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59" r:id="rId4"/>
    <p:sldId id="256" r:id="rId5"/>
    <p:sldId id="257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E20D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6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6.xml"/><Relationship Id="rId7" Type="http://schemas.openxmlformats.org/officeDocument/2006/relationships/slide" Target="slide3.xml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5" Type="http://schemas.openxmlformats.org/officeDocument/2006/relationships/slide" Target="slide7.xml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slide" Target="slide2.xm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10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7" Type="http://schemas.openxmlformats.org/officeDocument/2006/relationships/slide" Target="slide2.xm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5.png"/><Relationship Id="rId7" Type="http://schemas.openxmlformats.org/officeDocument/2006/relationships/slide" Target="slide2.xm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microsoft.com/office/2007/relationships/hdphoto" Target="../media/hdphoto4.wdp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3375" y="255432"/>
            <a:ext cx="2643187" cy="657225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286125" y="142875"/>
            <a:ext cx="2643188" cy="657225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286500" y="142875"/>
            <a:ext cx="2643188" cy="657225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" name="Picture 5" descr="H:\Documents and Settings\Aida\Рабочий стол\текстуры и фоны, клипарты\новеньки картинки\a apple ha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285750"/>
            <a:ext cx="2071687" cy="194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H:\Documents and Settings\Aida\Рабочий стол\текстуры и фоны, клипарты\новеньки картинки\p pirate hc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0" y="214313"/>
            <a:ext cx="2071688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H:\Documents and Settings\Aida\Рабочий стол\текстуры и фоны, клипарты\новеньки картинки\b baby boy ha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0" y="214313"/>
            <a:ext cx="2071688" cy="200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H:\Documents and Settings\Aida\Рабочий стол\текстуры и фоны, клипарты\новеньки картинки\q queen ha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4500563"/>
            <a:ext cx="2024062" cy="202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9" descr="H:\Documents and Settings\Aida\Рабочий стол\текстуры и фоны, клипарты\новеньки картинки\m monkey hc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438" y="4643438"/>
            <a:ext cx="2262187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H:\Documents and Settings\Aida\Рабочий стол\текстуры и фоны, клипарты\новеньки картинки\d dog ha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688" y="4500563"/>
            <a:ext cx="2071687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0" y="2357438"/>
            <a:ext cx="9144000" cy="200025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Тренировочные </a:t>
            </a:r>
            <a:r>
              <a:rPr lang="ru-RU" dirty="0" err="1" smtClean="0"/>
              <a:t>упражнен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2360848"/>
            <a:ext cx="9144000" cy="156966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i="1" dirty="0" smtClean="0">
                <a:latin typeface="Bookman Old Style" pitchFamily="18" charset="0"/>
              </a:rPr>
              <a:t>Тренировочные упражнения к </a:t>
            </a:r>
            <a:r>
              <a:rPr lang="en-US" sz="3200" i="1" dirty="0" smtClean="0">
                <a:latin typeface="Bookman Old Style" pitchFamily="18" charset="0"/>
              </a:rPr>
              <a:t>Module 4 </a:t>
            </a:r>
            <a:endParaRPr lang="ru-RU" sz="3200" i="1" dirty="0" smtClean="0">
              <a:latin typeface="Bookman Old Style" pitchFamily="18" charset="0"/>
            </a:endParaRPr>
          </a:p>
          <a:p>
            <a:pPr algn="ctr"/>
            <a:r>
              <a:rPr lang="ru-RU" sz="3200" i="1" dirty="0" smtClean="0">
                <a:latin typeface="Bookman Old Style" pitchFamily="18" charset="0"/>
              </a:rPr>
              <a:t>учебника </a:t>
            </a:r>
            <a:r>
              <a:rPr lang="en-US" sz="3200" i="1" dirty="0" smtClean="0">
                <a:latin typeface="Bookman Old Style" pitchFamily="18" charset="0"/>
              </a:rPr>
              <a:t>“Starlight-2”</a:t>
            </a:r>
            <a:r>
              <a:rPr lang="ru-RU" sz="3200" i="1" dirty="0" smtClean="0">
                <a:latin typeface="Bookman Old Style" pitchFamily="18" charset="0"/>
              </a:rPr>
              <a:t> </a:t>
            </a:r>
            <a:r>
              <a:rPr lang="ru-RU" sz="3200" i="1" dirty="0" err="1" smtClean="0">
                <a:latin typeface="Bookman Old Style" pitchFamily="18" charset="0"/>
              </a:rPr>
              <a:t>К.М.Баранова</a:t>
            </a:r>
            <a:r>
              <a:rPr lang="ru-RU" sz="3200" i="1" dirty="0" smtClean="0">
                <a:latin typeface="Bookman Old Style" pitchFamily="18" charset="0"/>
              </a:rPr>
              <a:t>, </a:t>
            </a:r>
            <a:r>
              <a:rPr lang="ru-RU" sz="3200" i="1" dirty="0" err="1" smtClean="0">
                <a:latin typeface="Bookman Old Style" pitchFamily="18" charset="0"/>
              </a:rPr>
              <a:t>Дж.Джули</a:t>
            </a:r>
            <a:endParaRPr lang="ru-RU" sz="3200" i="1" dirty="0">
              <a:latin typeface="Bookman Old Style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14750" y="4043273"/>
            <a:ext cx="65823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Выполнила: учитель английского языка </a:t>
            </a:r>
          </a:p>
          <a:p>
            <a:r>
              <a:rPr lang="ru-RU" sz="2400" dirty="0" smtClean="0"/>
              <a:t>МОУ гимназии №10,г. Волгограда</a:t>
            </a:r>
          </a:p>
          <a:p>
            <a:r>
              <a:rPr lang="ru-RU" sz="2400" b="1" dirty="0" err="1" smtClean="0"/>
              <a:t>Залипаева</a:t>
            </a:r>
            <a:r>
              <a:rPr lang="ru-RU" sz="2400" b="1" dirty="0" smtClean="0"/>
              <a:t> И.Ю.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712150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188640"/>
            <a:ext cx="677217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Используемая литература</a:t>
            </a:r>
            <a:endParaRPr lang="ru-RU" sz="40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1286" y="1196752"/>
            <a:ext cx="872091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/>
              <a:t>Дж Дули, </a:t>
            </a:r>
            <a:r>
              <a:rPr lang="ru-RU" sz="2400" dirty="0" err="1" smtClean="0"/>
              <a:t>К.М.Баранова</a:t>
            </a:r>
            <a:r>
              <a:rPr lang="ru-RU" sz="2400" dirty="0" smtClean="0"/>
              <a:t> </a:t>
            </a:r>
            <a:r>
              <a:rPr lang="en-US" sz="2400" dirty="0" smtClean="0"/>
              <a:t>“Starlight ”</a:t>
            </a:r>
            <a:r>
              <a:rPr lang="ru-RU" sz="2400" dirty="0" smtClean="0"/>
              <a:t> </a:t>
            </a:r>
            <a:r>
              <a:rPr lang="ru-RU" sz="2400" dirty="0"/>
              <a:t>.</a:t>
            </a:r>
            <a:r>
              <a:rPr lang="ru-RU" sz="2400" dirty="0" smtClean="0"/>
              <a:t> Учебник, 2 класс: пособие</a:t>
            </a:r>
          </a:p>
          <a:p>
            <a:r>
              <a:rPr lang="ru-RU" sz="2400" dirty="0" smtClean="0"/>
              <a:t>для общеобразовательных учреждений и школ с углубленным</a:t>
            </a:r>
          </a:p>
          <a:p>
            <a:r>
              <a:rPr lang="ru-RU" sz="2400" dirty="0"/>
              <a:t>и</a:t>
            </a:r>
            <a:r>
              <a:rPr lang="ru-RU" sz="2400" dirty="0" smtClean="0"/>
              <a:t>зучением английского языка в 2 ч., Ч. 1. – М.: </a:t>
            </a:r>
            <a:r>
              <a:rPr lang="en-US" sz="2400" dirty="0" smtClean="0"/>
              <a:t>Express Publishing</a:t>
            </a:r>
            <a:r>
              <a:rPr lang="ru-RU" sz="2400" dirty="0" smtClean="0"/>
              <a:t>:</a:t>
            </a:r>
          </a:p>
          <a:p>
            <a:r>
              <a:rPr lang="ru-RU" sz="2400" dirty="0" smtClean="0"/>
              <a:t>Просвещение, 2010. 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501286" y="3113434"/>
            <a:ext cx="8532208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400" dirty="0"/>
              <a:t>Дж Дули, </a:t>
            </a:r>
            <a:r>
              <a:rPr lang="ru-RU" sz="2400" dirty="0" err="1"/>
              <a:t>К.М.Баранова</a:t>
            </a:r>
            <a:r>
              <a:rPr lang="ru-RU" sz="2400" dirty="0"/>
              <a:t> “</a:t>
            </a:r>
            <a:r>
              <a:rPr lang="ru-RU" sz="2400" dirty="0" err="1"/>
              <a:t>Starlight</a:t>
            </a:r>
            <a:r>
              <a:rPr lang="ru-RU" sz="2400" dirty="0"/>
              <a:t> ” . </a:t>
            </a:r>
            <a:r>
              <a:rPr lang="ru-RU" sz="2400" dirty="0" smtClean="0"/>
              <a:t>Рабочая тетрадь,2 </a:t>
            </a:r>
            <a:r>
              <a:rPr lang="ru-RU" sz="2400" dirty="0"/>
              <a:t>класс: </a:t>
            </a:r>
            <a:endParaRPr lang="ru-RU" sz="2400" dirty="0" smtClean="0"/>
          </a:p>
          <a:p>
            <a:r>
              <a:rPr lang="ru-RU" sz="2400" dirty="0" smtClean="0"/>
              <a:t>Пособие для </a:t>
            </a:r>
            <a:r>
              <a:rPr lang="ru-RU" sz="2400" dirty="0"/>
              <a:t>общеобразовательных учреждений и школ </a:t>
            </a:r>
            <a:endParaRPr lang="ru-RU" sz="2400" dirty="0" smtClean="0"/>
          </a:p>
          <a:p>
            <a:r>
              <a:rPr lang="ru-RU" sz="2400" dirty="0" smtClean="0"/>
              <a:t>с углубленным изучением </a:t>
            </a:r>
            <a:r>
              <a:rPr lang="ru-RU" sz="2400" dirty="0"/>
              <a:t>английского языка в 2 ч., Ч. 1. </a:t>
            </a:r>
            <a:r>
              <a:rPr lang="ru-RU" sz="2400" dirty="0" smtClean="0"/>
              <a:t>–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М.: </a:t>
            </a:r>
            <a:r>
              <a:rPr lang="ru-RU" sz="2400" dirty="0" err="1"/>
              <a:t>Express</a:t>
            </a:r>
            <a:r>
              <a:rPr lang="ru-RU" sz="2400" dirty="0"/>
              <a:t> </a:t>
            </a:r>
            <a:r>
              <a:rPr lang="ru-RU" sz="2400" dirty="0" err="1" smtClean="0"/>
              <a:t>Publishing:Просвещение</a:t>
            </a:r>
            <a:r>
              <a:rPr lang="ru-RU" sz="2400" dirty="0"/>
              <a:t>, 2010. </a:t>
            </a:r>
          </a:p>
          <a:p>
            <a:pPr marL="285750" indent="-285750">
              <a:buFont typeface="Arial" pitchFamily="34" charset="0"/>
              <a:buChar char="•"/>
            </a:pPr>
            <a:endParaRPr lang="ru-RU" dirty="0"/>
          </a:p>
        </p:txBody>
      </p:sp>
      <p:sp>
        <p:nvSpPr>
          <p:cNvPr id="5" name="Управляющая кнопка: далее 4">
            <a:hlinkClick r:id="" action="ppaction://hlinkshowjump?jump=endshow" highlightClick="1"/>
          </p:cNvPr>
          <p:cNvSpPr/>
          <p:nvPr/>
        </p:nvSpPr>
        <p:spPr>
          <a:xfrm>
            <a:off x="7884368" y="5805264"/>
            <a:ext cx="864096" cy="7200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39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5-конечная звезда 1"/>
          <p:cNvSpPr/>
          <p:nvPr/>
        </p:nvSpPr>
        <p:spPr>
          <a:xfrm>
            <a:off x="2049664" y="2052963"/>
            <a:ext cx="1728192" cy="1656184"/>
          </a:xfrm>
          <a:prstGeom prst="star5">
            <a:avLst/>
          </a:prstGeom>
          <a:solidFill>
            <a:srgbClr val="FFFF00"/>
          </a:solidFill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tx1"/>
                </a:solidFill>
                <a:hlinkClick r:id="rId2" action="ppaction://hlinksldjump"/>
              </a:rPr>
              <a:t>3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" name="Месяц 2"/>
          <p:cNvSpPr/>
          <p:nvPr/>
        </p:nvSpPr>
        <p:spPr>
          <a:xfrm rot="9288885">
            <a:off x="7426914" y="-180240"/>
            <a:ext cx="1656184" cy="2304256"/>
          </a:xfrm>
          <a:prstGeom prst="moon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" name="5-конечная звезда 3"/>
          <p:cNvSpPr/>
          <p:nvPr/>
        </p:nvSpPr>
        <p:spPr>
          <a:xfrm>
            <a:off x="544461" y="4420658"/>
            <a:ext cx="1800200" cy="1872208"/>
          </a:xfrm>
          <a:prstGeom prst="star5">
            <a:avLst/>
          </a:prstGeom>
          <a:solidFill>
            <a:srgbClr val="FFFF00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tx1"/>
                </a:solidFill>
                <a:hlinkClick r:id="rId3" action="ppaction://hlinksldjump"/>
              </a:rPr>
              <a:t>4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" name="5-конечная звезда 4"/>
          <p:cNvSpPr/>
          <p:nvPr/>
        </p:nvSpPr>
        <p:spPr>
          <a:xfrm>
            <a:off x="278942" y="132147"/>
            <a:ext cx="2016224" cy="1944216"/>
          </a:xfrm>
          <a:prstGeom prst="star5">
            <a:avLst/>
          </a:prstGeom>
          <a:solidFill>
            <a:srgbClr val="FFFFCC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11#</a:t>
            </a:r>
            <a:endParaRPr lang="ru-RU" dirty="0"/>
          </a:p>
        </p:txBody>
      </p:sp>
      <p:sp>
        <p:nvSpPr>
          <p:cNvPr id="6" name="5-конечная звезда 5"/>
          <p:cNvSpPr/>
          <p:nvPr/>
        </p:nvSpPr>
        <p:spPr>
          <a:xfrm>
            <a:off x="3637144" y="312167"/>
            <a:ext cx="2088232" cy="1764196"/>
          </a:xfrm>
          <a:prstGeom prst="star5">
            <a:avLst/>
          </a:prstGeom>
          <a:solidFill>
            <a:srgbClr val="FFFF00"/>
          </a:solidFill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tx1"/>
                </a:solidFill>
                <a:hlinkClick r:id="rId4" action="ppaction://hlinksldjump"/>
              </a:rPr>
              <a:t>2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7" name="5-конечная звезда 6"/>
          <p:cNvSpPr/>
          <p:nvPr/>
        </p:nvSpPr>
        <p:spPr>
          <a:xfrm>
            <a:off x="3993441" y="4420658"/>
            <a:ext cx="1691680" cy="1728192"/>
          </a:xfrm>
          <a:prstGeom prst="star5">
            <a:avLst/>
          </a:prstGeom>
          <a:solidFill>
            <a:srgbClr val="FFFFCC"/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tx1"/>
                </a:solidFill>
                <a:hlinkClick r:id="rId5" action="ppaction://hlinksldjump"/>
              </a:rPr>
              <a:t>5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8" name="4-конечная звезда 7"/>
          <p:cNvSpPr/>
          <p:nvPr/>
        </p:nvSpPr>
        <p:spPr>
          <a:xfrm>
            <a:off x="4427984" y="3645024"/>
            <a:ext cx="684076" cy="648072"/>
          </a:xfrm>
          <a:prstGeom prst="star4">
            <a:avLst/>
          </a:prstGeom>
          <a:solidFill>
            <a:srgbClr val="FFE20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4-конечная звезда 8"/>
          <p:cNvSpPr/>
          <p:nvPr/>
        </p:nvSpPr>
        <p:spPr>
          <a:xfrm>
            <a:off x="544461" y="3068960"/>
            <a:ext cx="720080" cy="713886"/>
          </a:xfrm>
          <a:prstGeom prst="star4">
            <a:avLst/>
          </a:prstGeom>
          <a:solidFill>
            <a:srgbClr val="FFE20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4-конечная звезда 9"/>
          <p:cNvSpPr/>
          <p:nvPr/>
        </p:nvSpPr>
        <p:spPr>
          <a:xfrm>
            <a:off x="2771800" y="602686"/>
            <a:ext cx="936104" cy="882098"/>
          </a:xfrm>
          <a:prstGeom prst="star4">
            <a:avLst/>
          </a:prstGeom>
          <a:solidFill>
            <a:srgbClr val="FFE20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4-конечная звезда 10"/>
          <p:cNvSpPr/>
          <p:nvPr/>
        </p:nvSpPr>
        <p:spPr>
          <a:xfrm>
            <a:off x="7287108" y="2052963"/>
            <a:ext cx="597260" cy="1015997"/>
          </a:xfrm>
          <a:prstGeom prst="star4">
            <a:avLst/>
          </a:prstGeom>
          <a:solidFill>
            <a:srgbClr val="FFE20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4-конечная звезда 11"/>
          <p:cNvSpPr/>
          <p:nvPr/>
        </p:nvSpPr>
        <p:spPr>
          <a:xfrm>
            <a:off x="6683533" y="5538330"/>
            <a:ext cx="1044116" cy="1221039"/>
          </a:xfrm>
          <a:prstGeom prst="star4">
            <a:avLst/>
          </a:prstGeom>
          <a:solidFill>
            <a:srgbClr val="FFE20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5-конечная звезда 12"/>
          <p:cNvSpPr/>
          <p:nvPr/>
        </p:nvSpPr>
        <p:spPr>
          <a:xfrm>
            <a:off x="4741772" y="2113305"/>
            <a:ext cx="2098830" cy="1911309"/>
          </a:xfrm>
          <a:prstGeom prst="star5">
            <a:avLst/>
          </a:prstGeom>
          <a:solidFill>
            <a:srgbClr val="FFE20D"/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tx1"/>
                </a:solidFill>
                <a:hlinkClick r:id="rId6" action="ppaction://hlinksldjump"/>
              </a:rPr>
              <a:t>6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14" name="Управляющая кнопка: далее 13">
            <a:hlinkClick r:id="" action="ppaction://hlinkshowjump?jump=lastslide" highlightClick="1"/>
          </p:cNvPr>
          <p:cNvSpPr/>
          <p:nvPr/>
        </p:nvSpPr>
        <p:spPr>
          <a:xfrm>
            <a:off x="8064388" y="5686256"/>
            <a:ext cx="888994" cy="91500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1064878" y="776898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hlinkClick r:id="rId7" action="ppaction://hlinksldjump"/>
              </a:rPr>
              <a:t>1</a:t>
            </a:r>
            <a:endParaRPr lang="ru-RU" sz="4000" dirty="0"/>
          </a:p>
        </p:txBody>
      </p:sp>
      <p:sp>
        <p:nvSpPr>
          <p:cNvPr id="16" name="5-конечная звезда 15"/>
          <p:cNvSpPr/>
          <p:nvPr/>
        </p:nvSpPr>
        <p:spPr>
          <a:xfrm>
            <a:off x="6955922" y="3645024"/>
            <a:ext cx="1856892" cy="1829183"/>
          </a:xfrm>
          <a:prstGeom prst="star5">
            <a:avLst/>
          </a:prstGeom>
          <a:solidFill>
            <a:srgbClr val="FFFF66"/>
          </a:solidFill>
          <a:effectLst>
            <a:glow rad="228600">
              <a:schemeClr val="accent3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tx1"/>
                </a:solidFill>
                <a:hlinkClick r:id="rId8" action="ppaction://hlinksldjump"/>
              </a:rPr>
              <a:t>7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17" name="4-конечная звезда 16"/>
          <p:cNvSpPr/>
          <p:nvPr/>
        </p:nvSpPr>
        <p:spPr>
          <a:xfrm>
            <a:off x="2913760" y="5474207"/>
            <a:ext cx="723384" cy="66955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4-конечная звезда 17"/>
          <p:cNvSpPr/>
          <p:nvPr/>
        </p:nvSpPr>
        <p:spPr>
          <a:xfrm>
            <a:off x="6840602" y="776898"/>
            <a:ext cx="745136" cy="70788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048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19616" y="245839"/>
            <a:ext cx="6183103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>
                <a:latin typeface="Bookman Old Style" pitchFamily="18" charset="0"/>
              </a:rPr>
              <a:t>Найдите изученные слова из </a:t>
            </a:r>
            <a:r>
              <a:rPr lang="en-US" sz="2400" dirty="0" smtClean="0">
                <a:latin typeface="Bookman Old Style" pitchFamily="18" charset="0"/>
              </a:rPr>
              <a:t>Module 4</a:t>
            </a:r>
            <a:endParaRPr lang="ru-RU" sz="2400" dirty="0">
              <a:latin typeface="Bookman Old Style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333500"/>
            <a:ext cx="4218012" cy="4903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277004" y="1311373"/>
            <a:ext cx="14745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tx2">
                    <a:lumMod val="75000"/>
                  </a:schemeClr>
                </a:solidFill>
              </a:rPr>
              <a:t>f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ootball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9300" y="2231975"/>
            <a:ext cx="8499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sing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08530" y="3140618"/>
            <a:ext cx="11913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</a:rPr>
              <a:t>dance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40144" y="3785406"/>
            <a:ext cx="8711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>play</a:t>
            </a: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07092" y="4360748"/>
            <a:ext cx="19123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B0F0"/>
                </a:solidFill>
              </a:rPr>
              <a:t>r</a:t>
            </a:r>
            <a:r>
              <a:rPr lang="en-US" sz="3200" dirty="0" smtClean="0">
                <a:solidFill>
                  <a:srgbClr val="00B0F0"/>
                </a:solidFill>
              </a:rPr>
              <a:t>ide a bike</a:t>
            </a:r>
            <a:endParaRPr lang="ru-RU" sz="3200" dirty="0">
              <a:solidFill>
                <a:srgbClr val="00B0F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27106" y="5228662"/>
            <a:ext cx="11785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accent3">
                    <a:lumMod val="50000"/>
                  </a:schemeClr>
                </a:solidFill>
              </a:rPr>
              <a:t>p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>iano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42434" y="1741458"/>
            <a:ext cx="11623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guitar</a:t>
            </a:r>
            <a:endParaRPr lang="ru-RU" sz="3200" dirty="0"/>
          </a:p>
        </p:txBody>
      </p:sp>
      <p:sp>
        <p:nvSpPr>
          <p:cNvPr id="24" name="Овал 23"/>
          <p:cNvSpPr/>
          <p:nvPr/>
        </p:nvSpPr>
        <p:spPr>
          <a:xfrm>
            <a:off x="1319616" y="1333500"/>
            <a:ext cx="3468408" cy="407958"/>
          </a:xfrm>
          <a:prstGeom prst="ellipse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7242434" y="2780928"/>
            <a:ext cx="10887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drum</a:t>
            </a:r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899592" y="5228662"/>
            <a:ext cx="23042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Овал 24"/>
          <p:cNvSpPr/>
          <p:nvPr/>
        </p:nvSpPr>
        <p:spPr>
          <a:xfrm>
            <a:off x="899592" y="4653135"/>
            <a:ext cx="2592288" cy="575527"/>
          </a:xfrm>
          <a:prstGeom prst="ellipse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1835696" y="2326233"/>
            <a:ext cx="360040" cy="2034515"/>
          </a:xfrm>
          <a:prstGeom prst="ellipse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2980148" y="4360748"/>
            <a:ext cx="438060" cy="1876564"/>
          </a:xfrm>
          <a:prstGeom prst="ellipse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825920" y="3310281"/>
            <a:ext cx="2154228" cy="644788"/>
          </a:xfrm>
          <a:prstGeom prst="ellipse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825920" y="1311373"/>
            <a:ext cx="420024" cy="1976781"/>
          </a:xfrm>
          <a:prstGeom prst="ellipse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1319616" y="2816750"/>
            <a:ext cx="3797988" cy="471404"/>
          </a:xfrm>
          <a:prstGeom prst="ellipse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4621305" y="3738950"/>
            <a:ext cx="488980" cy="2451906"/>
          </a:xfrm>
          <a:prstGeom prst="ellipse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4" name="Управляющая кнопка: далее 1023">
            <a:hlinkClick r:id="rId4" action="ppaction://hlinksldjump" highlightClick="1"/>
          </p:cNvPr>
          <p:cNvSpPr/>
          <p:nvPr/>
        </p:nvSpPr>
        <p:spPr>
          <a:xfrm>
            <a:off x="8016370" y="5813437"/>
            <a:ext cx="948118" cy="855923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479636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51302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742599"/>
            <a:ext cx="14096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play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88032" y="2034224"/>
            <a:ext cx="13468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ride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60021" y="3212976"/>
            <a:ext cx="14096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play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30361" y="4653136"/>
            <a:ext cx="14096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play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21533" y="3212976"/>
            <a:ext cx="24825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football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87429" y="2014902"/>
            <a:ext cx="19242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bike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810558" y="786832"/>
            <a:ext cx="29065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he drum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011039" y="4653136"/>
            <a:ext cx="30585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he guitar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Управляющая кнопка: далее 9">
            <a:hlinkClick r:id="rId3" action="ppaction://hlinksldjump" highlightClick="1"/>
          </p:cNvPr>
          <p:cNvSpPr/>
          <p:nvPr/>
        </p:nvSpPr>
        <p:spPr>
          <a:xfrm>
            <a:off x="7596336" y="5733256"/>
            <a:ext cx="936104" cy="7200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344279" y="215062"/>
            <a:ext cx="6720109" cy="52322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>
                <a:latin typeface="Bookman Old Style" pitchFamily="18" charset="0"/>
              </a:rPr>
              <a:t>Составь словосочетания со словами</a:t>
            </a:r>
            <a:endParaRPr lang="ru-RU" sz="2800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4161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10173"/>
            <a:ext cx="2367261" cy="3145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283968" y="620688"/>
            <a:ext cx="28315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She can swim.</a:t>
            </a: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4308974" y="1249579"/>
            <a:ext cx="29187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She can dance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396986" y="1895910"/>
            <a:ext cx="26943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He can dance</a:t>
            </a:r>
            <a:endParaRPr lang="ru-RU" sz="36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502503"/>
            <a:ext cx="2088231" cy="4388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24273" y="4005064"/>
            <a:ext cx="28113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He can dance.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2524273" y="4869160"/>
            <a:ext cx="26382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He can’t sing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524273" y="5805264"/>
            <a:ext cx="24282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He can sing.</a:t>
            </a:r>
            <a:endParaRPr lang="ru-RU" sz="3600" dirty="0"/>
          </a:p>
        </p:txBody>
      </p:sp>
      <p:sp>
        <p:nvSpPr>
          <p:cNvPr id="8" name="Управляющая кнопка: далее 7">
            <a:hlinkClick r:id="rId7" action="ppaction://hlinksldjump" highlightClick="1"/>
          </p:cNvPr>
          <p:cNvSpPr/>
          <p:nvPr/>
        </p:nvSpPr>
        <p:spPr>
          <a:xfrm>
            <a:off x="8054776" y="5722024"/>
            <a:ext cx="827584" cy="729571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771800" y="63777"/>
            <a:ext cx="5456943" cy="52322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>
                <a:latin typeface="Bookman Old Style" pitchFamily="18" charset="0"/>
              </a:rPr>
              <a:t>Выбери верное предложение</a:t>
            </a:r>
            <a:endParaRPr lang="ru-RU" sz="2800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7978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181371"/>
            <a:ext cx="6737742" cy="52322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>
                <a:latin typeface="Bookman Old Style" pitchFamily="18" charset="0"/>
              </a:rPr>
              <a:t>Подбери предложения к картинкам</a:t>
            </a:r>
            <a:endParaRPr lang="ru-RU" sz="2800" dirty="0">
              <a:latin typeface="Bookman Old Style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DFFF0"/>
              </a:clrFrom>
              <a:clrTo>
                <a:srgbClr val="FDFFF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778465"/>
            <a:ext cx="2165350" cy="291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4432" y="831750"/>
            <a:ext cx="2481263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5487" y="3429000"/>
            <a:ext cx="1558875" cy="2796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939" y="3825734"/>
            <a:ext cx="2652688" cy="2225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549669" y="1363099"/>
            <a:ext cx="26803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She can dance</a:t>
            </a:r>
            <a:r>
              <a:rPr lang="en-US" dirty="0" smtClean="0"/>
              <a:t>.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479667" y="2237377"/>
            <a:ext cx="27653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He can’t dance.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3043941" y="3302514"/>
            <a:ext cx="42372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She can’t  play the recorder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810911" y="4242489"/>
            <a:ext cx="23303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He can draw.</a:t>
            </a:r>
            <a:endParaRPr lang="ru-RU" sz="3200" dirty="0"/>
          </a:p>
        </p:txBody>
      </p:sp>
      <p:sp>
        <p:nvSpPr>
          <p:cNvPr id="7" name="Управляющая кнопка: далее 6">
            <a:hlinkClick r:id="rId7" action="ppaction://hlinksldjump" highlightClick="1"/>
          </p:cNvPr>
          <p:cNvSpPr/>
          <p:nvPr/>
        </p:nvSpPr>
        <p:spPr>
          <a:xfrm>
            <a:off x="8069382" y="6051126"/>
            <a:ext cx="823098" cy="61823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479637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71431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60365E-6 L 0.21736 0.6565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68" y="328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2.48671E-6 L -0.08437 0.07488 C -0.1019 0.09105 -0.1302 0.10561 -0.16024 0.11486 C -0.19496 0.12549 -0.22378 0.12803 -0.24461 0.12364 L -0.34531 0.10515 " pathEditMode="relative" rAng="10028654" ptsTypes="FffFF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19" y="84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205 0.01178 L -0.28038 0.11809 C -0.29357 0.14028 -0.30086 0.17379 -0.30086 0.20938 C -0.30086 0.2489 -0.29357 0.28056 -0.28038 0.30275 L -0.22205 0.41021 " pathEditMode="relative" rAng="0" ptsTypes="FffFF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41" y="199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25 0 C 0.181 0 0.25 -0.069 0.25 -0.125 L 0.25 -0.25 E" pathEditMode="relative" ptsTypes="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143054"/>
            <a:ext cx="5602816" cy="52322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>
                <a:latin typeface="Bookman Old Style" pitchFamily="18" charset="0"/>
              </a:rPr>
              <a:t>Составь предложения из слов</a:t>
            </a:r>
            <a:endParaRPr lang="ru-RU" sz="2800" dirty="0">
              <a:latin typeface="Bookman Old Style" pitchFamily="18" charset="0"/>
            </a:endParaRPr>
          </a:p>
        </p:txBody>
      </p:sp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86690" y="1124744"/>
            <a:ext cx="180786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98904" y="1124744"/>
            <a:ext cx="1881808" cy="1464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20147" y="1124744"/>
            <a:ext cx="180786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7518396" y="1881223"/>
            <a:ext cx="314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2333228" y="1384201"/>
            <a:ext cx="13147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climb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4267563" y="1260366"/>
            <a:ext cx="9444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She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6156176" y="1324125"/>
            <a:ext cx="9114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can</a:t>
            </a:r>
            <a:endParaRPr lang="ru-RU" sz="4000" dirty="0"/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086690" y="2852936"/>
            <a:ext cx="180786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620147" y="2852936"/>
            <a:ext cx="180786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894550" y="2852936"/>
            <a:ext cx="180786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7484042" y="3429000"/>
            <a:ext cx="314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.</a:t>
            </a:r>
            <a:endParaRPr lang="ru-RU" sz="4000" dirty="0"/>
          </a:p>
        </p:txBody>
      </p:sp>
      <p:sp>
        <p:nvSpPr>
          <p:cNvPr id="14" name="TextBox 13"/>
          <p:cNvSpPr txBox="1"/>
          <p:nvPr/>
        </p:nvSpPr>
        <p:spPr>
          <a:xfrm>
            <a:off x="2374907" y="3075057"/>
            <a:ext cx="12111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c</a:t>
            </a:r>
            <a:r>
              <a:rPr lang="en-US" sz="4000" dirty="0" smtClean="0">
                <a:solidFill>
                  <a:schemeClr val="bg1"/>
                </a:solidFill>
              </a:rPr>
              <a:t>an’t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53511" y="3075057"/>
            <a:ext cx="7585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He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95971" y="3037843"/>
            <a:ext cx="12318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draw</a:t>
            </a:r>
            <a:endParaRPr lang="ru-RU" sz="4000" dirty="0">
              <a:solidFill>
                <a:schemeClr val="bg1"/>
              </a:solidFill>
            </a:endParaRPr>
          </a:p>
        </p:txBody>
      </p:sp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643737" y="4653136"/>
            <a:ext cx="180786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835877" y="4653136"/>
            <a:ext cx="180786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6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7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015018" y="4653136"/>
            <a:ext cx="180786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TextBox 19"/>
          <p:cNvSpPr txBox="1"/>
          <p:nvPr/>
        </p:nvSpPr>
        <p:spPr>
          <a:xfrm>
            <a:off x="7464696" y="5235297"/>
            <a:ext cx="4219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?</a:t>
            </a:r>
            <a:endParaRPr lang="ru-RU" sz="4000" dirty="0"/>
          </a:p>
        </p:txBody>
      </p:sp>
      <p:sp>
        <p:nvSpPr>
          <p:cNvPr id="21" name="TextBox 20"/>
          <p:cNvSpPr txBox="1"/>
          <p:nvPr/>
        </p:nvSpPr>
        <p:spPr>
          <a:xfrm>
            <a:off x="2364180" y="4853230"/>
            <a:ext cx="11095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they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078571" y="4836043"/>
            <a:ext cx="14398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dance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060995" y="4853230"/>
            <a:ext cx="9733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Can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24" name="Управляющая кнопка: далее 23">
            <a:hlinkClick r:id="rId7" action="ppaction://hlinksldjump" highlightClick="1"/>
          </p:cNvPr>
          <p:cNvSpPr/>
          <p:nvPr/>
        </p:nvSpPr>
        <p:spPr>
          <a:xfrm>
            <a:off x="8100392" y="5943183"/>
            <a:ext cx="864096" cy="654169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1026061" y="952589"/>
            <a:ext cx="518092" cy="1323439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!</a:t>
            </a:r>
            <a:endParaRPr lang="ru-RU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26" y="2513186"/>
            <a:ext cx="1554163" cy="213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26" y="4325342"/>
            <a:ext cx="1554163" cy="213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2162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4.67761E-6 L -0.05382 0.01965 C -0.0651 0.02404 -0.08194 0.02612 -0.09965 0.02612 C -0.11996 0.02612 -0.13594 0.02404 -0.14722 0.01965 L -0.20139 -4.67761E-6 " pathEditMode="relative" rAng="10800000" ptsTypes="FffFF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69" y="131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76335E-6 L 0.10538 -0.02889 C 0.12743 -0.03559 0.16059 -0.03906 0.19496 -0.03906 C 0.23437 -0.03906 0.2658 -0.03559 0.28784 -0.02889 L 0.3934 -1.76335E-6 " pathEditMode="relative" rAng="0" ptsTypes="FffFF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70" y="-196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6 -0.00254 L -0.0559 0.02704 C -0.06719 0.03351 -0.08403 0.03721 -0.10139 0.03721 C -0.12135 0.03721 -0.13733 0.03351 -0.14861 0.02704 L -0.20208 -0.00254 " pathEditMode="relative" rAng="10800000" ptsTypes="FffFF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65" y="19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5 0.01248 L -0.05295 0.04645 C -0.06389 0.05408 -0.08073 0.05893 -0.09844 0.06032 C -0.11875 0.06171 -0.13507 0.05916 -0.1467 0.05292 L -0.20243 0.02635 " pathEditMode="relative" rAng="10622344" ptsTypes="FffFF">
                                      <p:cBhvr>
                                        <p:cTn id="1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52" y="2727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4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0.02588 L 0.05486 -0.00647 C 0.06632 -0.01387 0.08368 -0.0178 0.10174 -0.0178 C 0.12222 -0.0178 0.13872 -0.01387 0.15018 -0.00647 L 0.20538 0.02588 " pathEditMode="relative" rAng="0" ptsTypes="FffFF">
                                      <p:cBhvr>
                                        <p:cTn id="1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78" y="-21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0.00324 L -0.10659 0.04068 C -0.12882 0.049 -0.16215 0.05362 -0.19687 0.05362 C -0.23663 0.05362 -0.2684 0.049 -0.29062 0.04068 L -0.39722 0.00324 " pathEditMode="relative" rAng="10800000" ptsTypes="FffFF">
                                      <p:cBhvr>
                                        <p:cTn id="2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844" y="2519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4 0.00278 L 0.05434 -0.03212 C 0.06598 -0.03975 0.08316 -0.04414 0.10105 -0.04414 C 0.12136 -0.04414 0.13768 -0.03975 0.14931 -0.03212 L 0.20417 0.00278 " pathEditMode="relative" rAng="0" ptsTypes="FffFF">
                                      <p:cBhvr>
                                        <p:cTn id="2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26" y="-2357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0.00532 L 0.0467 -0.03143 C 0.05695 -0.03952 0.07205 -0.04414 0.08785 -0.04414 C 0.10573 -0.04414 0.12014 -0.03952 0.13038 -0.03143 L 0.17865 0.00532 " pathEditMode="relative" rAng="0" ptsTypes="FffFF">
                                      <p:cBhvr>
                                        <p:cTn id="2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93" y="-24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4" grpId="0"/>
      <p:bldP spid="15" grpId="0"/>
      <p:bldP spid="21" grpId="0"/>
      <p:bldP spid="22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78628" y="25460"/>
            <a:ext cx="6880410" cy="52322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>
                <a:latin typeface="Bookman Old Style" pitchFamily="18" charset="0"/>
              </a:rPr>
              <a:t>Выбери правильный вариант ответа</a:t>
            </a:r>
            <a:endParaRPr lang="ru-RU" sz="2800" dirty="0">
              <a:latin typeface="Bookman Old Style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340768"/>
            <a:ext cx="2592288" cy="219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saturation sat="4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861048"/>
            <a:ext cx="2208869" cy="2146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018087" y="724207"/>
            <a:ext cx="38441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Can she play football?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4098525" y="1552035"/>
            <a:ext cx="24938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- Yes, she can.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4072420" y="2056502"/>
            <a:ext cx="26264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- No, she can’t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018087" y="2633457"/>
            <a:ext cx="26547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- Yes, they can.</a:t>
            </a:r>
            <a:endParaRPr lang="ru-RU" sz="3200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3203848" y="1016594"/>
            <a:ext cx="720080" cy="2923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552664" y="3861048"/>
            <a:ext cx="40224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Can he play the guitar?</a:t>
            </a:r>
            <a:endParaRPr lang="ru-RU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2502635" y="4552903"/>
            <a:ext cx="25126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- No, he can’t.</a:t>
            </a:r>
            <a:endParaRPr lang="ru-RU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2598810" y="5025516"/>
            <a:ext cx="20051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- Yes, he is.</a:t>
            </a:r>
            <a:endParaRPr lang="ru-RU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2568212" y="5610291"/>
            <a:ext cx="23335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- Yes, he can.</a:t>
            </a:r>
            <a:endParaRPr lang="ru-RU" sz="3200" dirty="0"/>
          </a:p>
        </p:txBody>
      </p:sp>
      <p:cxnSp>
        <p:nvCxnSpPr>
          <p:cNvPr id="16" name="Прямая со стрелкой 15"/>
          <p:cNvCxnSpPr>
            <a:stCxn id="11" idx="3"/>
          </p:cNvCxnSpPr>
          <p:nvPr/>
        </p:nvCxnSpPr>
        <p:spPr>
          <a:xfrm>
            <a:off x="5575112" y="4153436"/>
            <a:ext cx="365040" cy="2923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Управляющая кнопка: далее 16">
            <a:hlinkClick r:id="rId6" action="ppaction://hlinksldjump" highlightClick="1"/>
          </p:cNvPr>
          <p:cNvSpPr/>
          <p:nvPr/>
        </p:nvSpPr>
        <p:spPr>
          <a:xfrm>
            <a:off x="8149021" y="5902678"/>
            <a:ext cx="671451" cy="6226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2797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3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4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0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0"/>
            <a:ext cx="5944576" cy="954107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800" dirty="0" smtClean="0"/>
              <a:t>Вставь нужные слова в предложения,</a:t>
            </a:r>
          </a:p>
          <a:p>
            <a:pPr algn="ctr"/>
            <a:r>
              <a:rPr lang="ru-RU" sz="2800" dirty="0"/>
              <a:t>п</a:t>
            </a:r>
            <a:r>
              <a:rPr lang="ru-RU" sz="2800" dirty="0" smtClean="0"/>
              <a:t>рочитай текст.</a:t>
            </a:r>
            <a:endParaRPr lang="ru-RU" sz="2800" dirty="0"/>
          </a:p>
        </p:txBody>
      </p:sp>
      <p:pic>
        <p:nvPicPr>
          <p:cNvPr id="1027" name="Picture 3" descr="D:\рисунки\d18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853" y="4021308"/>
            <a:ext cx="5726821" cy="2579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15853" y="1017501"/>
            <a:ext cx="7672293" cy="2554545"/>
          </a:xfrm>
          <a:prstGeom prst="rect">
            <a:avLst/>
          </a:prstGeom>
          <a:noFill/>
          <a:ln w="57150" cmpd="thickThin">
            <a:solidFill>
              <a:srgbClr val="00B05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Bookman Old Style" pitchFamily="18" charset="0"/>
              </a:rPr>
              <a:t>This   ______ a Dino. It    ____________</a:t>
            </a:r>
          </a:p>
          <a:p>
            <a:r>
              <a:rPr lang="en-US" sz="3200" dirty="0" smtClean="0">
                <a:latin typeface="Bookman Old Style" pitchFamily="18" charset="0"/>
              </a:rPr>
              <a:t> big ears and small eyes.</a:t>
            </a:r>
          </a:p>
          <a:p>
            <a:r>
              <a:rPr lang="en-US" sz="3200" dirty="0" smtClean="0">
                <a:latin typeface="Bookman Old Style" pitchFamily="18" charset="0"/>
              </a:rPr>
              <a:t>It ____________  a long tail.</a:t>
            </a:r>
          </a:p>
          <a:p>
            <a:r>
              <a:rPr lang="en-US" sz="3200" dirty="0" smtClean="0">
                <a:latin typeface="Bookman Old Style" pitchFamily="18" charset="0"/>
              </a:rPr>
              <a:t> It   ___________ run and fly, but it</a:t>
            </a:r>
          </a:p>
          <a:p>
            <a:r>
              <a:rPr lang="en-US" sz="3200" dirty="0" smtClean="0">
                <a:latin typeface="Bookman Old Style" pitchFamily="18" charset="0"/>
              </a:rPr>
              <a:t>______________ swim.</a:t>
            </a:r>
            <a:endParaRPr lang="ru-RU" sz="3200" dirty="0">
              <a:latin typeface="Bookman Old Styl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75991" y="4007566"/>
            <a:ext cx="4491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77902" y="5892190"/>
            <a:ext cx="7679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94842" y="5018689"/>
            <a:ext cx="10927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‘s got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88669" y="4685312"/>
            <a:ext cx="10238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an’t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81978" y="4007567"/>
            <a:ext cx="18846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asn’t got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Управляющая кнопка: далее 10">
            <a:hlinkClick r:id="rId4" action="ppaction://hlinksldjump" highlightClick="1"/>
          </p:cNvPr>
          <p:cNvSpPr/>
          <p:nvPr/>
        </p:nvSpPr>
        <p:spPr>
          <a:xfrm>
            <a:off x="8243595" y="5927423"/>
            <a:ext cx="755576" cy="673423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479637" y="2967335"/>
            <a:ext cx="184730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66979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5 -0.02727 L -0.11458 -0.08621 C -0.14253 -0.09799 -0.1776 -0.12596 -0.20972 -0.16131 C -0.24704 -0.20291 -0.27257 -0.24174 -0.28663 -0.27641 L -0.35451 -0.43703 " pathEditMode="relative" rAng="13183113" ptsTypes="FffFF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677" y="-170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98 0.02149 L -0.10243 -0.03443 C -0.12152 -0.04576 -0.14826 -0.06679 -0.175 -0.09036 C -0.20573 -0.1181 -0.22934 -0.14213 -0.24409 -0.16062 L -0.31823 -0.25144 " pathEditMode="relative" rAng="12829569" ptsTypes="FffFF"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85" y="-124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2.23712E-6 L -0.05156 -0.44119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87" y="-220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77 -0.01641 L -0.25816 0.12827 C -0.31771 0.16432 -0.3776 0.159 -0.42778 0.11925 C -0.48212 0.07511 -0.51406 0.00878 -0.51927 -0.07511 L -0.55573 -0.45435 " pathEditMode="relative" rAng="12626873" ptsTypes="FffFF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903" y="-42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70095E-6 L -0.22882 0.03097 C -0.27951 0.04021 -0.33055 0.01757 -0.37013 -0.02773 C -0.41562 -0.0795 -0.43836 -0.1412 -0.43941 -0.20915 L -0.45156 -0.51722 " pathEditMode="relative" rAng="13238231" ptsTypes="FffFF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913" y="-144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364</TotalTime>
  <Words>317</Words>
  <Application>Microsoft Office PowerPoint</Application>
  <PresentationFormat>Экран (4:3)</PresentationFormat>
  <Paragraphs>88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Ирча</dc:creator>
  <cp:lastModifiedBy>Ирча</cp:lastModifiedBy>
  <cp:revision>35</cp:revision>
  <dcterms:created xsi:type="dcterms:W3CDTF">2011-12-27T08:09:04Z</dcterms:created>
  <dcterms:modified xsi:type="dcterms:W3CDTF">2012-01-10T11:34:45Z</dcterms:modified>
</cp:coreProperties>
</file>