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56" r:id="rId2"/>
    <p:sldId id="257" r:id="rId3"/>
    <p:sldId id="270" r:id="rId4"/>
    <p:sldId id="262" r:id="rId5"/>
    <p:sldId id="264" r:id="rId6"/>
    <p:sldId id="263" r:id="rId7"/>
    <p:sldId id="261" r:id="rId8"/>
    <p:sldId id="265" r:id="rId9"/>
    <p:sldId id="266" r:id="rId10"/>
    <p:sldId id="267" r:id="rId11"/>
    <p:sldId id="268" r:id="rId12"/>
    <p:sldId id="269" r:id="rId13"/>
    <p:sldId id="271" r:id="rId14"/>
    <p:sldId id="272" r:id="rId15"/>
    <p:sldId id="273" r:id="rId16"/>
    <p:sldId id="274" r:id="rId17"/>
    <p:sldId id="275" r:id="rId18"/>
    <p:sldId id="276" r:id="rId19"/>
    <p:sldId id="277" r:id="rId20"/>
    <p:sldId id="278" r:id="rId21"/>
    <p:sldId id="279" r:id="rId22"/>
    <p:sldId id="280" r:id="rId23"/>
    <p:sldId id="281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8" d="100"/>
          <a:sy n="58" d="100"/>
        </p:scale>
        <p:origin x="-72" y="-1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B03130-4E93-4398-88D9-A8C4DB82EE59}" type="datetimeFigureOut">
              <a:rPr lang="ru-RU" smtClean="0"/>
              <a:pPr/>
              <a:t>25.03.2012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458DD9-C265-4334-B9F5-E5FC8C1ABD8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8000">
    <p:newsflash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8000">
    <p:newsflash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8000">
    <p:newsflash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8000">
    <p:newsflash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8000">
    <p:newsflash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8000">
    <p:newsflash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8000">
    <p:newsflash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8000">
    <p:newsflash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8000">
    <p:newsflash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8000">
    <p:newsflash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8000">
    <p:newsflash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80000"/>
                <a:satMod val="300000"/>
              </a:schemeClr>
            </a:gs>
            <a:gs pos="83000">
              <a:srgbClr val="92D050">
                <a:alpha val="93000"/>
              </a:srgb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 advClick="0" advTm="8000">
    <p:newsflash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Documents%20and%20Settings\1\&#1056;&#1072;&#1073;&#1086;&#1095;&#1080;&#1081;%20&#1089;&#1090;&#1086;&#1083;\track_no06.wav" TargetMode="Externa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hyperlink" Target="http://ancient.astrostar.ru/Japan/240833.html" TargetMode="External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D:\Создание презентаций\фон_fon\6-82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24544" y="0"/>
            <a:ext cx="9753600" cy="6934200"/>
          </a:xfrm>
          <a:prstGeom prst="rect">
            <a:avLst/>
          </a:prstGeom>
          <a:noFill/>
        </p:spPr>
      </p:pic>
      <p:pic>
        <p:nvPicPr>
          <p:cNvPr id="6" name="Picture 9" descr="i?id=41642081&amp;tov=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99592" y="3284984"/>
            <a:ext cx="7344816" cy="252028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0" y="908720"/>
            <a:ext cx="9144000" cy="156966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9600" b="1" dirty="0" smtClean="0">
                <a:ln w="11430">
                  <a:solidFill>
                    <a:srgbClr val="FFFF00"/>
                  </a:solidFill>
                </a:ln>
                <a:solidFill>
                  <a:srgbClr val="92D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Японский сад</a:t>
            </a:r>
            <a:endParaRPr lang="ru-RU" sz="9600" b="1" cap="none" spc="0" dirty="0">
              <a:ln w="11430">
                <a:solidFill>
                  <a:srgbClr val="FFFF00"/>
                </a:solidFill>
              </a:ln>
              <a:solidFill>
                <a:srgbClr val="92D05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9" name="Пятно 2 8"/>
          <p:cNvSpPr/>
          <p:nvPr/>
        </p:nvSpPr>
        <p:spPr>
          <a:xfrm>
            <a:off x="6732240" y="1844824"/>
            <a:ext cx="45719" cy="45719"/>
          </a:xfrm>
          <a:prstGeom prst="irregularSeal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TextBox 14"/>
          <p:cNvSpPr txBox="1"/>
          <p:nvPr/>
        </p:nvSpPr>
        <p:spPr>
          <a:xfrm>
            <a:off x="2627784" y="6093296"/>
            <a:ext cx="65162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Презентацию выполнила учитель русского языка и литературы МБОУ «</a:t>
            </a:r>
            <a:r>
              <a:rPr lang="ru-RU" dirty="0" err="1" smtClean="0"/>
              <a:t>Мстерская</a:t>
            </a:r>
            <a:r>
              <a:rPr lang="ru-RU" dirty="0" smtClean="0"/>
              <a:t> СОШ» </a:t>
            </a:r>
            <a:r>
              <a:rPr lang="ru-RU" dirty="0" err="1" smtClean="0"/>
              <a:t>Юсова</a:t>
            </a:r>
            <a:r>
              <a:rPr lang="ru-RU" dirty="0" smtClean="0"/>
              <a:t> Ирина Викторовна</a:t>
            </a:r>
            <a:endParaRPr lang="ru-RU" dirty="0"/>
          </a:p>
        </p:txBody>
      </p:sp>
      <p:pic>
        <p:nvPicPr>
          <p:cNvPr id="8" name="track_no06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Click="0" advTm="8000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23"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D:\Создание презентаций\фон_fon\6-82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04800" y="-38100"/>
            <a:ext cx="9753600" cy="6934200"/>
          </a:xfrm>
          <a:prstGeom prst="rect">
            <a:avLst/>
          </a:prstGeom>
          <a:noFill/>
        </p:spPr>
      </p:pic>
      <p:pic>
        <p:nvPicPr>
          <p:cNvPr id="5" name="Рисунок 4" descr="http://i28.fastpic.ru/big/2012/0319/54/911bae26b0941d9795d3387423db3054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252536" y="0"/>
            <a:ext cx="972108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8000">
    <p:wheel spokes="3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D:\Создание презентаций\фон_fon\6-82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04800" y="-38100"/>
            <a:ext cx="9753600" cy="6934200"/>
          </a:xfrm>
          <a:prstGeom prst="rect">
            <a:avLst/>
          </a:prstGeom>
          <a:noFill/>
        </p:spPr>
      </p:pic>
      <p:pic>
        <p:nvPicPr>
          <p:cNvPr id="5" name="Рисунок 4" descr="http://i27.fastpic.ru/big/2012/0319/01/6a1974a8ed5883ef02237c9ab2b6dc01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252535" y="0"/>
            <a:ext cx="734481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7236296" y="1916832"/>
            <a:ext cx="2088232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Пейзаж сада формируется с помощью деревьев, кустарников, бамбука и мха. По существу это парк, разбитый вокруг пруда. Обычно здесь есть чайный домик, пруд, каменные фонари, ручей и несколько мостиков в наиболее живописных уголках.</a:t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dirty="0" smtClean="0">
                <a:solidFill>
                  <a:srgbClr val="C00000"/>
                </a:solidFill>
              </a:rPr>
              <a:t/>
            </a:r>
            <a:br>
              <a:rPr lang="ru-RU" dirty="0" smtClean="0">
                <a:solidFill>
                  <a:srgbClr val="C00000"/>
                </a:solidFill>
              </a:rPr>
            </a:br>
            <a:endParaRPr lang="ru-RU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spd="slow" advClick="0" advTm="8000">
    <p:split orient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D:\Создание презентаций\фон_fon\6-82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04800" y="-38100"/>
            <a:ext cx="9753600" cy="6934200"/>
          </a:xfrm>
          <a:prstGeom prst="rect">
            <a:avLst/>
          </a:prstGeom>
          <a:noFill/>
        </p:spPr>
      </p:pic>
      <p:pic>
        <p:nvPicPr>
          <p:cNvPr id="5" name="Рисунок 4" descr="http://i33.fastpic.ru/big/2012/0319/38/488b7ae59e0be7788a07cc31404af338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252536" y="620688"/>
            <a:ext cx="9721079" cy="6237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323528" y="188640"/>
            <a:ext cx="835292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B0F0"/>
                </a:solidFill>
                <a:latin typeface="a_AntiqueGr" pitchFamily="82" charset="-52"/>
              </a:rPr>
              <a:t>Главными элементами сада всегда были вода и камни</a:t>
            </a:r>
            <a:br>
              <a:rPr lang="ru-RU" sz="2400" dirty="0" smtClean="0">
                <a:solidFill>
                  <a:srgbClr val="00B0F0"/>
                </a:solidFill>
                <a:latin typeface="a_AntiqueGr" pitchFamily="82" charset="-52"/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 spd="slow" advClick="0" advTm="8000">
    <p:plus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://i30.fastpic.ru/big/2012/0319/21/02bb609e67e389b990583704f61cad21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8000">
    <p:diamond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://i30.fastpic.ru/big/2012/0319/06/0d715614462c958d0715ed22efb61006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8000">
    <p:newsflash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08720"/>
            <a:ext cx="8229600" cy="288032"/>
          </a:xfrm>
        </p:spPr>
        <p:txBody>
          <a:bodyPr>
            <a:normAutofit fontScale="90000"/>
          </a:bodyPr>
          <a:lstStyle/>
          <a:p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a_AntiqueGr" pitchFamily="82" charset="-52"/>
              </a:rPr>
              <a:t>Вода - символ отрицательной, женской, темной силы </a:t>
            </a:r>
            <a:r>
              <a:rPr lang="ru-RU" sz="2000" dirty="0" err="1" smtClean="0">
                <a:solidFill>
                  <a:schemeClr val="tx2">
                    <a:lumMod val="75000"/>
                  </a:schemeClr>
                </a:solidFill>
                <a:latin typeface="a_AntiqueGr" pitchFamily="82" charset="-52"/>
              </a:rPr>
              <a:t>инь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a_AntiqueGr" pitchFamily="82" charset="-52"/>
              </a:rPr>
              <a:t>, а камни - светлой, мужской, положительной силы </a:t>
            </a:r>
            <a:r>
              <a:rPr lang="ru-RU" sz="2000" dirty="0" err="1" smtClean="0">
                <a:solidFill>
                  <a:schemeClr val="tx2">
                    <a:lumMod val="75000"/>
                  </a:schemeClr>
                </a:solidFill>
                <a:latin typeface="a_AntiqueGr" pitchFamily="82" charset="-52"/>
              </a:rPr>
              <a:t>ян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a_AntiqueGr" pitchFamily="82" charset="-52"/>
              </a:rPr>
              <a:t>. Их вечное противостояние и неразрывное единство являются основой существования мира.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http://i35.fastpic.ru/big/2012/0319/16/f921d89a4468dd9c400781121fbbeb16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08720"/>
            <a:ext cx="9144000" cy="5949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8000">
    <p:wheel spokes="1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648072"/>
          </a:xfrm>
        </p:spPr>
        <p:txBody>
          <a:bodyPr>
            <a:normAutofit fontScale="90000"/>
          </a:bodyPr>
          <a:lstStyle/>
          <a:p>
            <a:r>
              <a:rPr lang="ru-RU" sz="2800" dirty="0" smtClean="0">
                <a:solidFill>
                  <a:srgbClr val="C00000"/>
                </a:solidFill>
              </a:rPr>
              <a:t>Под влиянием буддизма японские сады стали символическим выражением буддийской Вселенной.</a:t>
            </a:r>
            <a:br>
              <a:rPr lang="ru-RU" sz="2800" dirty="0" smtClean="0">
                <a:solidFill>
                  <a:srgbClr val="C00000"/>
                </a:solidFill>
              </a:rPr>
            </a:br>
            <a:r>
              <a:rPr lang="ru-RU" sz="2800" dirty="0" smtClean="0">
                <a:solidFill>
                  <a:srgbClr val="C00000"/>
                </a:solidFill>
              </a:rPr>
              <a:t/>
            </a:r>
            <a:br>
              <a:rPr lang="ru-RU" sz="2800" dirty="0" smtClean="0">
                <a:solidFill>
                  <a:srgbClr val="C00000"/>
                </a:solidFill>
              </a:rPr>
            </a:br>
            <a:endParaRPr lang="ru-RU" sz="2800" dirty="0">
              <a:solidFill>
                <a:srgbClr val="C00000"/>
              </a:solidFill>
            </a:endParaRPr>
          </a:p>
        </p:txBody>
      </p:sp>
      <p:pic>
        <p:nvPicPr>
          <p:cNvPr id="4" name="Содержимое 3" descr="http://i33.fastpic.ru/big/2012/0319/bc/25fc2d31ed42838bd91bdd2e951794bc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08720"/>
            <a:ext cx="9144000" cy="5949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8000">
    <p:wedg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://i35.fastpic.ru/big/2012/0319/e5/2fb5650743b24eb2a558e9fe8a59f6e5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8000">
    <p:wipe dir="u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://i31.fastpic.ru/big/2012/0319/b3/8096e7f9972103d8d5be3747fcd949b3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8000">
    <p:dissolv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://i32.fastpic.ru/big/2012/0319/7a/a59341ebfabfd1a0ed7ba57da6af9d7a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8000">
    <p:plus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D:\Создание презентаций\фон_fon\6-82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04800" y="-38100"/>
            <a:ext cx="9753600" cy="693420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5508104" y="2924944"/>
            <a:ext cx="4032448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rgbClr val="C00000"/>
                </a:solidFill>
              </a:rPr>
              <a:t>Японский сад символизирует совершенный мир земной природы, а иногда выступает олицетворением вселенной. Характерными элементами его композиции являются искусственные горы и холмы, острова, ручьи и водопады, дорожки и участки песка или гравия, украшенные камнями необычных очертаний</a:t>
            </a:r>
            <a:endParaRPr lang="ru-RU" sz="2000" dirty="0">
              <a:solidFill>
                <a:srgbClr val="C00000"/>
              </a:solidFill>
            </a:endParaRPr>
          </a:p>
        </p:txBody>
      </p:sp>
      <p:pic>
        <p:nvPicPr>
          <p:cNvPr id="10" name="Рисунок 9" descr="http://i28.fastpic.ru/big/2012/0319/0f/96b988ba19b817c8986cb6ec0b70490f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252536" y="260649"/>
            <a:ext cx="5688632" cy="6336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8000">
    <p:strips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://i33.fastpic.ru/big/2012/0319/a9/abea6e84acc1513c46ec9d5df17c01a9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8000">
    <p:wheel spokes="8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036496" cy="1143000"/>
          </a:xfrm>
        </p:spPr>
        <p:txBody>
          <a:bodyPr>
            <a:normAutofit fontScale="90000"/>
          </a:bodyPr>
          <a:lstStyle/>
          <a:p>
            <a:r>
              <a:rPr lang="ru-RU" sz="1800" dirty="0" smtClean="0">
                <a:solidFill>
                  <a:srgbClr val="C00000"/>
                </a:solidFill>
              </a:rPr>
              <a:t>Центром  Вселенной  считалась гора </a:t>
            </a:r>
            <a:r>
              <a:rPr lang="ru-RU" sz="1800" dirty="0" err="1" smtClean="0">
                <a:solidFill>
                  <a:srgbClr val="C00000"/>
                </a:solidFill>
              </a:rPr>
              <a:t>Сумэру</a:t>
            </a:r>
            <a:r>
              <a:rPr lang="ru-RU" sz="1800" dirty="0" smtClean="0">
                <a:solidFill>
                  <a:srgbClr val="C00000"/>
                </a:solidFill>
              </a:rPr>
              <a:t>, которую в саду обозначал небольшой холм посреди пруда, повторявшего священное озеро </a:t>
            </a:r>
            <a:r>
              <a:rPr lang="ru-RU" sz="1800" dirty="0" err="1" smtClean="0">
                <a:solidFill>
                  <a:srgbClr val="C00000"/>
                </a:solidFill>
              </a:rPr>
              <a:t>Мунэцуноти</a:t>
            </a:r>
            <a:r>
              <a:rPr lang="ru-RU" sz="1800" dirty="0" smtClean="0">
                <a:solidFill>
                  <a:srgbClr val="C00000"/>
                </a:solidFill>
              </a:rPr>
              <a:t>. Камни в пруду изображали девять островов и восемь морей буддийского космогонического мифа. Такие сады настоящее произведение искусства, выражающее философию буддизма в формах и очертаниях.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pic>
        <p:nvPicPr>
          <p:cNvPr id="4" name="Содержимое 3" descr="http://i30.fastpic.ru/big/2012/0319/2a/1cd382b2cbfce0df13fd4935feba472a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24744"/>
            <a:ext cx="9143999" cy="5733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8000">
    <p:dissolv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://i31.fastpic.ru/big/2012/0319/3f/9feb6fcd26c4b917a8a781cc676a3f3f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8000">
    <p:wedg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600" dirty="0" smtClean="0"/>
              <a:t>Использованные ресурсы:</a:t>
            </a:r>
            <a:endParaRPr lang="ru-RU" sz="1600" dirty="0"/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1835696" y="5373216"/>
            <a:ext cx="5486400" cy="804862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rgbClr val="00B050"/>
                </a:solidFill>
              </a:rPr>
              <a:t>http://www.liveinternet.ru/users/virtoree-07/post212167605/</a:t>
            </a:r>
          </a:p>
          <a:p>
            <a:r>
              <a:rPr lang="en-US" dirty="0" smtClean="0">
                <a:solidFill>
                  <a:srgbClr val="00B050"/>
                </a:solidFill>
                <a:hlinkClick r:id="rId2"/>
              </a:rPr>
              <a:t>http://ancient.astrostar.ru/Japan/240833.html</a:t>
            </a:r>
            <a:r>
              <a:rPr lang="ru-RU" dirty="0" smtClean="0">
                <a:solidFill>
                  <a:srgbClr val="00B050"/>
                </a:solidFill>
              </a:rPr>
              <a:t> </a:t>
            </a:r>
          </a:p>
          <a:p>
            <a:r>
              <a:rPr lang="en-US" dirty="0" smtClean="0">
                <a:solidFill>
                  <a:srgbClr val="00B050"/>
                </a:solidFill>
              </a:rPr>
              <a:t>http://www.embjapan.ru/culture-garden.phtml</a:t>
            </a:r>
            <a:endParaRPr lang="ru-RU" dirty="0">
              <a:solidFill>
                <a:srgbClr val="00B050"/>
              </a:solidFill>
            </a:endParaRPr>
          </a:p>
        </p:txBody>
      </p:sp>
      <p:pic>
        <p:nvPicPr>
          <p:cNvPr id="7" name="Рисунок 6" descr="http://i28.fastpic.ru/big/2012/0319/f0/c20d44369de5961544f216acb20288f0.jpg"/>
          <p:cNvPicPr>
            <a:picLocks noGrp="1"/>
          </p:cNvPicPr>
          <p:nvPr>
            <p:ph type="pic" idx="1"/>
          </p:nvPr>
        </p:nvPicPr>
        <p:blipFill>
          <a:blip r:embed="rId3" cstate="print"/>
          <a:srcRect l="5860" r="5860"/>
          <a:stretch>
            <a:fillRect/>
          </a:stretch>
        </p:blipFill>
        <p:spPr bwMode="auto"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8000">
    <p:newsfla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D:\Создание презентаций\фон_fon\6-82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04800" y="-38100"/>
            <a:ext cx="9753600" cy="6934200"/>
          </a:xfrm>
          <a:prstGeom prst="rect">
            <a:avLst/>
          </a:prstGeom>
          <a:noFill/>
        </p:spPr>
      </p:pic>
      <p:pic>
        <p:nvPicPr>
          <p:cNvPr id="5" name="Рисунок 4" descr="http://i33.fastpic.ru/big/2012/0319/32/57b31e3d55897700e15da26a3bb2c732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196752"/>
            <a:ext cx="8640960" cy="5448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1043608" y="0"/>
            <a:ext cx="76072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/>
            </a:r>
            <a:br>
              <a:rPr lang="ru-RU" dirty="0" smtClean="0">
                <a:solidFill>
                  <a:srgbClr val="C00000"/>
                </a:solidFill>
              </a:rPr>
            </a:b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395536" y="260648"/>
            <a:ext cx="83529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. Пейзаж сада формируется с помощью деревьев, кустарников, бамбука, злаков, красивоцветущих травянистых растений, а также мха. На территории сада могут также размещаться каменные фонари, беседки, чайные домики</a:t>
            </a:r>
            <a:endParaRPr lang="ru-RU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slow" advClick="0" advTm="8000">
    <p:plus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D:\Создание презентаций\фон_fon\6-82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04800" y="-38100"/>
            <a:ext cx="9753600" cy="6934200"/>
          </a:xfrm>
          <a:prstGeom prst="rect">
            <a:avLst/>
          </a:prstGeom>
          <a:noFill/>
        </p:spPr>
      </p:pic>
      <p:pic>
        <p:nvPicPr>
          <p:cNvPr id="5" name="Рисунок 4" descr="http://i30.fastpic.ru/big/2012/0319/fb/1cec3ffe0dcadae6b6d2911aed07f5fb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625" y="188640"/>
            <a:ext cx="9048750" cy="5256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0" y="5445224"/>
            <a:ext cx="91440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Японский сад был создан под влиянием сада в китайском стиле, был привнесен на Японский архипелаг буддийскими монахами и получил распространение при буддийских храмах, позже его стали разбивать при старых замках и сад стал составной частью резиденций аристократов.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 spd="slow" advClick="0" advTm="8000">
    <p:diamond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D:\Создание презентаций\фон_fon\6-82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04800" y="-38100"/>
            <a:ext cx="9753600" cy="6934200"/>
          </a:xfrm>
          <a:prstGeom prst="rect">
            <a:avLst/>
          </a:prstGeom>
          <a:noFill/>
        </p:spPr>
      </p:pic>
      <p:pic>
        <p:nvPicPr>
          <p:cNvPr id="5" name="Рисунок 4" descr="http://i29.fastpic.ru/big/2012/0319/77/321c4287f9423c84ce13bb250fb78677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252536" y="0"/>
            <a:ext cx="957706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8000">
    <p:push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D:\Создание презентаций\фон_fon\6-82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04800" y="-38100"/>
            <a:ext cx="9753600" cy="6934200"/>
          </a:xfrm>
          <a:prstGeom prst="rect">
            <a:avLst/>
          </a:prstGeom>
          <a:noFill/>
        </p:spPr>
      </p:pic>
      <p:pic>
        <p:nvPicPr>
          <p:cNvPr id="5" name="Рисунок 4" descr="http://i35.fastpic.ru/big/2012/0319/ec/737f7db06891345c8e5a16c6944dd6ec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24543" y="0"/>
            <a:ext cx="727280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7092280" y="1340768"/>
            <a:ext cx="1872208" cy="61561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rgbClr val="C00000"/>
                </a:solidFill>
              </a:rPr>
              <a:t>Принципы организации японского сада были разработаны в VIII—XVIII веках. В японской культуре сад является высоким искусством, он тесно связан с искусством каллиграфии и живописью тушью</a:t>
            </a:r>
            <a:br>
              <a:rPr lang="ru-RU" sz="2000" dirty="0" smtClean="0">
                <a:solidFill>
                  <a:srgbClr val="C00000"/>
                </a:solidFill>
              </a:rPr>
            </a:br>
            <a:r>
              <a:rPr lang="ru-RU" sz="2000" dirty="0" smtClean="0">
                <a:solidFill>
                  <a:srgbClr val="C00000"/>
                </a:solidFill>
              </a:rPr>
              <a:t/>
            </a:r>
            <a:br>
              <a:rPr lang="ru-RU" sz="2000" dirty="0" smtClean="0">
                <a:solidFill>
                  <a:srgbClr val="C00000"/>
                </a:solidFill>
              </a:rPr>
            </a:br>
            <a:endParaRPr lang="ru-RU" sz="20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spd="slow" advClick="0" advTm="8000">
    <p:strips dir="r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D:\Создание презентаций\фон_fon\6-82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04800" y="-38100"/>
            <a:ext cx="9753600" cy="6934200"/>
          </a:xfrm>
          <a:prstGeom prst="rect">
            <a:avLst/>
          </a:prstGeom>
          <a:noFill/>
        </p:spPr>
      </p:pic>
      <p:pic>
        <p:nvPicPr>
          <p:cNvPr id="5" name="Рисунок 4" descr="http://i27.fastpic.ru/big/2012/0319/9d/33e4591273f53e766ff8572b46aee19d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79711" y="0"/>
            <a:ext cx="7416825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107504" y="260648"/>
            <a:ext cx="1800200" cy="70173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Традиции японского садоводства исторически передавались от </a:t>
            </a:r>
            <a:r>
              <a:rPr lang="ru-RU" dirty="0" err="1" smtClean="0">
                <a:solidFill>
                  <a:srgbClr val="FF0000"/>
                </a:solidFill>
              </a:rPr>
              <a:t>сенсей</a:t>
            </a:r>
            <a:r>
              <a:rPr lang="ru-RU" dirty="0" smtClean="0">
                <a:solidFill>
                  <a:srgbClr val="FF0000"/>
                </a:solidFill>
              </a:rPr>
              <a:t> к ученику. Характерными элементами композиции японского сада являются искусственные горы и холмы, острова, ручьи и водопады, дорожки из песка и/или гравия, украшенные камнями необычных очертаний.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 spd="slow" advClick="0" advTm="8000">
    <p:strips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D:\Создание презентаций\фон_fon\6-82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04800" y="-38100"/>
            <a:ext cx="9753600" cy="6934200"/>
          </a:xfrm>
          <a:prstGeom prst="rect">
            <a:avLst/>
          </a:prstGeom>
          <a:noFill/>
        </p:spPr>
      </p:pic>
      <p:pic>
        <p:nvPicPr>
          <p:cNvPr id="5" name="Рисунок 4" descr="http://i28.fastpic.ru/big/2012/0319/89/152d6eaae33c1b051b2d8cc777d8eb89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252536" y="0"/>
            <a:ext cx="934891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8000">
    <p:wheel spokes="8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D:\Создание презентаций\фон_fon\6-82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04800" y="-38100"/>
            <a:ext cx="9753600" cy="6934200"/>
          </a:xfrm>
          <a:prstGeom prst="rect">
            <a:avLst/>
          </a:prstGeom>
          <a:noFill/>
        </p:spPr>
      </p:pic>
      <p:pic>
        <p:nvPicPr>
          <p:cNvPr id="5" name="Picture 2" descr="D:\Создание презентаций\фон_fon\6-82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52400" y="114300"/>
            <a:ext cx="9753600" cy="6934200"/>
          </a:xfrm>
          <a:prstGeom prst="rect">
            <a:avLst/>
          </a:prstGeom>
          <a:noFill/>
        </p:spPr>
      </p:pic>
      <p:pic>
        <p:nvPicPr>
          <p:cNvPr id="6" name="Picture 2" descr="D:\Создание презентаций\фон_fon\6-82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66700"/>
            <a:ext cx="9753600" cy="6934200"/>
          </a:xfrm>
          <a:prstGeom prst="rect">
            <a:avLst/>
          </a:prstGeom>
          <a:noFill/>
        </p:spPr>
      </p:pic>
      <p:pic>
        <p:nvPicPr>
          <p:cNvPr id="7" name="Рисунок 6" descr="http://i28.fastpic.ru/big/2012/0319/67/26a5726b777fef5fb3a1cb590fe4be67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80528" y="0"/>
            <a:ext cx="9937104" cy="71014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8000">
    <p:split orient="vert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142</TotalTime>
  <Words>352</Words>
  <Application>Microsoft Office PowerPoint</Application>
  <PresentationFormat>Экран (4:3)</PresentationFormat>
  <Paragraphs>17</Paragraphs>
  <Slides>23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Вода - символ отрицательной, женской, темной силы инь, а камни - светлой, мужской, положительной силы ян. Их вечное противостояние и неразрывное единство являются основой существования мира.  </vt:lpstr>
      <vt:lpstr>Под влиянием буддизма японские сады стали символическим выражением буддийской Вселенной.  </vt:lpstr>
      <vt:lpstr>Слайд 17</vt:lpstr>
      <vt:lpstr>Слайд 18</vt:lpstr>
      <vt:lpstr>Слайд 19</vt:lpstr>
      <vt:lpstr>Слайд 20</vt:lpstr>
      <vt:lpstr>Центром  Вселенной  считалась гора Сумэру, которую в саду обозначал небольшой холм посреди пруда, повторявшего священное озеро Мунэцуноти. Камни в пруду изображали девять островов и восемь морей буддийского космогонического мифа. Такие сады настоящее произведение искусства, выражающее философию буддизма в формах и очертаниях.  </vt:lpstr>
      <vt:lpstr>Слайд 22</vt:lpstr>
      <vt:lpstr>Использованные ресурсы: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1</cp:lastModifiedBy>
  <cp:revision>18</cp:revision>
  <dcterms:modified xsi:type="dcterms:W3CDTF">2012-03-25T13:22:18Z</dcterms:modified>
</cp:coreProperties>
</file>