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16"/>
  </p:handoutMasterIdLst>
  <p:sldIdLst>
    <p:sldId id="256" r:id="rId2"/>
    <p:sldId id="258" r:id="rId3"/>
    <p:sldId id="259" r:id="rId4"/>
    <p:sldId id="274" r:id="rId5"/>
    <p:sldId id="277" r:id="rId6"/>
    <p:sldId id="263" r:id="rId7"/>
    <p:sldId id="272" r:id="rId8"/>
    <p:sldId id="271" r:id="rId9"/>
    <p:sldId id="264" r:id="rId10"/>
    <p:sldId id="265" r:id="rId11"/>
    <p:sldId id="275" r:id="rId12"/>
    <p:sldId id="269" r:id="rId13"/>
    <p:sldId id="267" r:id="rId14"/>
    <p:sldId id="270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000"/>
    <a:srgbClr val="FFFF66"/>
    <a:srgbClr val="FF66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699" autoAdjust="0"/>
    <p:restoredTop sz="94660"/>
  </p:normalViewPr>
  <p:slideViewPr>
    <p:cSldViewPr>
      <p:cViewPr varScale="1">
        <p:scale>
          <a:sx n="71" d="100"/>
          <a:sy n="71" d="100"/>
        </p:scale>
        <p:origin x="-85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3" d="100"/>
          <a:sy n="53" d="100"/>
        </p:scale>
        <p:origin x="-2634" y="-90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FEB455B-967B-4606-897B-C1DCB0D15801}" type="datetimeFigureOut">
              <a:rPr lang="ru-RU" smtClean="0"/>
              <a:pPr/>
              <a:t>01.04.2013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500D653-5DB8-4C1F-B060-EAB87B9F2BE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67CB98-B469-4808-8641-A46BDD8D5466}" type="datetimeFigureOut">
              <a:rPr lang="ru-RU" smtClean="0"/>
              <a:pPr/>
              <a:t>01.04.2013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83CC72-80AC-4E29-9DED-ED8A6DF7D38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67CB98-B469-4808-8641-A46BDD8D5466}" type="datetimeFigureOut">
              <a:rPr lang="ru-RU" smtClean="0"/>
              <a:pPr/>
              <a:t>01.04.2013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83CC72-80AC-4E29-9DED-ED8A6DF7D3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67CB98-B469-4808-8641-A46BDD8D5466}" type="datetimeFigureOut">
              <a:rPr lang="ru-RU" smtClean="0"/>
              <a:pPr/>
              <a:t>01.04.2013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83CC72-80AC-4E29-9DED-ED8A6DF7D3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67CB98-B469-4808-8641-A46BDD8D5466}" type="datetimeFigureOut">
              <a:rPr lang="ru-RU" smtClean="0"/>
              <a:pPr/>
              <a:t>01.04.2013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83CC72-80AC-4E29-9DED-ED8A6DF7D3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67CB98-B469-4808-8641-A46BDD8D5466}" type="datetimeFigureOut">
              <a:rPr lang="ru-RU" smtClean="0"/>
              <a:pPr/>
              <a:t>01.04.2013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B183CC72-80AC-4E29-9DED-ED8A6DF7D3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67CB98-B469-4808-8641-A46BDD8D5466}" type="datetimeFigureOut">
              <a:rPr lang="ru-RU" smtClean="0"/>
              <a:pPr/>
              <a:t>01.04.2013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83CC72-80AC-4E29-9DED-ED8A6DF7D3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67CB98-B469-4808-8641-A46BDD8D5466}" type="datetimeFigureOut">
              <a:rPr lang="ru-RU" smtClean="0"/>
              <a:pPr/>
              <a:t>01.04.2013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83CC72-80AC-4E29-9DED-ED8A6DF7D3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67CB98-B469-4808-8641-A46BDD8D5466}" type="datetimeFigureOut">
              <a:rPr lang="ru-RU" smtClean="0"/>
              <a:pPr/>
              <a:t>01.04.2013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83CC72-80AC-4E29-9DED-ED8A6DF7D3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67CB98-B469-4808-8641-A46BDD8D5466}" type="datetimeFigureOut">
              <a:rPr lang="ru-RU" smtClean="0"/>
              <a:pPr/>
              <a:t>01.04.2013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83CC72-80AC-4E29-9DED-ED8A6DF7D3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67CB98-B469-4808-8641-A46BDD8D5466}" type="datetimeFigureOut">
              <a:rPr lang="ru-RU" smtClean="0"/>
              <a:pPr/>
              <a:t>01.04.2013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83CC72-80AC-4E29-9DED-ED8A6DF7D3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67CB98-B469-4808-8641-A46BDD8D5466}" type="datetimeFigureOut">
              <a:rPr lang="ru-RU" smtClean="0"/>
              <a:pPr/>
              <a:t>01.04.2013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83CC72-80AC-4E29-9DED-ED8A6DF7D3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CA67CB98-B469-4808-8641-A46BDD8D5466}" type="datetimeFigureOut">
              <a:rPr lang="ru-RU" smtClean="0"/>
              <a:pPr/>
              <a:t>01.04.2013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183CC72-80AC-4E29-9DED-ED8A6DF7D38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C:\Users\user\Desktop\2.jpe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 rot="10800000">
            <a:off x="179512" y="170638"/>
            <a:ext cx="8784976" cy="653472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47664" y="0"/>
            <a:ext cx="7308304" cy="4293096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7030A0"/>
                </a:solidFill>
              </a:rPr>
              <a:t>Особенности технологии изготовления керамической вазы </a:t>
            </a:r>
            <a:br>
              <a:rPr lang="ru-RU" dirty="0" smtClean="0">
                <a:solidFill>
                  <a:srgbClr val="7030A0"/>
                </a:solidFill>
              </a:rPr>
            </a:br>
            <a:r>
              <a:rPr lang="ru-RU" dirty="0" smtClean="0">
                <a:solidFill>
                  <a:srgbClr val="7030A0"/>
                </a:solidFill>
              </a:rPr>
              <a:t>«Луговые цветы»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347864" y="5445224"/>
            <a:ext cx="5544616" cy="432048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Художественная обработка глины</a:t>
            </a: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20072" y="1268760"/>
            <a:ext cx="3466728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Набирание формы вазы</a:t>
            </a:r>
            <a:endParaRPr lang="ru-RU" dirty="0"/>
          </a:p>
        </p:txBody>
      </p:sp>
      <p:pic>
        <p:nvPicPr>
          <p:cNvPr id="6" name="Содержимое 5" descr="C:\Users\Ира\Desktop\Новая папка\JA225618.JPG"/>
          <p:cNvPicPr>
            <a:picLocks noGrp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 bwMode="auto">
          <a:xfrm>
            <a:off x="395536" y="404664"/>
            <a:ext cx="4680520" cy="6165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Ира\Desktop\DSC00128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51520" y="332656"/>
            <a:ext cx="8712967" cy="63367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2699792" y="616530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395536" y="5949280"/>
            <a:ext cx="688073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/>
              <a:t>Сосуды подготовленные к обжигу</a:t>
            </a:r>
            <a:endParaRPr lang="ru-RU" sz="3600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Содержимое 9" descr="P3250305.JPG"/>
          <p:cNvPicPr>
            <a:picLocks noGrp="1" noChangeAspect="1"/>
          </p:cNvPicPr>
          <p:nvPr>
            <p:ph idx="4294967295"/>
          </p:nvPr>
        </p:nvPicPr>
        <p:blipFill>
          <a:blip r:embed="rId2" cstate="screen"/>
          <a:stretch>
            <a:fillRect/>
          </a:stretch>
        </p:blipFill>
        <p:spPr>
          <a:xfrm>
            <a:off x="4103957" y="260648"/>
            <a:ext cx="4826053" cy="6435279"/>
          </a:xfrm>
        </p:spPr>
      </p:pic>
      <p:pic>
        <p:nvPicPr>
          <p:cNvPr id="12" name="Содержимое 3" descr="димка 010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179512" y="1988840"/>
            <a:ext cx="3531394" cy="4708525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79512" y="260648"/>
            <a:ext cx="5112568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rgbClr val="FFFF66"/>
                </a:solidFill>
              </a:rPr>
              <a:t>Соединение двух природных материалов:</a:t>
            </a:r>
          </a:p>
          <a:p>
            <a:r>
              <a:rPr lang="ru-RU" sz="2000" dirty="0" smtClean="0">
                <a:solidFill>
                  <a:srgbClr val="FFFF66"/>
                </a:solidFill>
              </a:rPr>
              <a:t>тиснение сухоцветами по сырой глине  передает теплоту летнего луга  </a:t>
            </a:r>
          </a:p>
          <a:p>
            <a:r>
              <a:rPr lang="ru-RU" sz="2000" dirty="0" smtClean="0">
                <a:solidFill>
                  <a:srgbClr val="FFFF66"/>
                </a:solidFill>
              </a:rPr>
              <a:t>и  дает  эффект новизны изделию.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Содержимое 11" descr="март 2013 102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179512" y="224644"/>
            <a:ext cx="8784976" cy="6372708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88640"/>
            <a:ext cx="5842992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Композиция </a:t>
            </a:r>
            <a:br>
              <a:rPr lang="ru-RU" dirty="0" smtClean="0"/>
            </a:br>
            <a:r>
              <a:rPr lang="ru-RU" dirty="0" smtClean="0"/>
              <a:t>«Летние мотивы»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39552" y="1628800"/>
            <a:ext cx="8604448" cy="1944216"/>
          </a:xfrm>
        </p:spPr>
        <p:txBody>
          <a:bodyPr>
            <a:normAutofit fontScale="90000"/>
          </a:bodyPr>
          <a:lstStyle/>
          <a:p>
            <a:pPr algn="l"/>
            <a:r>
              <a:rPr lang="ru-RU" sz="2700" dirty="0" smtClean="0">
                <a:solidFill>
                  <a:srgbClr val="FFC000"/>
                </a:solidFill>
              </a:rPr>
              <a:t>Используемая литература:</a:t>
            </a:r>
            <a:br>
              <a:rPr lang="ru-RU" sz="2700" dirty="0" smtClean="0">
                <a:solidFill>
                  <a:srgbClr val="FFC000"/>
                </a:solidFill>
              </a:rPr>
            </a:br>
            <a:r>
              <a:rPr lang="ru-RU" sz="2700" dirty="0" smtClean="0">
                <a:solidFill>
                  <a:srgbClr val="FFC000"/>
                </a:solidFill>
              </a:rPr>
              <a:t> </a:t>
            </a:r>
            <a:r>
              <a:rPr lang="ru-RU" sz="2000" dirty="0" smtClean="0">
                <a:solidFill>
                  <a:srgbClr val="FFC000"/>
                </a:solidFill>
              </a:rPr>
              <a:t>1. Федотов Г.Н.    Глина и керамика. – М.: </a:t>
            </a:r>
            <a:r>
              <a:rPr lang="ru-RU" sz="2000" dirty="0" err="1" smtClean="0">
                <a:solidFill>
                  <a:srgbClr val="FFC000"/>
                </a:solidFill>
              </a:rPr>
              <a:t>Изд.-во</a:t>
            </a:r>
            <a:r>
              <a:rPr lang="ru-RU" sz="2000" dirty="0" smtClean="0">
                <a:solidFill>
                  <a:srgbClr val="FFC000"/>
                </a:solidFill>
              </a:rPr>
              <a:t> </a:t>
            </a:r>
            <a:r>
              <a:rPr lang="ru-RU" sz="2000" dirty="0" err="1" smtClean="0">
                <a:solidFill>
                  <a:srgbClr val="FFC000"/>
                </a:solidFill>
              </a:rPr>
              <a:t>ЭКСМО-Пресс</a:t>
            </a:r>
            <a:r>
              <a:rPr lang="ru-RU" sz="2000" dirty="0" smtClean="0">
                <a:solidFill>
                  <a:srgbClr val="FFC000"/>
                </a:solidFill>
              </a:rPr>
              <a:t>. 2002.</a:t>
            </a:r>
            <a:br>
              <a:rPr lang="ru-RU" sz="2000" dirty="0" smtClean="0">
                <a:solidFill>
                  <a:srgbClr val="FFC000"/>
                </a:solidFill>
              </a:rPr>
            </a:br>
            <a:r>
              <a:rPr lang="en-US" sz="2000" dirty="0" smtClean="0">
                <a:solidFill>
                  <a:srgbClr val="FFC000"/>
                </a:solidFill>
              </a:rPr>
              <a:t> </a:t>
            </a:r>
            <a:r>
              <a:rPr lang="ru-RU" sz="2000" dirty="0" smtClean="0">
                <a:solidFill>
                  <a:srgbClr val="FFC000"/>
                </a:solidFill>
              </a:rPr>
              <a:t>2. </a:t>
            </a:r>
            <a:r>
              <a:rPr lang="en-US" sz="2000" dirty="0" smtClean="0">
                <a:solidFill>
                  <a:srgbClr val="FFC000"/>
                </a:solidFill>
              </a:rPr>
              <a:t>Email</a:t>
            </a:r>
            <a:r>
              <a:rPr lang="ru-RU" sz="2000" dirty="0" smtClean="0">
                <a:solidFill>
                  <a:srgbClr val="FFC000"/>
                </a:solidFill>
              </a:rPr>
              <a:t>:</a:t>
            </a:r>
            <a:r>
              <a:rPr lang="en-US" sz="2000" dirty="0" err="1" smtClean="0">
                <a:solidFill>
                  <a:srgbClr val="FFC000"/>
                </a:solidFill>
              </a:rPr>
              <a:t>teza</a:t>
            </a:r>
            <a:r>
              <a:rPr lang="ru-RU" sz="2000" dirty="0" smtClean="0">
                <a:solidFill>
                  <a:srgbClr val="FFC000"/>
                </a:solidFill>
              </a:rPr>
              <a:t>-</a:t>
            </a:r>
            <a:r>
              <a:rPr lang="en-US" sz="2000" dirty="0" err="1" smtClean="0">
                <a:solidFill>
                  <a:srgbClr val="FFC000"/>
                </a:solidFill>
              </a:rPr>
              <a:t>keramika</a:t>
            </a:r>
            <a:r>
              <a:rPr lang="ru-RU" sz="2000" dirty="0" smtClean="0">
                <a:solidFill>
                  <a:srgbClr val="FFC000"/>
                </a:solidFill>
              </a:rPr>
              <a:t>@</a:t>
            </a:r>
            <a:r>
              <a:rPr lang="en-US" sz="2000" dirty="0" smtClean="0">
                <a:solidFill>
                  <a:srgbClr val="FFC000"/>
                </a:solidFill>
              </a:rPr>
              <a:t>mail</a:t>
            </a:r>
            <a:r>
              <a:rPr lang="ru-RU" sz="2000" dirty="0" smtClean="0">
                <a:solidFill>
                  <a:srgbClr val="FFC000"/>
                </a:solidFill>
              </a:rPr>
              <a:t>.</a:t>
            </a:r>
            <a:r>
              <a:rPr lang="en-US" sz="2000" dirty="0" err="1" smtClean="0">
                <a:solidFill>
                  <a:srgbClr val="FFC000"/>
                </a:solidFill>
              </a:rPr>
              <a:t>ru</a:t>
            </a:r>
            <a:r>
              <a:rPr lang="ru-RU" sz="2000" dirty="0" smtClean="0">
                <a:solidFill>
                  <a:srgbClr val="FFC000"/>
                </a:solidFill>
              </a:rPr>
              <a:t>.</a:t>
            </a:r>
            <a:br>
              <a:rPr lang="ru-RU" sz="2000" dirty="0" smtClean="0">
                <a:solidFill>
                  <a:srgbClr val="FFC000"/>
                </a:solidFill>
              </a:rPr>
            </a:br>
            <a:r>
              <a:rPr lang="ru-RU" sz="2000" dirty="0" smtClean="0">
                <a:solidFill>
                  <a:srgbClr val="FFC000"/>
                </a:solidFill>
              </a:rPr>
              <a:t> 3. Шафикова И.Н. -  фото .</a:t>
            </a:r>
            <a:br>
              <a:rPr lang="ru-RU" sz="2000" dirty="0" smtClean="0">
                <a:solidFill>
                  <a:srgbClr val="FFC000"/>
                </a:solidFill>
              </a:rPr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4365104"/>
            <a:ext cx="8229600" cy="1800200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dirty="0" smtClean="0"/>
              <a:t>Студия «Очаг»</a:t>
            </a:r>
          </a:p>
          <a:p>
            <a:pPr algn="ctr">
              <a:buNone/>
            </a:pPr>
            <a:r>
              <a:rPr lang="ru-RU" sz="1500" dirty="0" smtClean="0"/>
              <a:t>художественная обработка глины</a:t>
            </a:r>
          </a:p>
          <a:p>
            <a:pPr algn="ctr">
              <a:buNone/>
            </a:pPr>
            <a:r>
              <a:rPr lang="ru-RU" dirty="0" smtClean="0"/>
              <a:t>г. Нефтеюганск</a:t>
            </a:r>
          </a:p>
          <a:p>
            <a:pPr algn="ctr">
              <a:buNone/>
            </a:pPr>
            <a:r>
              <a:rPr lang="ru-RU" dirty="0" smtClean="0"/>
              <a:t>2013 г.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15.jpg"/>
          <p:cNvPicPr>
            <a:picLocks noGrp="1" noChangeAspect="1"/>
          </p:cNvPicPr>
          <p:nvPr>
            <p:ph sz="half" idx="1"/>
          </p:nvPr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</p:spPr>
      </p:pic>
      <p:pic>
        <p:nvPicPr>
          <p:cNvPr id="7" name="Содержимое 6" descr="13.jpeg"/>
          <p:cNvPicPr>
            <a:picLocks noGrp="1" noChangeAspect="1"/>
          </p:cNvPicPr>
          <p:nvPr>
            <p:ph sz="half" idx="2"/>
          </p:nvPr>
        </p:nvPicPr>
        <p:blipFill>
          <a:blip r:embed="rId3" cstate="screen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" name="Содержимое 9" descr="18.jpeg"/>
          <p:cNvPicPr>
            <a:picLocks noGrp="1" noChangeAspect="1"/>
          </p:cNvPicPr>
          <p:nvPr>
            <p:ph sz="half" idx="2"/>
          </p:nvPr>
        </p:nvPicPr>
        <p:blipFill>
          <a:blip r:embed="rId2" cstate="screen"/>
          <a:stretch>
            <a:fillRect/>
          </a:stretch>
        </p:blipFill>
        <p:spPr>
          <a:xfrm>
            <a:off x="0" y="-27662"/>
            <a:ext cx="9144000" cy="6885664"/>
          </a:xfrm>
        </p:spPr>
      </p:pic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Содержимое 11" descr="big_kaluznica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0" y="0"/>
            <a:ext cx="9144000" cy="682595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260648"/>
            <a:ext cx="7581528" cy="2866330"/>
          </a:xfrm>
        </p:spPr>
        <p:txBody>
          <a:bodyPr>
            <a:normAutofit fontScale="90000"/>
          </a:bodyPr>
          <a:lstStyle/>
          <a:p>
            <a:pPr algn="l"/>
            <a:r>
              <a:rPr lang="ru-RU" dirty="0" smtClean="0">
                <a:solidFill>
                  <a:srgbClr val="FFC000"/>
                </a:solidFill>
              </a:rPr>
              <a:t/>
            </a:r>
            <a:br>
              <a:rPr lang="ru-RU" dirty="0" smtClean="0">
                <a:solidFill>
                  <a:srgbClr val="FFC000"/>
                </a:solidFill>
              </a:rPr>
            </a:br>
            <a:r>
              <a:rPr lang="ru-RU" dirty="0" smtClean="0">
                <a:solidFill>
                  <a:srgbClr val="FFC000"/>
                </a:solidFill>
              </a:rPr>
              <a:t/>
            </a:r>
            <a:br>
              <a:rPr lang="ru-RU" dirty="0" smtClean="0">
                <a:solidFill>
                  <a:srgbClr val="FFC000"/>
                </a:solidFill>
              </a:rPr>
            </a:br>
            <a:r>
              <a:rPr lang="ru-RU" dirty="0" smtClean="0">
                <a:solidFill>
                  <a:srgbClr val="FFC000"/>
                </a:solidFill>
              </a:rPr>
              <a:t>Цель:  Распространение опыта по работе с глиной</a:t>
            </a:r>
            <a:r>
              <a:rPr lang="ru-RU" dirty="0" smtClean="0"/>
              <a:t>.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755576" y="2420888"/>
            <a:ext cx="8182744" cy="3888472"/>
          </a:xfrm>
        </p:spPr>
        <p:txBody>
          <a:bodyPr/>
          <a:lstStyle/>
          <a:p>
            <a:pPr>
              <a:buNone/>
            </a:pPr>
            <a:endParaRPr lang="ru-RU" dirty="0" smtClean="0">
              <a:solidFill>
                <a:srgbClr val="FFFF66"/>
              </a:solidFill>
            </a:endParaRPr>
          </a:p>
          <a:p>
            <a:pPr>
              <a:buNone/>
            </a:pPr>
            <a:r>
              <a:rPr lang="ru-RU" dirty="0" smtClean="0"/>
              <a:t>Задачи: </a:t>
            </a:r>
          </a:p>
          <a:p>
            <a:r>
              <a:rPr lang="ru-RU" dirty="0" smtClean="0">
                <a:solidFill>
                  <a:srgbClr val="FFFF66"/>
                </a:solidFill>
              </a:rPr>
              <a:t>рассказать  об особенностях технологии изготовления керамической вазы «Луговые цветы»;</a:t>
            </a:r>
          </a:p>
          <a:p>
            <a:r>
              <a:rPr lang="ru-RU" dirty="0" smtClean="0">
                <a:solidFill>
                  <a:srgbClr val="FFFF66"/>
                </a:solidFill>
              </a:rPr>
              <a:t>представить инструменты, материалы и приспособления, используемые в данной работе с глиной.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C000"/>
                </a:solidFill>
              </a:rPr>
              <a:t>Ваза   «Луговые цветы»</a:t>
            </a:r>
            <a:endParaRPr lang="ru-RU" dirty="0">
              <a:solidFill>
                <a:srgbClr val="FFC000"/>
              </a:solidFill>
            </a:endParaRPr>
          </a:p>
        </p:txBody>
      </p:sp>
      <p:pic>
        <p:nvPicPr>
          <p:cNvPr id="9" name="Содержимое 8" descr="димка 006.JPG"/>
          <p:cNvPicPr>
            <a:picLocks noGrp="1" noChangeAspect="1"/>
          </p:cNvPicPr>
          <p:nvPr>
            <p:ph sz="half" idx="2"/>
          </p:nvPr>
        </p:nvPicPr>
        <p:blipFill>
          <a:blip r:embed="rId2" cstate="screen"/>
          <a:stretch>
            <a:fillRect/>
          </a:stretch>
        </p:blipFill>
        <p:spPr>
          <a:xfrm>
            <a:off x="4716016" y="1261203"/>
            <a:ext cx="4032448" cy="5376597"/>
          </a:xfrm>
        </p:spPr>
      </p:pic>
      <p:pic>
        <p:nvPicPr>
          <p:cNvPr id="11" name="Содержимое 10" descr="димка 010.JPG"/>
          <p:cNvPicPr>
            <a:picLocks noGrp="1" noChangeAspect="1"/>
          </p:cNvPicPr>
          <p:nvPr>
            <p:ph sz="half" idx="1"/>
          </p:nvPr>
        </p:nvPicPr>
        <p:blipFill>
          <a:blip r:embed="rId3" cstate="screen"/>
          <a:stretch>
            <a:fillRect/>
          </a:stretch>
        </p:blipFill>
        <p:spPr>
          <a:xfrm>
            <a:off x="395536" y="1261203"/>
            <a:ext cx="4032448" cy="5376597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Содержимое 6" descr="фото пособие 053"/>
          <p:cNvPicPr>
            <a:picLocks noGrp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51520" y="260648"/>
            <a:ext cx="8640960" cy="63367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67544" y="404664"/>
            <a:ext cx="4402832" cy="1143000"/>
          </a:xfrm>
        </p:spPr>
        <p:txBody>
          <a:bodyPr>
            <a:normAutofit fontScale="90000"/>
          </a:bodyPr>
          <a:lstStyle/>
          <a:p>
            <a:pPr algn="l"/>
            <a:r>
              <a:rPr lang="ru-RU" dirty="0" smtClean="0">
                <a:solidFill>
                  <a:srgbClr val="FFC000"/>
                </a:solidFill>
              </a:rPr>
              <a:t>Рабочее место керамиста</a:t>
            </a:r>
            <a:endParaRPr lang="ru-RU" dirty="0">
              <a:solidFill>
                <a:srgbClr val="FFC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C000"/>
                </a:solidFill>
              </a:rPr>
              <a:t>Особенности технологии </a:t>
            </a:r>
            <a:br>
              <a:rPr lang="ru-RU" dirty="0" smtClean="0">
                <a:solidFill>
                  <a:srgbClr val="FFC000"/>
                </a:solidFill>
              </a:rPr>
            </a:br>
            <a:r>
              <a:rPr lang="ru-RU" dirty="0" smtClean="0">
                <a:solidFill>
                  <a:srgbClr val="FFC000"/>
                </a:solidFill>
              </a:rPr>
              <a:t>лепки вазы </a:t>
            </a:r>
            <a:endParaRPr lang="ru-RU" dirty="0">
              <a:solidFill>
                <a:srgbClr val="FFC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FF66"/>
                </a:solidFill>
              </a:rPr>
              <a:t>1. Хорошо промять глину для лепки.</a:t>
            </a:r>
          </a:p>
          <a:p>
            <a:r>
              <a:rPr lang="ru-RU" dirty="0" smtClean="0">
                <a:solidFill>
                  <a:srgbClr val="FFFF66"/>
                </a:solidFill>
              </a:rPr>
              <a:t>2. Раскатать пласт для  донышка. Вырезать по шаблону.</a:t>
            </a:r>
          </a:p>
          <a:p>
            <a:r>
              <a:rPr lang="ru-RU" dirty="0" smtClean="0">
                <a:solidFill>
                  <a:srgbClr val="FFFF66"/>
                </a:solidFill>
              </a:rPr>
              <a:t>3.Раскатать жгуты одинаковой толщины и выкладывать на донышко, набирать форму будущей вазы. Жгуты склеивать шликером. </a:t>
            </a:r>
            <a:endParaRPr lang="ru-RU" dirty="0">
              <a:solidFill>
                <a:srgbClr val="FFFF66"/>
              </a:solidFill>
            </a:endParaRPr>
          </a:p>
          <a:p>
            <a:pPr>
              <a:buNone/>
            </a:pPr>
            <a:endParaRPr lang="ru-RU" dirty="0" smtClean="0">
              <a:solidFill>
                <a:srgbClr val="FFFF66"/>
              </a:solidFill>
            </a:endParaRPr>
          </a:p>
        </p:txBody>
      </p:sp>
      <p:pic>
        <p:nvPicPr>
          <p:cNvPr id="6" name="Содержимое 4"/>
          <p:cNvPicPr>
            <a:picLocks/>
          </p:cNvPicPr>
          <p:nvPr/>
        </p:nvPicPr>
        <p:blipFill>
          <a:blip r:embed="rId2" cstate="screen"/>
          <a:stretch>
            <a:fillRect/>
          </a:stretch>
        </p:blipFill>
        <p:spPr bwMode="auto">
          <a:xfrm>
            <a:off x="827584" y="4581128"/>
            <a:ext cx="4608512" cy="20683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76056" y="1340768"/>
            <a:ext cx="375476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Раскатка пласта для донышка</a:t>
            </a:r>
            <a:endParaRPr lang="ru-RU" dirty="0"/>
          </a:p>
        </p:txBody>
      </p:sp>
      <p:pic>
        <p:nvPicPr>
          <p:cNvPr id="8" name="Содержимое 7" descr="DSC05483.JPG"/>
          <p:cNvPicPr>
            <a:picLocks noGrp="1" noChangeAspect="1"/>
          </p:cNvPicPr>
          <p:nvPr>
            <p:ph sz="half" idx="1"/>
          </p:nvPr>
        </p:nvPicPr>
        <p:blipFill>
          <a:blip r:embed="rId2" cstate="screen"/>
          <a:stretch>
            <a:fillRect/>
          </a:stretch>
        </p:blipFill>
        <p:spPr>
          <a:xfrm>
            <a:off x="179512" y="188640"/>
            <a:ext cx="4788024" cy="6384033"/>
          </a:xfrm>
        </p:spPr>
      </p:pic>
      <p:pic>
        <p:nvPicPr>
          <p:cNvPr id="6" name="Содержимое 5" descr="JA225617.JPG"/>
          <p:cNvPicPr>
            <a:picLocks noGrp="1" noChangeAspect="1"/>
          </p:cNvPicPr>
          <p:nvPr>
            <p:ph sz="half" idx="2"/>
          </p:nvPr>
        </p:nvPicPr>
        <p:blipFill>
          <a:blip r:embed="rId3" cstate="screen"/>
          <a:stretch>
            <a:fillRect/>
          </a:stretch>
        </p:blipFill>
        <p:spPr>
          <a:xfrm>
            <a:off x="1" y="-1"/>
            <a:ext cx="9144000" cy="6858001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/>
          <p:cNvPicPr>
            <a:picLocks noGrp="1"/>
          </p:cNvPicPr>
          <p:nvPr>
            <p:ph sz="half" idx="4294967295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39552" y="2276872"/>
            <a:ext cx="4464496" cy="2490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Содержимое 10"/>
          <p:cNvSpPr>
            <a:spLocks noGrp="1"/>
          </p:cNvSpPr>
          <p:nvPr>
            <p:ph idx="4294967295"/>
          </p:nvPr>
        </p:nvSpPr>
        <p:spPr>
          <a:xfrm>
            <a:off x="0" y="260648"/>
            <a:ext cx="8568952" cy="1656184"/>
          </a:xfrm>
        </p:spPr>
        <p:txBody>
          <a:bodyPr>
            <a:normAutofit fontScale="25000" lnSpcReduction="20000"/>
          </a:bodyPr>
          <a:lstStyle/>
          <a:p>
            <a:r>
              <a:rPr lang="ru-RU" sz="11200" dirty="0" smtClean="0">
                <a:solidFill>
                  <a:srgbClr val="FFFF66"/>
                </a:solidFill>
              </a:rPr>
              <a:t>Когда высота стенок поднялась до 20 см, кольца-спирали нужно сужать, для оформления горла сосуда.</a:t>
            </a:r>
          </a:p>
          <a:p>
            <a:r>
              <a:rPr lang="ru-RU" sz="11200" dirty="0" smtClean="0">
                <a:solidFill>
                  <a:srgbClr val="FFFF66"/>
                </a:solidFill>
              </a:rPr>
              <a:t>Оформить горло сосуда, отгладить губкой. Вылепить и прикрепить ручки к вазе.</a:t>
            </a:r>
          </a:p>
          <a:p>
            <a:endParaRPr lang="ru-RU" sz="11200" dirty="0" smtClean="0">
              <a:solidFill>
                <a:srgbClr val="FFFF66"/>
              </a:solidFill>
            </a:endParaRPr>
          </a:p>
          <a:p>
            <a:endParaRPr lang="ru-RU" dirty="0" smtClean="0">
              <a:solidFill>
                <a:srgbClr val="FFFF66"/>
              </a:solidFill>
            </a:endParaRPr>
          </a:p>
          <a:p>
            <a:endParaRPr lang="ru-RU" dirty="0" smtClean="0">
              <a:solidFill>
                <a:srgbClr val="FFFF66"/>
              </a:solidFill>
            </a:endParaRPr>
          </a:p>
          <a:p>
            <a:endParaRPr lang="ru-RU" dirty="0" smtClean="0">
              <a:solidFill>
                <a:srgbClr val="FFFF66"/>
              </a:solidFill>
            </a:endParaRPr>
          </a:p>
          <a:p>
            <a:pPr>
              <a:buNone/>
            </a:pPr>
            <a:endParaRPr lang="ru-RU" dirty="0" smtClean="0">
              <a:solidFill>
                <a:srgbClr val="FFFF66"/>
              </a:solidFill>
            </a:endParaRPr>
          </a:p>
          <a:p>
            <a:endParaRPr lang="ru-RU" dirty="0" smtClean="0">
              <a:solidFill>
                <a:srgbClr val="FFFF66"/>
              </a:solidFill>
            </a:endParaRPr>
          </a:p>
          <a:p>
            <a:pPr>
              <a:buNone/>
            </a:pPr>
            <a:endParaRPr lang="ru-RU" dirty="0" smtClean="0">
              <a:solidFill>
                <a:srgbClr val="FFFF66"/>
              </a:solidFill>
            </a:endParaRPr>
          </a:p>
          <a:p>
            <a:pPr>
              <a:buNone/>
            </a:pPr>
            <a:endParaRPr lang="ru-RU" dirty="0" smtClean="0">
              <a:solidFill>
                <a:srgbClr val="FFFF66"/>
              </a:solidFill>
            </a:endParaRPr>
          </a:p>
          <a:p>
            <a:pPr>
              <a:buNone/>
            </a:pPr>
            <a:endParaRPr lang="ru-RU" dirty="0" smtClean="0">
              <a:solidFill>
                <a:srgbClr val="FFFF66"/>
              </a:solidFill>
            </a:endParaRPr>
          </a:p>
          <a:p>
            <a:pPr>
              <a:buNone/>
            </a:pPr>
            <a:endParaRPr lang="ru-RU" dirty="0" smtClean="0">
              <a:solidFill>
                <a:srgbClr val="FFFF66"/>
              </a:solidFill>
            </a:endParaRPr>
          </a:p>
          <a:p>
            <a:pPr>
              <a:buNone/>
            </a:pPr>
            <a:endParaRPr lang="ru-RU" dirty="0" smtClean="0">
              <a:solidFill>
                <a:srgbClr val="FFFF66"/>
              </a:solidFill>
            </a:endParaRPr>
          </a:p>
          <a:p>
            <a:pPr>
              <a:buNone/>
            </a:pPr>
            <a:endParaRPr lang="ru-RU" dirty="0" smtClean="0">
              <a:solidFill>
                <a:srgbClr val="FFFF66"/>
              </a:solidFill>
            </a:endParaRPr>
          </a:p>
          <a:p>
            <a:pPr>
              <a:buNone/>
            </a:pPr>
            <a:r>
              <a:rPr lang="ru-RU" dirty="0" smtClean="0"/>
              <a:t>                                                    </a:t>
            </a:r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395536" y="4869160"/>
            <a:ext cx="8748464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rgbClr val="FFFF66"/>
                </a:solidFill>
              </a:rPr>
              <a:t>В декорировании вазы  использовать  способ тиснения:</a:t>
            </a:r>
          </a:p>
          <a:p>
            <a:pPr>
              <a:buNone/>
            </a:pPr>
            <a:r>
              <a:rPr lang="ru-RU" sz="2800" dirty="0" smtClean="0">
                <a:solidFill>
                  <a:srgbClr val="FFFF66"/>
                </a:solidFill>
              </a:rPr>
              <a:t>сухие веточки растения приложить к местам оттиска и прижать через ткань. Чтобы не оставить отпечатков пальцев.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444</TotalTime>
  <Words>187</Words>
  <Application>Microsoft Office PowerPoint</Application>
  <PresentationFormat>Экран (4:3)</PresentationFormat>
  <Paragraphs>42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Апекс</vt:lpstr>
      <vt:lpstr>Особенности технологии изготовления керамической вазы  «Луговые цветы»</vt:lpstr>
      <vt:lpstr>Слайд 2</vt:lpstr>
      <vt:lpstr>Слайд 3</vt:lpstr>
      <vt:lpstr>  Цель:  Распространение опыта по работе с глиной.  </vt:lpstr>
      <vt:lpstr>Ваза   «Луговые цветы»</vt:lpstr>
      <vt:lpstr>Рабочее место керамиста</vt:lpstr>
      <vt:lpstr>Особенности технологии  лепки вазы </vt:lpstr>
      <vt:lpstr>Раскатка пласта для донышка</vt:lpstr>
      <vt:lpstr>Слайд 9</vt:lpstr>
      <vt:lpstr>Набирание формы вазы</vt:lpstr>
      <vt:lpstr>Слайд 11</vt:lpstr>
      <vt:lpstr>Слайд 12</vt:lpstr>
      <vt:lpstr>Композиция  «Летние мотивы»</vt:lpstr>
      <vt:lpstr>Используемая литература:  1. Федотов Г.Н.    Глина и керамика. – М.: Изд.-во ЭКСМО-Пресс. 2002.  2. Email:teza-keramika@mail.ru.  3. Шафикова И.Н. -  фото .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Особенности технологии изготовления керамической вазы  «Луговые цветы»</dc:title>
  <dc:creator>user</dc:creator>
  <cp:lastModifiedBy>user</cp:lastModifiedBy>
  <cp:revision>55</cp:revision>
  <dcterms:created xsi:type="dcterms:W3CDTF">2013-03-23T17:10:09Z</dcterms:created>
  <dcterms:modified xsi:type="dcterms:W3CDTF">2013-04-01T03:12:21Z</dcterms:modified>
</cp:coreProperties>
</file>