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9" r:id="rId4"/>
    <p:sldId id="262" r:id="rId5"/>
    <p:sldId id="258" r:id="rId6"/>
    <p:sldId id="264" r:id="rId7"/>
    <p:sldId id="265" r:id="rId8"/>
    <p:sldId id="266" r:id="rId9"/>
    <p:sldId id="267" r:id="rId10"/>
    <p:sldId id="260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4660"/>
  </p:normalViewPr>
  <p:slideViewPr>
    <p:cSldViewPr>
      <p:cViewPr varScale="1">
        <p:scale>
          <a:sx n="86" d="100"/>
          <a:sy n="86" d="100"/>
        </p:scale>
        <p:origin x="-17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7D32E-C4C3-47D9-A1EA-8F67244065F5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557CD-D8F7-4360-BE7E-A3D1CC5305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557CD-D8F7-4360-BE7E-A3D1CC5305AF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61D5B-B596-41BB-8E1A-C9DA56B26D34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E222A-49E8-4B93-A409-AD6B5A398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" TargetMode="External"/><Relationship Id="rId4" Type="http://schemas.openxmlformats.org/officeDocument/2006/relationships/hyperlink" Target="http://images.yandex.r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4.jpeg"/><Relationship Id="rId3" Type="http://schemas.openxmlformats.org/officeDocument/2006/relationships/image" Target="../media/image31.jpeg"/><Relationship Id="rId7" Type="http://schemas.openxmlformats.org/officeDocument/2006/relationships/image" Target="../media/image21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5.jpeg"/><Relationship Id="rId5" Type="http://schemas.openxmlformats.org/officeDocument/2006/relationships/image" Target="../media/image10.jpeg"/><Relationship Id="rId10" Type="http://schemas.openxmlformats.org/officeDocument/2006/relationships/image" Target="../media/image30.jpeg"/><Relationship Id="rId4" Type="http://schemas.openxmlformats.org/officeDocument/2006/relationships/image" Target="../media/image32.gif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085184"/>
            <a:ext cx="813690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ЭКО-ТУР  ПО  ПРИРОДНЫМ  ОБЪЕКТАМ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АСТРАХАНСКОГО  КРАЯ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Работу  выполнила  ученица  8  класса  Идрисова  Анастасия  14 лет                                 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МКОУ  «Михайловская  ООШ» 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Лиманский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район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учитель  географии  и  биологии  Бабаева  Л.И.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6381328"/>
            <a:ext cx="5040560" cy="374571"/>
          </a:xfrm>
          <a:prstGeom prst="flowChartAlternateProcess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404664"/>
            <a:ext cx="9144000" cy="764704"/>
          </a:xfrm>
          <a:prstGeom prst="flowChartAlternateProcess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ИНТЕРНЕТ-РЕСУРСЫ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51837"/>
            <a:ext cx="8352928" cy="369331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1 </a:t>
            </a:r>
            <a:r>
              <a:rPr lang="ru-RU" dirty="0" err="1" smtClean="0"/>
              <a:t>Турбина.ру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2 </a:t>
            </a:r>
            <a:r>
              <a:rPr lang="en-US" dirty="0" smtClean="0"/>
              <a:t>vetert.ru</a:t>
            </a:r>
            <a:br>
              <a:rPr lang="en-US" dirty="0" smtClean="0"/>
            </a:br>
            <a:r>
              <a:rPr lang="ru-RU" dirty="0" smtClean="0"/>
              <a:t>3 Бенефис- тур</a:t>
            </a:r>
            <a:br>
              <a:rPr lang="ru-RU" dirty="0" smtClean="0"/>
            </a:br>
            <a:r>
              <a:rPr lang="ru-RU" dirty="0" smtClean="0"/>
              <a:t>4 </a:t>
            </a:r>
            <a:r>
              <a:rPr lang="ru-RU" dirty="0" err="1" smtClean="0"/>
              <a:t>Этель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 Сказ о Земле Астраханской</a:t>
            </a:r>
            <a:br>
              <a:rPr lang="ru-RU" dirty="0" smtClean="0"/>
            </a:br>
            <a:r>
              <a:rPr lang="ru-RU" dirty="0" smtClean="0"/>
              <a:t>6  Рыболовно-охотничья база "НА-Волгу. </a:t>
            </a:r>
            <a:r>
              <a:rPr lang="ru-RU" dirty="0" smtClean="0"/>
              <a:t>РФ</a:t>
            </a:r>
          </a:p>
          <a:p>
            <a:r>
              <a:rPr lang="ru-RU" dirty="0" smtClean="0"/>
              <a:t>7.</a:t>
            </a:r>
          </a:p>
          <a:p>
            <a:r>
              <a:rPr lang="ru-RU" dirty="0" smtClean="0"/>
              <a:t>8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images.yandex.ru/yandsearch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9.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images.yandex.ru</a:t>
            </a:r>
            <a:endParaRPr lang="ru-RU" dirty="0" smtClean="0"/>
          </a:p>
          <a:p>
            <a:r>
              <a:rPr lang="ru-RU" dirty="0" smtClean="0"/>
              <a:t>10.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images.yandex.ru/yand</a:t>
            </a:r>
            <a:endParaRPr lang="ru-RU" dirty="0" smtClean="0"/>
          </a:p>
          <a:p>
            <a:r>
              <a:rPr lang="ru-RU" dirty="0" smtClean="0"/>
              <a:t>11.</a:t>
            </a:r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smtClean="0"/>
              <a:t>vechkitova.ucoz.ru/publ/astrakhan/dostoprimechatelnosti/dub_petra_i_v_astrakhani/25-1-0-363</a:t>
            </a:r>
            <a:endParaRPr lang="ru-RU" dirty="0" smtClean="0"/>
          </a:p>
          <a:p>
            <a:r>
              <a:rPr lang="ru-RU" dirty="0" smtClean="0"/>
              <a:t>12.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2483768" y="4220570"/>
            <a:ext cx="4374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yandex.ru/yandsearch?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733256"/>
            <a:ext cx="81369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Благодарю!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59832" y="692696"/>
            <a:ext cx="4752528" cy="1008112"/>
          </a:xfrm>
          <a:custGeom>
            <a:avLst/>
            <a:gdLst>
              <a:gd name="connsiteX0" fmla="*/ 0 w 4680520"/>
              <a:gd name="connsiteY0" fmla="*/ 127451 h 764704"/>
              <a:gd name="connsiteX1" fmla="*/ 37330 w 4680520"/>
              <a:gd name="connsiteY1" fmla="*/ 37330 h 764704"/>
              <a:gd name="connsiteX2" fmla="*/ 127452 w 4680520"/>
              <a:gd name="connsiteY2" fmla="*/ 1 h 764704"/>
              <a:gd name="connsiteX3" fmla="*/ 4553069 w 4680520"/>
              <a:gd name="connsiteY3" fmla="*/ 0 h 764704"/>
              <a:gd name="connsiteX4" fmla="*/ 4643190 w 4680520"/>
              <a:gd name="connsiteY4" fmla="*/ 37330 h 764704"/>
              <a:gd name="connsiteX5" fmla="*/ 4680519 w 4680520"/>
              <a:gd name="connsiteY5" fmla="*/ 127452 h 764704"/>
              <a:gd name="connsiteX6" fmla="*/ 4680520 w 4680520"/>
              <a:gd name="connsiteY6" fmla="*/ 637253 h 764704"/>
              <a:gd name="connsiteX7" fmla="*/ 4643190 w 4680520"/>
              <a:gd name="connsiteY7" fmla="*/ 727374 h 764704"/>
              <a:gd name="connsiteX8" fmla="*/ 4553068 w 4680520"/>
              <a:gd name="connsiteY8" fmla="*/ 764704 h 764704"/>
              <a:gd name="connsiteX9" fmla="*/ 127451 w 4680520"/>
              <a:gd name="connsiteY9" fmla="*/ 764704 h 764704"/>
              <a:gd name="connsiteX10" fmla="*/ 37330 w 4680520"/>
              <a:gd name="connsiteY10" fmla="*/ 727374 h 764704"/>
              <a:gd name="connsiteX11" fmla="*/ 1 w 4680520"/>
              <a:gd name="connsiteY11" fmla="*/ 637252 h 764704"/>
              <a:gd name="connsiteX12" fmla="*/ 0 w 4680520"/>
              <a:gd name="connsiteY12" fmla="*/ 127451 h 76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80520" h="764704">
                <a:moveTo>
                  <a:pt x="0" y="127451"/>
                </a:moveTo>
                <a:cubicBezTo>
                  <a:pt x="0" y="93649"/>
                  <a:pt x="13428" y="61231"/>
                  <a:pt x="37330" y="37330"/>
                </a:cubicBezTo>
                <a:cubicBezTo>
                  <a:pt x="61232" y="13428"/>
                  <a:pt x="93649" y="1"/>
                  <a:pt x="127452" y="1"/>
                </a:cubicBezTo>
                <a:lnTo>
                  <a:pt x="4553069" y="0"/>
                </a:lnTo>
                <a:cubicBezTo>
                  <a:pt x="4586871" y="0"/>
                  <a:pt x="4619289" y="13428"/>
                  <a:pt x="4643190" y="37330"/>
                </a:cubicBezTo>
                <a:cubicBezTo>
                  <a:pt x="4667092" y="61232"/>
                  <a:pt x="4680519" y="93649"/>
                  <a:pt x="4680519" y="127452"/>
                </a:cubicBezTo>
                <a:cubicBezTo>
                  <a:pt x="4680519" y="297386"/>
                  <a:pt x="4680520" y="467319"/>
                  <a:pt x="4680520" y="637253"/>
                </a:cubicBezTo>
                <a:cubicBezTo>
                  <a:pt x="4680520" y="671055"/>
                  <a:pt x="4667092" y="703473"/>
                  <a:pt x="4643190" y="727374"/>
                </a:cubicBezTo>
                <a:cubicBezTo>
                  <a:pt x="4619288" y="751276"/>
                  <a:pt x="4586871" y="764704"/>
                  <a:pt x="4553068" y="764704"/>
                </a:cubicBezTo>
                <a:lnTo>
                  <a:pt x="127451" y="764704"/>
                </a:lnTo>
                <a:cubicBezTo>
                  <a:pt x="93649" y="764704"/>
                  <a:pt x="61231" y="751276"/>
                  <a:pt x="37330" y="727374"/>
                </a:cubicBezTo>
                <a:cubicBezTo>
                  <a:pt x="13428" y="703472"/>
                  <a:pt x="1" y="671055"/>
                  <a:pt x="1" y="637252"/>
                </a:cubicBezTo>
                <a:cubicBezTo>
                  <a:pt x="1" y="467318"/>
                  <a:pt x="0" y="297385"/>
                  <a:pt x="0" y="127451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Люблю  тебя, мой  край родной!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07504" y="1484784"/>
            <a:ext cx="8928992" cy="3960440"/>
          </a:xfrm>
          <a:prstGeom prst="flowChartAlternateProcess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916832"/>
            <a:ext cx="4176464" cy="34470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Нижнее Поволжье </a:t>
            </a:r>
            <a:r>
              <a:rPr lang="ru-RU" dirty="0" smtClean="0"/>
              <a:t>– одно из красивейших мест России. Богатая гамма природных ландшафтов включает луга, степные просторы, прибрежные леса, густые заросли тростника и редчайшего красивейшего </a:t>
            </a:r>
            <a:r>
              <a:rPr lang="ru-RU" dirty="0" err="1" smtClean="0"/>
              <a:t>чудо-цветка</a:t>
            </a:r>
            <a:r>
              <a:rPr lang="ru-RU" dirty="0" smtClean="0"/>
              <a:t> – лотоса, островки, ерики, извилистые водные рукава и протоки, ильмени, песчаные барханы, уникальное соленое озеро Баскунчак и неповторимое творение природы – гору Большое </a:t>
            </a:r>
            <a:r>
              <a:rPr lang="ru-RU" dirty="0" err="1" smtClean="0"/>
              <a:t>Богдо</a:t>
            </a:r>
            <a:r>
              <a:rPr lang="ru-RU" sz="2000" dirty="0" smtClean="0"/>
              <a:t>.</a:t>
            </a:r>
            <a:endParaRPr lang="ru-RU" dirty="0"/>
          </a:p>
        </p:txBody>
      </p:sp>
      <p:pic>
        <p:nvPicPr>
          <p:cNvPr id="9218" name="Picture 2" descr="http://im5-tub-ru.yandex.net/i?id=237643474-4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861048"/>
            <a:ext cx="4122240" cy="2736000"/>
          </a:xfrm>
          <a:prstGeom prst="rect">
            <a:avLst/>
          </a:prstGeom>
          <a:noFill/>
        </p:spPr>
      </p:pic>
      <p:pic>
        <p:nvPicPr>
          <p:cNvPr id="9220" name="Picture 4" descr="http://im5-tub-ru.yandex.net/i?id=357625353-4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988840"/>
            <a:ext cx="2430000" cy="1620000"/>
          </a:xfrm>
          <a:prstGeom prst="rect">
            <a:avLst/>
          </a:prstGeom>
          <a:noFill/>
        </p:spPr>
      </p:pic>
      <p:pic>
        <p:nvPicPr>
          <p:cNvPr id="9222" name="Picture 6" descr="http://im2-tub-ru.yandex.net/i?id=637856021-2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628800"/>
            <a:ext cx="1152128" cy="2022806"/>
          </a:xfrm>
          <a:prstGeom prst="rect">
            <a:avLst/>
          </a:prstGeom>
          <a:noFill/>
        </p:spPr>
      </p:pic>
      <p:pic>
        <p:nvPicPr>
          <p:cNvPr id="9224" name="Picture 8" descr="http://im6-tub-ru.yandex.net/i?id=345369024-6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5429250"/>
            <a:ext cx="2143125" cy="1312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915816" y="260648"/>
            <a:ext cx="5832648" cy="576064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ЛОТОСОВЫЕ  ПОЛЯ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627784" y="548680"/>
            <a:ext cx="6408712" cy="3960440"/>
          </a:xfrm>
          <a:prstGeom prst="flowChartAlternateProcess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1196752"/>
            <a:ext cx="4302224" cy="280076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Лотосовые поля </a:t>
            </a:r>
            <a:r>
              <a:rPr lang="ru-RU" sz="1600" dirty="0" smtClean="0"/>
              <a:t>— это поистине впечатляющее зрелище, его стоит увидеть хотя бы раз в своей жизни! Бескрайние заросли гигантских лотосов с сотнями возвышающихся шапок огромных ароматных цветов простираются насколько хватает взгляда, кажется будто бы и в самом деле здесь заканчивается вода и начинается необъятное зеленое поле. Это самые масштабные лотосовые заросли в мире, в общей сложности они занимают площадь более 5000 га!</a:t>
            </a:r>
            <a:endParaRPr lang="ru-RU" sz="1600" dirty="0"/>
          </a:p>
        </p:txBody>
      </p:sp>
      <p:pic>
        <p:nvPicPr>
          <p:cNvPr id="8194" name="Picture 2" descr="http://im6-tub-ru.yandex.net/i?id=124290053-4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81127"/>
            <a:ext cx="2521205" cy="19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http://im7-tub-ru.yandex.net/i?id=313870532-5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1350" y="1196753"/>
            <a:ext cx="2052000" cy="136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8" name="Picture 6" descr="http://im6-tub-ru.yandex.net/i?id=109887108-5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365100"/>
            <a:ext cx="3348000" cy="2212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0" name="Picture 8" descr="http://im2-tub-ru.yandex.net/i?id=295159657-36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2708920"/>
            <a:ext cx="2088000" cy="13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691680" y="404664"/>
            <a:ext cx="4680520" cy="764704"/>
          </a:xfrm>
          <a:custGeom>
            <a:avLst/>
            <a:gdLst>
              <a:gd name="connsiteX0" fmla="*/ 0 w 4680520"/>
              <a:gd name="connsiteY0" fmla="*/ 127451 h 764704"/>
              <a:gd name="connsiteX1" fmla="*/ 37330 w 4680520"/>
              <a:gd name="connsiteY1" fmla="*/ 37330 h 764704"/>
              <a:gd name="connsiteX2" fmla="*/ 127452 w 4680520"/>
              <a:gd name="connsiteY2" fmla="*/ 1 h 764704"/>
              <a:gd name="connsiteX3" fmla="*/ 4553069 w 4680520"/>
              <a:gd name="connsiteY3" fmla="*/ 0 h 764704"/>
              <a:gd name="connsiteX4" fmla="*/ 4643190 w 4680520"/>
              <a:gd name="connsiteY4" fmla="*/ 37330 h 764704"/>
              <a:gd name="connsiteX5" fmla="*/ 4680519 w 4680520"/>
              <a:gd name="connsiteY5" fmla="*/ 127452 h 764704"/>
              <a:gd name="connsiteX6" fmla="*/ 4680520 w 4680520"/>
              <a:gd name="connsiteY6" fmla="*/ 637253 h 764704"/>
              <a:gd name="connsiteX7" fmla="*/ 4643190 w 4680520"/>
              <a:gd name="connsiteY7" fmla="*/ 727374 h 764704"/>
              <a:gd name="connsiteX8" fmla="*/ 4553068 w 4680520"/>
              <a:gd name="connsiteY8" fmla="*/ 764704 h 764704"/>
              <a:gd name="connsiteX9" fmla="*/ 127451 w 4680520"/>
              <a:gd name="connsiteY9" fmla="*/ 764704 h 764704"/>
              <a:gd name="connsiteX10" fmla="*/ 37330 w 4680520"/>
              <a:gd name="connsiteY10" fmla="*/ 727374 h 764704"/>
              <a:gd name="connsiteX11" fmla="*/ 1 w 4680520"/>
              <a:gd name="connsiteY11" fmla="*/ 637252 h 764704"/>
              <a:gd name="connsiteX12" fmla="*/ 0 w 4680520"/>
              <a:gd name="connsiteY12" fmla="*/ 127451 h 76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80520" h="764704">
                <a:moveTo>
                  <a:pt x="0" y="127451"/>
                </a:moveTo>
                <a:cubicBezTo>
                  <a:pt x="0" y="93649"/>
                  <a:pt x="13428" y="61231"/>
                  <a:pt x="37330" y="37330"/>
                </a:cubicBezTo>
                <a:cubicBezTo>
                  <a:pt x="61232" y="13428"/>
                  <a:pt x="93649" y="1"/>
                  <a:pt x="127452" y="1"/>
                </a:cubicBezTo>
                <a:lnTo>
                  <a:pt x="4553069" y="0"/>
                </a:lnTo>
                <a:cubicBezTo>
                  <a:pt x="4586871" y="0"/>
                  <a:pt x="4619289" y="13428"/>
                  <a:pt x="4643190" y="37330"/>
                </a:cubicBezTo>
                <a:cubicBezTo>
                  <a:pt x="4667092" y="61232"/>
                  <a:pt x="4680519" y="93649"/>
                  <a:pt x="4680519" y="127452"/>
                </a:cubicBezTo>
                <a:cubicBezTo>
                  <a:pt x="4680519" y="297386"/>
                  <a:pt x="4680520" y="467319"/>
                  <a:pt x="4680520" y="637253"/>
                </a:cubicBezTo>
                <a:cubicBezTo>
                  <a:pt x="4680520" y="671055"/>
                  <a:pt x="4667092" y="703473"/>
                  <a:pt x="4643190" y="727374"/>
                </a:cubicBezTo>
                <a:cubicBezTo>
                  <a:pt x="4619288" y="751276"/>
                  <a:pt x="4586871" y="764704"/>
                  <a:pt x="4553068" y="764704"/>
                </a:cubicBezTo>
                <a:lnTo>
                  <a:pt x="127451" y="764704"/>
                </a:lnTo>
                <a:cubicBezTo>
                  <a:pt x="93649" y="764704"/>
                  <a:pt x="61231" y="751276"/>
                  <a:pt x="37330" y="727374"/>
                </a:cubicBezTo>
                <a:cubicBezTo>
                  <a:pt x="13428" y="703472"/>
                  <a:pt x="1" y="671055"/>
                  <a:pt x="1" y="637252"/>
                </a:cubicBezTo>
                <a:cubicBezTo>
                  <a:pt x="1" y="467318"/>
                  <a:pt x="0" y="297385"/>
                  <a:pt x="0" y="127451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УРОЧИЩЕ  КОРДОН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509120"/>
            <a:ext cx="8712968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Урочище Кордон</a:t>
            </a:r>
            <a:r>
              <a:rPr lang="en-US" sz="1600" dirty="0" smtClean="0"/>
              <a:t>- </a:t>
            </a:r>
            <a:r>
              <a:rPr lang="ru-RU" sz="1600" dirty="0" smtClean="0"/>
              <a:t>это памятник природы, который был образован в 1995 году. Представляет собой небольшой участок степного ландшафта. Здесь в естественных природных условиях произрастает экзотический вид мексиканского кактуса из рода опунции. Высота некоторых достигает 0,4 метра. Цветет "мексиканский приятель" в конце мая - начале июня большими желтыми или бледно-розовыми цветками. К счастью, все кактусовые посадки животноводам уничтожить не удалось. Любители природы взяли опунцию под свою опеку: образовали урочище Кордон, которое обнесли заборчиком, чтобы скот не мог добраться до вожделенной, но опасной пищи, поставили специальную табличку о том, что территория охраняется.</a:t>
            </a:r>
            <a:endParaRPr lang="ru-RU" sz="1600" dirty="0"/>
          </a:p>
        </p:txBody>
      </p:sp>
      <p:pic>
        <p:nvPicPr>
          <p:cNvPr id="7170" name="Picture 2" descr="http://im4-tub-ru.yandex.net/i?id=555310659-0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268760"/>
            <a:ext cx="216217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http://im8-tub-ru.yandex.net/i?id=319315075-3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852936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6" descr="http://im0-tub-ru.yandex.net/i?id=808265459-0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2852936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6" name="Picture 8" descr="http://im6-tub-ru.yandex.net/i?id=27565550-61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2852936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8" name="Picture 10" descr="http://im3-tub-ru.yandex.net/i?id=20834409-56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852936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51520" y="188640"/>
            <a:ext cx="6408712" cy="648072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ГОРА  БОЛЬШОЕ  БОГДО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708920"/>
            <a:ext cx="6264696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Большое </a:t>
            </a:r>
            <a:r>
              <a:rPr lang="ru-RU" dirty="0" err="1" smtClean="0">
                <a:solidFill>
                  <a:srgbClr val="0070C0"/>
                </a:solidFill>
              </a:rPr>
              <a:t>Богдо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в высоту всего 146 метров, но на фоне ровной степи </a:t>
            </a:r>
            <a:r>
              <a:rPr lang="en-US" dirty="0" smtClean="0"/>
              <a:t>   </a:t>
            </a:r>
            <a:r>
              <a:rPr lang="ru-RU" dirty="0" smtClean="0"/>
              <a:t>действительно выглядит горой. Это соляной купол, прикрытый породой. Единственная крупная возвышенность в Астраханской области и близлежащем Казахстане. Правда на территории Казахстана в нескольких десятках километров есть еще одна горка Малое </a:t>
            </a:r>
            <a:r>
              <a:rPr lang="ru-RU" dirty="0" err="1" smtClean="0"/>
              <a:t>Богдо</a:t>
            </a:r>
            <a:r>
              <a:rPr lang="ru-RU" dirty="0" smtClean="0"/>
              <a:t>, но это больше холм.</a:t>
            </a:r>
            <a:r>
              <a:rPr lang="en-US" dirty="0" smtClean="0"/>
              <a:t> </a:t>
            </a:r>
            <a:r>
              <a:rPr lang="ru-RU" dirty="0" smtClean="0"/>
              <a:t>Название горы от тюркского «</a:t>
            </a:r>
            <a:r>
              <a:rPr lang="ru-RU" dirty="0" err="1" smtClean="0"/>
              <a:t>Богдо</a:t>
            </a:r>
            <a:r>
              <a:rPr lang="ru-RU" dirty="0" smtClean="0"/>
              <a:t>» – «святой», «светлый</a:t>
            </a:r>
            <a:r>
              <a:rPr lang="en-US" dirty="0" smtClean="0"/>
              <a:t> </a:t>
            </a:r>
            <a:r>
              <a:rPr lang="ru-RU" dirty="0" smtClean="0"/>
              <a:t>владыка». </a:t>
            </a:r>
            <a:endParaRPr lang="ru-RU" dirty="0"/>
          </a:p>
        </p:txBody>
      </p:sp>
      <p:pic>
        <p:nvPicPr>
          <p:cNvPr id="6146" name="Picture 2" descr="http://im6-tub-ru.yandex.net/i?id=319857773-6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24744"/>
            <a:ext cx="1968000" cy="14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://im8-tub-ru.yandex.net/i?id=538224734-2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24744"/>
            <a:ext cx="1968000" cy="14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http://im7-tub-ru.yandex.net/i?id=235090182-2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052736"/>
            <a:ext cx="1980000" cy="148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2" name="Picture 8" descr="http://im6-tub-ru.yandex.net/i?id=57083160-4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5157192"/>
            <a:ext cx="21431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10" descr="http://im7-tub-ru.yandex.net/i?id=163055238-69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5157192"/>
            <a:ext cx="2244477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6" name="Picture 12" descr="http://im8-tub-ru.yandex.net/i?id=93130770-63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5157192"/>
            <a:ext cx="2035621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907704" y="404664"/>
            <a:ext cx="3888432" cy="648072"/>
          </a:xfrm>
          <a:custGeom>
            <a:avLst/>
            <a:gdLst>
              <a:gd name="connsiteX0" fmla="*/ 0 w 4680520"/>
              <a:gd name="connsiteY0" fmla="*/ 127451 h 764704"/>
              <a:gd name="connsiteX1" fmla="*/ 37330 w 4680520"/>
              <a:gd name="connsiteY1" fmla="*/ 37330 h 764704"/>
              <a:gd name="connsiteX2" fmla="*/ 127452 w 4680520"/>
              <a:gd name="connsiteY2" fmla="*/ 1 h 764704"/>
              <a:gd name="connsiteX3" fmla="*/ 4553069 w 4680520"/>
              <a:gd name="connsiteY3" fmla="*/ 0 h 764704"/>
              <a:gd name="connsiteX4" fmla="*/ 4643190 w 4680520"/>
              <a:gd name="connsiteY4" fmla="*/ 37330 h 764704"/>
              <a:gd name="connsiteX5" fmla="*/ 4680519 w 4680520"/>
              <a:gd name="connsiteY5" fmla="*/ 127452 h 764704"/>
              <a:gd name="connsiteX6" fmla="*/ 4680520 w 4680520"/>
              <a:gd name="connsiteY6" fmla="*/ 637253 h 764704"/>
              <a:gd name="connsiteX7" fmla="*/ 4643190 w 4680520"/>
              <a:gd name="connsiteY7" fmla="*/ 727374 h 764704"/>
              <a:gd name="connsiteX8" fmla="*/ 4553068 w 4680520"/>
              <a:gd name="connsiteY8" fmla="*/ 764704 h 764704"/>
              <a:gd name="connsiteX9" fmla="*/ 127451 w 4680520"/>
              <a:gd name="connsiteY9" fmla="*/ 764704 h 764704"/>
              <a:gd name="connsiteX10" fmla="*/ 37330 w 4680520"/>
              <a:gd name="connsiteY10" fmla="*/ 727374 h 764704"/>
              <a:gd name="connsiteX11" fmla="*/ 1 w 4680520"/>
              <a:gd name="connsiteY11" fmla="*/ 637252 h 764704"/>
              <a:gd name="connsiteX12" fmla="*/ 0 w 4680520"/>
              <a:gd name="connsiteY12" fmla="*/ 127451 h 76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80520" h="764704">
                <a:moveTo>
                  <a:pt x="0" y="127451"/>
                </a:moveTo>
                <a:cubicBezTo>
                  <a:pt x="0" y="93649"/>
                  <a:pt x="13428" y="61231"/>
                  <a:pt x="37330" y="37330"/>
                </a:cubicBezTo>
                <a:cubicBezTo>
                  <a:pt x="61232" y="13428"/>
                  <a:pt x="93649" y="1"/>
                  <a:pt x="127452" y="1"/>
                </a:cubicBezTo>
                <a:lnTo>
                  <a:pt x="4553069" y="0"/>
                </a:lnTo>
                <a:cubicBezTo>
                  <a:pt x="4586871" y="0"/>
                  <a:pt x="4619289" y="13428"/>
                  <a:pt x="4643190" y="37330"/>
                </a:cubicBezTo>
                <a:cubicBezTo>
                  <a:pt x="4667092" y="61232"/>
                  <a:pt x="4680519" y="93649"/>
                  <a:pt x="4680519" y="127452"/>
                </a:cubicBezTo>
                <a:cubicBezTo>
                  <a:pt x="4680519" y="297386"/>
                  <a:pt x="4680520" y="467319"/>
                  <a:pt x="4680520" y="637253"/>
                </a:cubicBezTo>
                <a:cubicBezTo>
                  <a:pt x="4680520" y="671055"/>
                  <a:pt x="4667092" y="703473"/>
                  <a:pt x="4643190" y="727374"/>
                </a:cubicBezTo>
                <a:cubicBezTo>
                  <a:pt x="4619288" y="751276"/>
                  <a:pt x="4586871" y="764704"/>
                  <a:pt x="4553068" y="764704"/>
                </a:cubicBezTo>
                <a:lnTo>
                  <a:pt x="127451" y="764704"/>
                </a:lnTo>
                <a:cubicBezTo>
                  <a:pt x="93649" y="764704"/>
                  <a:pt x="61231" y="751276"/>
                  <a:pt x="37330" y="727374"/>
                </a:cubicBezTo>
                <a:cubicBezTo>
                  <a:pt x="13428" y="703472"/>
                  <a:pt x="1" y="671055"/>
                  <a:pt x="1" y="637252"/>
                </a:cubicBezTo>
                <a:cubicBezTo>
                  <a:pt x="1" y="467318"/>
                  <a:pt x="0" y="297385"/>
                  <a:pt x="0" y="127451"/>
                </a:cubicBezTo>
                <a:close/>
              </a:path>
            </a:pathLst>
          </a:cu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САРАЙ - БАТУ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889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&amp;Rcy;&amp;acy;&amp;scy;&amp;kcy;&amp;ocy;&amp;pcy;&amp;kcy;&amp;icy; &amp;Icy;&amp;tcy;&amp;icy;&amp;lcy;&amp;y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3048000" cy="22860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&amp;Kcy;&amp;iecy;&amp;rcy;&amp;acy;&amp;mcy;&amp;i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356992"/>
            <a:ext cx="2520000" cy="18900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0" name="Picture 8" descr="http://im2-tub-ru.yandex.net/i?id=426461925-0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437112"/>
            <a:ext cx="3078000" cy="205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2" name="Picture 10" descr="http://im8-tub-ru.yandex.net/i?id=101976077-20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005064"/>
            <a:ext cx="3830400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067944" y="1700808"/>
            <a:ext cx="4104456" cy="16004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 smtClean="0"/>
              <a:t>«Город Сарай – один из красивейших городов, достигающий чрезвычайной величины, на ровной земле, переполненной людьми. С красивыми базарами и широкими улицами», - так написал о столице Золотой Орды Абу </a:t>
            </a:r>
            <a:r>
              <a:rPr lang="ru-RU" sz="1400" b="1" dirty="0" err="1" smtClean="0"/>
              <a:t>Абдаллах</a:t>
            </a:r>
            <a:r>
              <a:rPr lang="ru-RU" sz="1400" b="1" dirty="0" smtClean="0"/>
              <a:t> Мухаммед </a:t>
            </a:r>
            <a:r>
              <a:rPr lang="ru-RU" sz="1400" b="1" dirty="0" err="1" smtClean="0"/>
              <a:t>иби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Абдаллах</a:t>
            </a:r>
            <a:r>
              <a:rPr lang="ru-RU" sz="1400" b="1" dirty="0" smtClean="0"/>
              <a:t> аль </a:t>
            </a:r>
            <a:r>
              <a:rPr lang="ru-RU" sz="1400" b="1" dirty="0" err="1" smtClean="0"/>
              <a:t>Лавати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ат-Танджи</a:t>
            </a:r>
            <a:r>
              <a:rPr lang="ru-RU" sz="1400" b="1" dirty="0" smtClean="0"/>
              <a:t> Ибн </a:t>
            </a:r>
            <a:r>
              <a:rPr lang="ru-RU" sz="1400" b="1" dirty="0" err="1" smtClean="0"/>
              <a:t>Батутта</a:t>
            </a:r>
            <a:r>
              <a:rPr lang="ru-RU" sz="1400" b="1" dirty="0" smtClean="0"/>
              <a:t>, арабский путешественник.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699792" y="116632"/>
            <a:ext cx="6264696" cy="64807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ОРЛОВСКИЙ  ЛЕС</a:t>
            </a:r>
            <a:endParaRPr kumimoji="0" lang="ru-RU" sz="3200" b="1" i="0" u="none" strike="noStrike" kern="1200" normalizeH="0" baseline="0" noProof="0" dirty="0" smtClean="0">
              <a:ln/>
              <a:solidFill>
                <a:schemeClr val="accent3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627784" y="548680"/>
            <a:ext cx="6408712" cy="3960440"/>
          </a:xfrm>
          <a:prstGeom prst="flowChartAlternateProcess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889844"/>
            <a:ext cx="3528392" cy="5707508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В 15 км севернее города Харабали можно полюбоваться таким памятником природы, как</a:t>
            </a:r>
            <a:r>
              <a:rPr lang="ru-RU" sz="1600" dirty="0" smtClean="0">
                <a:solidFill>
                  <a:srgbClr val="0070C0"/>
                </a:solidFill>
              </a:rPr>
              <a:t> "Орловский лес"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1600" dirty="0" smtClean="0"/>
              <a:t>Это настоящие густые леса. Чтобы остановить наступающие пески – настоящее бедствие для здешних мест – в начале XX века по инициативе русского лесовода </a:t>
            </a:r>
            <a:r>
              <a:rPr lang="ru-RU" sz="1600" dirty="0" err="1" smtClean="0"/>
              <a:t>Митрофана</a:t>
            </a:r>
            <a:r>
              <a:rPr lang="ru-RU" sz="1600" dirty="0" smtClean="0"/>
              <a:t> Орлова было заложено лесное урочище - опытные дендрологические посадки. В настоящее время на левом берегу реки </a:t>
            </a:r>
            <a:r>
              <a:rPr lang="ru-RU" sz="1600" dirty="0" err="1" smtClean="0"/>
              <a:t>Ашулук</a:t>
            </a:r>
            <a:r>
              <a:rPr lang="ru-RU" sz="1600" dirty="0" smtClean="0"/>
              <a:t> разросся могучий лес уникальных для астраханского климата деревьев. Орловский лес еще называют "рощей любви". Существует поверье: если осенью с самого могучего дерева в "роще любви" сорвать листок, написать на нем имя любимого и засушить, то и сердце возлюбленного присохнет к тебе навсегда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://im8-tub-ru.yandex.net/i?id=32818558-2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980728"/>
            <a:ext cx="2688000" cy="201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372200" y="3429000"/>
            <a:ext cx="2592288" cy="3118996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Лес представлен несколькими древесными породами:</a:t>
            </a:r>
            <a:br>
              <a:rPr lang="ru-RU" sz="1600" dirty="0" smtClean="0"/>
            </a:br>
            <a:r>
              <a:rPr lang="ru-RU" sz="1600" dirty="0" smtClean="0"/>
              <a:t>тополь черный (50-70 лет);</a:t>
            </a:r>
            <a:br>
              <a:rPr lang="ru-RU" sz="1600" dirty="0" smtClean="0"/>
            </a:br>
            <a:r>
              <a:rPr lang="ru-RU" sz="1600" dirty="0" smtClean="0"/>
              <a:t>тополь гибридный (30-40 лет);</a:t>
            </a:r>
            <a:br>
              <a:rPr lang="ru-RU" sz="1600" dirty="0" smtClean="0"/>
            </a:br>
            <a:r>
              <a:rPr lang="ru-RU" sz="1600" dirty="0" smtClean="0"/>
              <a:t>ясень зеленый (30-60 лет);</a:t>
            </a:r>
            <a:br>
              <a:rPr lang="ru-RU" sz="1600" dirty="0" smtClean="0"/>
            </a:br>
            <a:r>
              <a:rPr lang="ru-RU" sz="1600" dirty="0" smtClean="0"/>
              <a:t>клен </a:t>
            </a:r>
            <a:r>
              <a:rPr lang="ru-RU" sz="1600" dirty="0" err="1" smtClean="0"/>
              <a:t>ясенелистный</a:t>
            </a:r>
            <a:r>
              <a:rPr lang="ru-RU" sz="1600" dirty="0" smtClean="0"/>
              <a:t> (30-40 лет);</a:t>
            </a:r>
            <a:br>
              <a:rPr lang="ru-RU" sz="1600" dirty="0" smtClean="0"/>
            </a:br>
            <a:r>
              <a:rPr lang="ru-RU" sz="1600" dirty="0" err="1" smtClean="0"/>
              <a:t>аморфа</a:t>
            </a:r>
            <a:r>
              <a:rPr lang="ru-RU" sz="1600" dirty="0" smtClean="0"/>
              <a:t> кустарниковая;</a:t>
            </a:r>
            <a:br>
              <a:rPr lang="ru-RU" sz="1600" dirty="0" smtClean="0"/>
            </a:br>
            <a:r>
              <a:rPr lang="ru-RU" sz="1600" dirty="0" smtClean="0"/>
              <a:t>смородина золотистая.</a:t>
            </a:r>
          </a:p>
          <a:p>
            <a:r>
              <a:rPr lang="ru-RU" sz="1600" dirty="0" smtClean="0"/>
              <a:t> 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79512" y="188640"/>
            <a:ext cx="6336704" cy="576064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РЕЛИКТОВЫЙ  ДУБ</a:t>
            </a:r>
            <a:endParaRPr kumimoji="0" lang="ru-RU" sz="32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://im2-tub-ru.yandex.net/i?id=460050371-2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980728"/>
            <a:ext cx="3264000" cy="24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3645024"/>
            <a:ext cx="6264696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Знаменитый астраханский дуб, который по преданию посадил Петр I в 1722 году, внесли в список памятников живой природы.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124744"/>
            <a:ext cx="1800200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 smtClean="0"/>
              <a:t>Дерево растет в районе железнодорожного вокзала уже 300 лет. </a:t>
            </a:r>
            <a:r>
              <a:rPr lang="ru-RU" sz="1400" b="1" dirty="0" err="1" smtClean="0"/>
              <a:t>Астраханцы</a:t>
            </a:r>
            <a:r>
              <a:rPr lang="ru-RU" sz="1400" b="1" dirty="0" smtClean="0"/>
              <a:t> свято верят, что именно его посадил Петр I во время подготовки персидского похода.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653136"/>
            <a:ext cx="6264696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b="1" dirty="0" smtClean="0"/>
              <a:t>В 1722 году в Астрахань приехал император Российского государства Петр Великий. Еще до своего приезда Петр послал местному губернатору указ, в котором среди прочего повелевал: "При Астрахани и в других местах, где степи, сеять дубовые желуди для лесов таким образом, как заводят леса в Европе". По приезду Петр и сам посадил в Астрахани несколько дубовых деревьев. История гласит, что однажды какой-то знатный господин улыбнулся, видя, с каким усердием Петр сажал желуди на окраине дороги Астрахани. "Глупый человек, - сказал ему Петр, заметив его улыбку и догадавшись о ее значении, - ты думаешь, не дожить мне до матерых дубов? Да я ведь не для себя тружусь, а для будущей пользы государства". Так началась легенда о дубе, посаженном царем-плотником в Астрахани. По приданию дерево на улице Яблочкова именно "Петровское".</a:t>
            </a:r>
            <a:br>
              <a:rPr lang="ru-RU" sz="1200" b="1" dirty="0" smtClean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412776"/>
          </a:xfrm>
          <a:prstGeom prst="flowChartAlternateProcess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Экспедиционный  маршрут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kumimoji="0" lang="ru-RU" sz="2400" i="0" u="none" strike="noStrike" kern="120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2400" i="0" u="none" strike="noStrike" kern="1200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уникальным  памятникам  природы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Астраханского  края</a:t>
            </a:r>
            <a:endParaRPr kumimoji="0" lang="ru-RU" sz="2400" i="0" u="none" strike="noStrike" kern="1200" normalizeH="0" baseline="0" noProof="0" dirty="0" smtClean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3556" name="Picture 4" descr="http://www.fimip.ru/shared/projects/417/PRJ000417_i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340768"/>
            <a:ext cx="3333750" cy="4095750"/>
          </a:xfrm>
          <a:prstGeom prst="rect">
            <a:avLst/>
          </a:prstGeom>
          <a:noFill/>
        </p:spPr>
      </p:pic>
      <p:pic>
        <p:nvPicPr>
          <p:cNvPr id="7" name="Picture 6" descr="http://im6-tub-ru.yandex.net/i?id=109887108-5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941168"/>
            <a:ext cx="2088232" cy="13798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://im8-tub-ru.yandex.net/i?id=319315075-3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852936"/>
            <a:ext cx="2199457" cy="16495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ttp://im7-tub-ru.yandex.net/i?id=235090182-2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1268760"/>
            <a:ext cx="1824204" cy="13681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0" descr="http://im8-tub-ru.yandex.net/i?id=101976077-20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3789040"/>
            <a:ext cx="2079357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im8-tub-ru.yandex.net/i?id=32818558-20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2564904"/>
            <a:ext cx="1920000" cy="14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im2-tub-ru.yandex.net/i?id=460050371-23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4293096"/>
            <a:ext cx="2039864" cy="15298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444208" y="1628800"/>
            <a:ext cx="2153731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Гора Большое </a:t>
            </a:r>
            <a:r>
              <a:rPr lang="ru-RU" dirty="0" err="1" smtClean="0"/>
              <a:t>Богдо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948264" y="3645024"/>
            <a:ext cx="187220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err="1" smtClean="0"/>
              <a:t>Сарай-Бату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6309320"/>
            <a:ext cx="177112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Лотосовые поля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27584" y="5661248"/>
            <a:ext cx="194421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Реликтовый дуб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7504" y="4365104"/>
            <a:ext cx="18465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Урочище Кордон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flipH="1">
            <a:off x="6660232" y="2564904"/>
            <a:ext cx="2088232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Орловский лес</a:t>
            </a:r>
            <a:endParaRPr lang="ru-RU" dirty="0"/>
          </a:p>
        </p:txBody>
      </p:sp>
      <p:pic>
        <p:nvPicPr>
          <p:cNvPr id="19" name="Picture 6" descr="http://im2-tub-ru.yandex.net/i?id=637856021-29-72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1700808"/>
            <a:ext cx="1152128" cy="2016224"/>
          </a:xfrm>
          <a:prstGeom prst="rect">
            <a:avLst/>
          </a:prstGeom>
          <a:noFill/>
        </p:spPr>
      </p:pic>
      <p:sp>
        <p:nvSpPr>
          <p:cNvPr id="21" name="Стрелка вниз 20"/>
          <p:cNvSpPr/>
          <p:nvPr/>
        </p:nvSpPr>
        <p:spPr>
          <a:xfrm>
            <a:off x="6084168" y="1988840"/>
            <a:ext cx="14401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Выгнутая вправо стрелка 22"/>
          <p:cNvSpPr/>
          <p:nvPr/>
        </p:nvSpPr>
        <p:spPr>
          <a:xfrm>
            <a:off x="8460432" y="4797152"/>
            <a:ext cx="576064" cy="10801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 влево 24"/>
          <p:cNvSpPr/>
          <p:nvPr/>
        </p:nvSpPr>
        <p:spPr>
          <a:xfrm>
            <a:off x="4716016" y="6525344"/>
            <a:ext cx="1080120" cy="14401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>
            <a:off x="2195736" y="4653136"/>
            <a:ext cx="144016" cy="9361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8" name="Picture 6" descr="http://im3-tub-ru.yandex.net/i?id=148589682-41-72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03648" y="1052736"/>
            <a:ext cx="2143125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Box 27"/>
          <p:cNvSpPr txBox="1"/>
          <p:nvPr/>
        </p:nvSpPr>
        <p:spPr>
          <a:xfrm>
            <a:off x="2051720" y="2420888"/>
            <a:ext cx="184056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Озеро Баскунчак</a:t>
            </a:r>
            <a:endParaRPr lang="ru-RU" dirty="0"/>
          </a:p>
        </p:txBody>
      </p:sp>
      <p:pic>
        <p:nvPicPr>
          <p:cNvPr id="23560" name="Picture 8" descr="http://im2-tub-ru.yandex.net/i?id=76725868-68-72&amp;n=2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3968" y="4797152"/>
            <a:ext cx="2047875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TextBox 30"/>
          <p:cNvSpPr txBox="1"/>
          <p:nvPr/>
        </p:nvSpPr>
        <p:spPr>
          <a:xfrm>
            <a:off x="3203848" y="5949280"/>
            <a:ext cx="273459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Астраханский заповедник</a:t>
            </a:r>
            <a:endParaRPr lang="ru-RU" dirty="0"/>
          </a:p>
        </p:txBody>
      </p:sp>
      <p:sp>
        <p:nvSpPr>
          <p:cNvPr id="32" name="Стрелка вверх 31"/>
          <p:cNvSpPr/>
          <p:nvPr/>
        </p:nvSpPr>
        <p:spPr>
          <a:xfrm>
            <a:off x="1619672" y="2276872"/>
            <a:ext cx="117727" cy="9361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Выгнутая вверх стрелка 32"/>
          <p:cNvSpPr/>
          <p:nvPr/>
        </p:nvSpPr>
        <p:spPr>
          <a:xfrm>
            <a:off x="6948264" y="3068960"/>
            <a:ext cx="1080120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757</Words>
  <Application>Microsoft Office PowerPoint</Application>
  <PresentationFormat>Экран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БАБАЕВА</cp:lastModifiedBy>
  <cp:revision>46</cp:revision>
  <dcterms:created xsi:type="dcterms:W3CDTF">2012-10-20T12:25:39Z</dcterms:created>
  <dcterms:modified xsi:type="dcterms:W3CDTF">2013-03-05T17:48:55Z</dcterms:modified>
</cp:coreProperties>
</file>