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8" r:id="rId1"/>
  </p:sldMasterIdLst>
  <p:sldIdLst>
    <p:sldId id="256" r:id="rId2"/>
    <p:sldId id="276" r:id="rId3"/>
    <p:sldId id="278" r:id="rId4"/>
    <p:sldId id="277" r:id="rId5"/>
    <p:sldId id="280" r:id="rId6"/>
    <p:sldId id="263" r:id="rId7"/>
    <p:sldId id="264" r:id="rId8"/>
    <p:sldId id="265" r:id="rId9"/>
    <p:sldId id="266" r:id="rId10"/>
    <p:sldId id="267" r:id="rId11"/>
    <p:sldId id="268" r:id="rId12"/>
    <p:sldId id="257" r:id="rId13"/>
    <p:sldId id="258" r:id="rId14"/>
    <p:sldId id="259" r:id="rId15"/>
    <p:sldId id="260" r:id="rId16"/>
    <p:sldId id="261" r:id="rId17"/>
    <p:sldId id="262" r:id="rId18"/>
    <p:sldId id="272" r:id="rId19"/>
    <p:sldId id="269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-25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73613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43109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2725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053749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700980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6787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092947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671768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2938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80204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730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25257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00748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92898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8763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12597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3373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907140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4" y="1447800"/>
            <a:ext cx="10518886" cy="5120640"/>
          </a:xfrm>
        </p:spPr>
        <p:txBody>
          <a:bodyPr/>
          <a:lstStyle/>
          <a:p>
            <a:r>
              <a:rPr lang="ru-RU" sz="5400" dirty="0" smtClean="0"/>
              <a:t>                    Проект</a:t>
            </a:r>
            <a:br>
              <a:rPr lang="ru-RU" sz="5400" dirty="0" smtClean="0"/>
            </a:br>
            <a:r>
              <a:rPr lang="ru-RU" sz="5400" dirty="0" smtClean="0"/>
              <a:t>       </a:t>
            </a:r>
            <a:r>
              <a:rPr lang="ru-RU" sz="5400" i="1" dirty="0" smtClean="0"/>
              <a:t> </a:t>
            </a:r>
            <a:r>
              <a:rPr lang="ru-RU" sz="5400" b="1" dirty="0" smtClean="0"/>
              <a:t>«Моя родословная»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										</a:t>
            </a:r>
            <a:r>
              <a:rPr lang="ru-RU" sz="2400" dirty="0" smtClean="0"/>
              <a:t>	                        Выполнила ученица </a:t>
            </a:r>
            <a:br>
              <a:rPr lang="ru-RU" sz="2400" dirty="0" smtClean="0"/>
            </a:br>
            <a:r>
              <a:rPr lang="ru-RU" sz="2400" dirty="0" smtClean="0"/>
              <a:t>														                     2 «В» класса</a:t>
            </a:r>
            <a:br>
              <a:rPr lang="ru-RU" sz="2400" dirty="0" smtClean="0"/>
            </a:br>
            <a:r>
              <a:rPr lang="ru-RU" sz="2400" dirty="0" smtClean="0"/>
              <a:t>									                           МБОУ «</a:t>
            </a:r>
            <a:r>
              <a:rPr lang="ru-RU" sz="2400" dirty="0" err="1" smtClean="0"/>
              <a:t>Таицкая</a:t>
            </a:r>
            <a:r>
              <a:rPr lang="ru-RU" sz="2400" dirty="0" smtClean="0"/>
              <a:t> средняя 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                       общеобразовательная 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                                                    школа»</a:t>
            </a:r>
            <a:br>
              <a:rPr lang="ru-RU" sz="2400" dirty="0" smtClean="0"/>
            </a:br>
            <a:r>
              <a:rPr lang="en-US" sz="2400" dirty="0" smtClean="0"/>
              <a:t>                                                                             </a:t>
            </a:r>
            <a:r>
              <a:rPr lang="ru-RU" sz="2400" dirty="0" smtClean="0"/>
              <a:t>Иванова Елизавета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							            п. Тайцы</a:t>
            </a:r>
            <a:br>
              <a:rPr lang="ru-RU" sz="2400" dirty="0" smtClean="0"/>
            </a:br>
            <a:r>
              <a:rPr lang="ru-RU" sz="2400" dirty="0" smtClean="0"/>
              <a:t>								         2013 г.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20875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8498" y="1142637"/>
            <a:ext cx="9242545" cy="5715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«Иванов» относится к числу самых  </a:t>
            </a:r>
            <a:r>
              <a:rPr lang="ru-RU" sz="3600" dirty="0" err="1" smtClean="0"/>
              <a:t>распростронённых</a:t>
            </a:r>
            <a:r>
              <a:rPr lang="ru-RU" sz="3600" dirty="0" smtClean="0"/>
              <a:t> русских </a:t>
            </a:r>
            <a:r>
              <a:rPr lang="ru-RU" sz="3600" dirty="0" err="1" smtClean="0"/>
              <a:t>фамилий,так</a:t>
            </a:r>
            <a:r>
              <a:rPr lang="ru-RU" sz="3600" dirty="0" smtClean="0"/>
              <a:t> как имя Иван на протяжении нескольких столетий  оставалось самым </a:t>
            </a:r>
            <a:r>
              <a:rPr lang="ru-RU" sz="3600" dirty="0" err="1" smtClean="0"/>
              <a:t>частым.Целиком</a:t>
            </a:r>
            <a:r>
              <a:rPr lang="ru-RU" sz="3600" dirty="0" smtClean="0"/>
              <a:t> по стране фамилия «Иванов» занимает первое место.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0286348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0200" y="1737360"/>
            <a:ext cx="9159240" cy="4465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Чаще всего люди с фамилией «Иванов» </a:t>
            </a:r>
            <a:r>
              <a:rPr lang="ru-RU" sz="3600" dirty="0" err="1" smtClean="0"/>
              <a:t>застенчивы,бескорыстны</a:t>
            </a:r>
            <a:r>
              <a:rPr lang="ru-RU" sz="3600" dirty="0" smtClean="0"/>
              <a:t>, </a:t>
            </a:r>
            <a:r>
              <a:rPr lang="ru-RU" sz="3600" dirty="0" err="1" smtClean="0"/>
              <a:t>везучие,жизнерадостные,уступчивые</a:t>
            </a:r>
            <a:r>
              <a:rPr lang="ru-RU" sz="3600" smtClean="0"/>
              <a:t>, громкие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665960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Мои родители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6466" y="2052638"/>
            <a:ext cx="5600843" cy="4195762"/>
          </a:xfrm>
        </p:spPr>
      </p:pic>
    </p:spTree>
    <p:extLst>
      <p:ext uri="{BB962C8B-B14F-4D97-AF65-F5344CB8AC3E}">
        <p14:creationId xmlns:p14="http://schemas.microsoft.com/office/powerpoint/2010/main" xmlns="" val="700809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Мой папа</a:t>
            </a:r>
            <a:endParaRPr lang="ru-RU" sz="5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4725" y="1785342"/>
            <a:ext cx="5195888" cy="38969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4000" dirty="0" smtClean="0"/>
              <a:t>Лялин Александр Аркадьевич.</a:t>
            </a:r>
          </a:p>
          <a:p>
            <a:r>
              <a:rPr lang="ru-RU" sz="4000" dirty="0" smtClean="0"/>
              <a:t>Родился в 1976 году 25 июня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6947691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Моя мама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4725" y="1785342"/>
            <a:ext cx="5195888" cy="38969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000" dirty="0" smtClean="0"/>
              <a:t>Зайцева Ирина Михайловна Родилась в 1979 году 30 ноября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511225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2002" y="685800"/>
            <a:ext cx="3401064" cy="1356360"/>
          </a:xfrm>
        </p:spPr>
        <p:txBody>
          <a:bodyPr/>
          <a:lstStyle/>
          <a:p>
            <a:r>
              <a:rPr lang="ru-RU" sz="3600" dirty="0" smtClean="0"/>
              <a:t>Мой дедушка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4725" y="1785342"/>
            <a:ext cx="5195888" cy="38969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22002" y="2377441"/>
            <a:ext cx="3401063" cy="3368039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Зайцев Михаил Михайлович.</a:t>
            </a:r>
          </a:p>
          <a:p>
            <a:r>
              <a:rPr lang="ru-RU" sz="3600" dirty="0" smtClean="0"/>
              <a:t>Он родился 28 апреля 1960 г.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3164028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3" y="472440"/>
            <a:ext cx="3401064" cy="1402080"/>
          </a:xfrm>
        </p:spPr>
        <p:txBody>
          <a:bodyPr/>
          <a:lstStyle/>
          <a:p>
            <a:r>
              <a:rPr lang="ru-RU" sz="3600" dirty="0" smtClean="0"/>
              <a:t>Моя бабушка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4725" y="2001837"/>
            <a:ext cx="5195888" cy="34639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54953" y="2346961"/>
            <a:ext cx="3401063" cy="336804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Зайцева Галина Геннадьевна. Она родилась в 1961году          6 ноября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5029384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2" y="477794"/>
            <a:ext cx="8947522" cy="1375453"/>
          </a:xfrm>
        </p:spPr>
        <p:txBody>
          <a:bodyPr/>
          <a:lstStyle/>
          <a:p>
            <a:r>
              <a:rPr lang="ru-RU" dirty="0" smtClean="0"/>
              <a:t>Мои дедушка и бабушка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3313" y="2510036"/>
            <a:ext cx="4395787" cy="329684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Лялин Аркадий Валентинович. Родился в 1952 году 12 января.                  Лялина Людмила  Аркадьевна . Родилась 6 августа 1955 года.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558417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maminsite.ru/school.files/genealo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078" y="81555"/>
            <a:ext cx="11704319" cy="6431280"/>
          </a:xfrm>
          <a:prstGeom prst="rect">
            <a:avLst/>
          </a:prstGeom>
          <a:noFill/>
        </p:spPr>
      </p:pic>
      <p:sp>
        <p:nvSpPr>
          <p:cNvPr id="3" name="AutoShape 30"/>
          <p:cNvSpPr>
            <a:spLocks noChangeArrowheads="1"/>
          </p:cNvSpPr>
          <p:nvPr/>
        </p:nvSpPr>
        <p:spPr bwMode="auto">
          <a:xfrm>
            <a:off x="4411363" y="3534032"/>
            <a:ext cx="2964797" cy="1548714"/>
          </a:xfrm>
          <a:prstGeom prst="cloudCallout">
            <a:avLst>
              <a:gd name="adj1" fmla="val -99466"/>
              <a:gd name="adj2" fmla="val 9546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43695" tIns="21848" rIns="43695" bIns="21848" numCol="1" anchor="t" anchorCtr="0" compatLnSpc="1">
            <a:prstTxWarp prst="textNoShape">
              <a:avLst/>
            </a:prstTxWarp>
          </a:bodyPr>
          <a:lstStyle/>
          <a:p>
            <a:pPr algn="ctr" defTabSz="436955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algn="ctr" defTabSz="436955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Я </a:t>
            </a:r>
          </a:p>
          <a:p>
            <a:pPr algn="ctr" defTabSz="436955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Иванова Елизавета 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Arial" pitchFamily="34" charset="0"/>
            </a:endParaRPr>
          </a:p>
          <a:p>
            <a:pPr defTabSz="436955" fontAlgn="base">
              <a:spcBef>
                <a:spcPct val="0"/>
              </a:spcBef>
              <a:spcAft>
                <a:spcPct val="0"/>
              </a:spcAft>
            </a:pPr>
            <a:endParaRPr lang="ru-RU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AutoShape 30"/>
          <p:cNvSpPr>
            <a:spLocks noChangeArrowheads="1"/>
          </p:cNvSpPr>
          <p:nvPr/>
        </p:nvSpPr>
        <p:spPr bwMode="auto">
          <a:xfrm>
            <a:off x="6484466" y="939115"/>
            <a:ext cx="2074495" cy="1359243"/>
          </a:xfrm>
          <a:prstGeom prst="cloudCallout">
            <a:avLst>
              <a:gd name="adj1" fmla="val -99466"/>
              <a:gd name="adj2" fmla="val 9546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43695" tIns="21848" rIns="43695" bIns="21848" numCol="1" anchor="t" anchorCtr="0" compatLnSpc="1">
            <a:prstTxWarp prst="textNoShape">
              <a:avLst/>
            </a:prstTxWarp>
          </a:bodyPr>
          <a:lstStyle/>
          <a:p>
            <a:pPr algn="ctr" defTabSz="436955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Прапрадедушка   Лялин   Архип 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Arial" pitchFamily="34" charset="0"/>
            </a:endParaRPr>
          </a:p>
          <a:p>
            <a:pPr defTabSz="436955" fontAlgn="base">
              <a:spcBef>
                <a:spcPct val="0"/>
              </a:spcBef>
              <a:spcAft>
                <a:spcPct val="0"/>
              </a:spcAft>
            </a:pPr>
            <a:endParaRPr lang="ru-RU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30"/>
          <p:cNvSpPr>
            <a:spLocks noChangeArrowheads="1"/>
          </p:cNvSpPr>
          <p:nvPr/>
        </p:nvSpPr>
        <p:spPr bwMode="auto">
          <a:xfrm>
            <a:off x="4021506" y="1090896"/>
            <a:ext cx="2082732" cy="1359243"/>
          </a:xfrm>
          <a:prstGeom prst="cloudCallout">
            <a:avLst>
              <a:gd name="adj1" fmla="val -99466"/>
              <a:gd name="adj2" fmla="val 9546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43695" tIns="21848" rIns="43695" bIns="21848" numCol="1" anchor="t" anchorCtr="0" compatLnSpc="1">
            <a:prstTxWarp prst="textNoShape">
              <a:avLst/>
            </a:prstTxWarp>
          </a:bodyPr>
          <a:lstStyle/>
          <a:p>
            <a:pPr algn="ctr" defTabSz="436955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1400" b="1" dirty="0" err="1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ПрапрабабушкаРутова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  Глафира</a:t>
            </a:r>
          </a:p>
        </p:txBody>
      </p:sp>
      <p:sp>
        <p:nvSpPr>
          <p:cNvPr id="9" name="AutoShape 30"/>
          <p:cNvSpPr>
            <a:spLocks noChangeArrowheads="1"/>
          </p:cNvSpPr>
          <p:nvPr/>
        </p:nvSpPr>
        <p:spPr bwMode="auto">
          <a:xfrm>
            <a:off x="3105665" y="1937747"/>
            <a:ext cx="1694935" cy="1171214"/>
          </a:xfrm>
          <a:prstGeom prst="cloudCallout">
            <a:avLst>
              <a:gd name="adj1" fmla="val -99466"/>
              <a:gd name="adj2" fmla="val 9546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43695" tIns="21848" rIns="43695" bIns="21848" numCol="1" anchor="t" anchorCtr="0" compatLnSpc="1">
            <a:prstTxWarp prst="textNoShape">
              <a:avLst/>
            </a:prstTxWarp>
          </a:bodyPr>
          <a:lstStyle/>
          <a:p>
            <a:pPr algn="ctr" defTabSz="436955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Прадедушка </a:t>
            </a:r>
            <a:r>
              <a:rPr lang="ru-RU" sz="1400" b="1" dirty="0" err="1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Рутов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 Геннадий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Arial" pitchFamily="34" charset="0"/>
            </a:endParaRPr>
          </a:p>
          <a:p>
            <a:pPr defTabSz="436955" fontAlgn="base">
              <a:spcBef>
                <a:spcPct val="0"/>
              </a:spcBef>
              <a:spcAft>
                <a:spcPct val="0"/>
              </a:spcAft>
            </a:pPr>
            <a:r>
              <a:rPr lang="ru-RU" sz="700" dirty="0" err="1" smtClean="0">
                <a:latin typeface="Arial" pitchFamily="34" charset="0"/>
                <a:cs typeface="Arial" pitchFamily="34" charset="0"/>
              </a:rPr>
              <a:t>РРрРрррррррррРРРРРРРрр</a:t>
            </a:r>
            <a:endParaRPr lang="ru-RU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30"/>
          <p:cNvSpPr>
            <a:spLocks noChangeArrowheads="1"/>
          </p:cNvSpPr>
          <p:nvPr/>
        </p:nvSpPr>
        <p:spPr bwMode="auto">
          <a:xfrm>
            <a:off x="3088366" y="2772033"/>
            <a:ext cx="1558187" cy="1098927"/>
          </a:xfrm>
          <a:prstGeom prst="cloudCallout">
            <a:avLst>
              <a:gd name="adj1" fmla="val -99466"/>
              <a:gd name="adj2" fmla="val 9546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43695" tIns="21848" rIns="43695" bIns="21848" numCol="1" anchor="t" anchorCtr="0" compatLnSpc="1">
            <a:prstTxWarp prst="textNoShape">
              <a:avLst/>
            </a:prstTxWarp>
          </a:bodyPr>
          <a:lstStyle/>
          <a:p>
            <a:pPr algn="ctr" defTabSz="436955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Бабушка     Зайцева      Галина</a:t>
            </a:r>
          </a:p>
        </p:txBody>
      </p:sp>
      <p:sp>
        <p:nvSpPr>
          <p:cNvPr id="13" name="AutoShape 30"/>
          <p:cNvSpPr>
            <a:spLocks noChangeArrowheads="1"/>
          </p:cNvSpPr>
          <p:nvPr/>
        </p:nvSpPr>
        <p:spPr bwMode="auto">
          <a:xfrm>
            <a:off x="1540477" y="1090896"/>
            <a:ext cx="2108886" cy="1207462"/>
          </a:xfrm>
          <a:prstGeom prst="cloudCallout">
            <a:avLst>
              <a:gd name="adj1" fmla="val -99466"/>
              <a:gd name="adj2" fmla="val 9546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43695" tIns="21848" rIns="43695" bIns="21848" numCol="1" anchor="t" anchorCtr="0" compatLnSpc="1">
            <a:prstTxWarp prst="textNoShape">
              <a:avLst/>
            </a:prstTxWarp>
          </a:bodyPr>
          <a:lstStyle/>
          <a:p>
            <a:pPr algn="ctr" defTabSz="436955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Прапрадедушка  Зайцев    Иван</a:t>
            </a:r>
          </a:p>
        </p:txBody>
      </p:sp>
      <p:sp>
        <p:nvSpPr>
          <p:cNvPr id="14" name="AutoShape 30"/>
          <p:cNvSpPr>
            <a:spLocks noChangeArrowheads="1"/>
          </p:cNvSpPr>
          <p:nvPr/>
        </p:nvSpPr>
        <p:spPr bwMode="auto">
          <a:xfrm>
            <a:off x="968153" y="1919416"/>
            <a:ext cx="1667955" cy="1252153"/>
          </a:xfrm>
          <a:prstGeom prst="cloudCallout">
            <a:avLst>
              <a:gd name="adj1" fmla="val -99466"/>
              <a:gd name="adj2" fmla="val 9546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43695" tIns="21848" rIns="43695" bIns="21848" numCol="1" anchor="t" anchorCtr="0" compatLnSpc="1">
            <a:prstTxWarp prst="textNoShape">
              <a:avLst/>
            </a:prstTxWarp>
          </a:bodyPr>
          <a:lstStyle/>
          <a:p>
            <a:pPr algn="ctr" defTabSz="436955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Прабабушка  Зайцева Галина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Arial" pitchFamily="34" charset="0"/>
            </a:endParaRPr>
          </a:p>
          <a:p>
            <a:pPr defTabSz="436955" fontAlgn="base">
              <a:spcBef>
                <a:spcPct val="0"/>
              </a:spcBef>
              <a:spcAft>
                <a:spcPct val="0"/>
              </a:spcAft>
            </a:pPr>
            <a:endParaRPr lang="ru-RU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AutoShape 30"/>
          <p:cNvSpPr>
            <a:spLocks noChangeArrowheads="1"/>
          </p:cNvSpPr>
          <p:nvPr/>
        </p:nvSpPr>
        <p:spPr bwMode="auto">
          <a:xfrm>
            <a:off x="1423499" y="2849676"/>
            <a:ext cx="1558187" cy="1150414"/>
          </a:xfrm>
          <a:prstGeom prst="cloudCallout">
            <a:avLst>
              <a:gd name="adj1" fmla="val -99466"/>
              <a:gd name="adj2" fmla="val 9546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43695" tIns="21848" rIns="43695" bIns="21848" numCol="1" anchor="t" anchorCtr="0" compatLnSpc="1">
            <a:prstTxWarp prst="textNoShape">
              <a:avLst/>
            </a:prstTxWarp>
          </a:bodyPr>
          <a:lstStyle/>
          <a:p>
            <a:pPr algn="ctr" defTabSz="436955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Дедушка   Зайцев  Михаил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Arial" pitchFamily="34" charset="0"/>
            </a:endParaRPr>
          </a:p>
          <a:p>
            <a:pPr defTabSz="436955" fontAlgn="base">
              <a:spcBef>
                <a:spcPct val="0"/>
              </a:spcBef>
              <a:spcAft>
                <a:spcPct val="0"/>
              </a:spcAft>
            </a:pPr>
            <a:endParaRPr lang="ru-RU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30"/>
          <p:cNvSpPr>
            <a:spLocks noChangeArrowheads="1"/>
          </p:cNvSpPr>
          <p:nvPr/>
        </p:nvSpPr>
        <p:spPr bwMode="auto">
          <a:xfrm>
            <a:off x="2010032" y="3665014"/>
            <a:ext cx="1954222" cy="1300140"/>
          </a:xfrm>
          <a:prstGeom prst="cloudCallout">
            <a:avLst>
              <a:gd name="adj1" fmla="val -99466"/>
              <a:gd name="adj2" fmla="val 9546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43695" tIns="21848" rIns="43695" bIns="21848" numCol="1" anchor="t" anchorCtr="0" compatLnSpc="1">
            <a:prstTxWarp prst="textNoShape">
              <a:avLst/>
            </a:prstTxWarp>
          </a:bodyPr>
          <a:lstStyle/>
          <a:p>
            <a:pPr algn="ctr" defTabSz="436955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Мама    Зайцева Ирина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Arial" pitchFamily="34" charset="0"/>
            </a:endParaRPr>
          </a:p>
          <a:p>
            <a:pPr defTabSz="436955" fontAlgn="base">
              <a:spcBef>
                <a:spcPct val="0"/>
              </a:spcBef>
              <a:spcAft>
                <a:spcPct val="0"/>
              </a:spcAft>
            </a:pPr>
            <a:endParaRPr lang="ru-RU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AutoShape 30"/>
          <p:cNvSpPr>
            <a:spLocks noChangeArrowheads="1"/>
          </p:cNvSpPr>
          <p:nvPr/>
        </p:nvSpPr>
        <p:spPr bwMode="auto">
          <a:xfrm>
            <a:off x="8748584" y="940760"/>
            <a:ext cx="2166551" cy="1143413"/>
          </a:xfrm>
          <a:prstGeom prst="cloudCallout">
            <a:avLst>
              <a:gd name="adj1" fmla="val -99466"/>
              <a:gd name="adj2" fmla="val 9546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43695" tIns="21848" rIns="43695" bIns="21848" numCol="1" anchor="t" anchorCtr="0" compatLnSpc="1">
            <a:prstTxWarp prst="textNoShape">
              <a:avLst/>
            </a:prstTxWarp>
          </a:bodyPr>
          <a:lstStyle/>
          <a:p>
            <a:pPr algn="ctr" defTabSz="436955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Прапрабабушка </a:t>
            </a:r>
            <a:r>
              <a:rPr lang="ru-RU" sz="1400" b="1" dirty="0" err="1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Хлыбова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     Дарья   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Arial" pitchFamily="34" charset="0"/>
            </a:endParaRPr>
          </a:p>
          <a:p>
            <a:pPr defTabSz="436955" fontAlgn="base">
              <a:spcBef>
                <a:spcPct val="0"/>
              </a:spcBef>
              <a:spcAft>
                <a:spcPct val="0"/>
              </a:spcAft>
            </a:pPr>
            <a:endParaRPr lang="ru-RU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auto">
          <a:xfrm>
            <a:off x="9271068" y="1749718"/>
            <a:ext cx="1644067" cy="1359243"/>
          </a:xfrm>
          <a:prstGeom prst="cloudCallout">
            <a:avLst>
              <a:gd name="adj1" fmla="val -99466"/>
              <a:gd name="adj2" fmla="val 9546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43695" tIns="21848" rIns="43695" bIns="21848" numCol="1" anchor="t" anchorCtr="0" compatLnSpc="1">
            <a:prstTxWarp prst="textNoShape">
              <a:avLst/>
            </a:prstTxWarp>
          </a:bodyPr>
          <a:lstStyle/>
          <a:p>
            <a:pPr algn="ctr" defTabSz="436955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Прадедушка  </a:t>
            </a:r>
            <a:r>
              <a:rPr lang="ru-RU" sz="1400" b="1" dirty="0" err="1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Хлыбов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  Аркадий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Arial" pitchFamily="34" charset="0"/>
            </a:endParaRPr>
          </a:p>
          <a:p>
            <a:pPr defTabSz="436955" fontAlgn="base">
              <a:spcBef>
                <a:spcPct val="0"/>
              </a:spcBef>
              <a:spcAft>
                <a:spcPct val="0"/>
              </a:spcAft>
            </a:pPr>
            <a:endParaRPr lang="ru-RU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AutoShape 30"/>
          <p:cNvSpPr>
            <a:spLocks noChangeArrowheads="1"/>
          </p:cNvSpPr>
          <p:nvPr/>
        </p:nvSpPr>
        <p:spPr bwMode="auto">
          <a:xfrm>
            <a:off x="9102088" y="2849676"/>
            <a:ext cx="1648290" cy="1228054"/>
          </a:xfrm>
          <a:prstGeom prst="cloudCallout">
            <a:avLst>
              <a:gd name="adj1" fmla="val -99466"/>
              <a:gd name="adj2" fmla="val 9546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43695" tIns="21848" rIns="43695" bIns="21848" numCol="1" anchor="t" anchorCtr="0" compatLnSpc="1">
            <a:prstTxWarp prst="textNoShape">
              <a:avLst/>
            </a:prstTxWarp>
          </a:bodyPr>
          <a:lstStyle/>
          <a:p>
            <a:pPr algn="ctr" defTabSz="436955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Бабушка    Лялина     Людмила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Arial" pitchFamily="34" charset="0"/>
            </a:endParaRPr>
          </a:p>
          <a:p>
            <a:pPr defTabSz="436955" fontAlgn="base">
              <a:spcBef>
                <a:spcPct val="0"/>
              </a:spcBef>
              <a:spcAft>
                <a:spcPct val="0"/>
              </a:spcAft>
            </a:pPr>
            <a:endParaRPr lang="ru-RU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AutoShape 30"/>
          <p:cNvSpPr>
            <a:spLocks noChangeArrowheads="1"/>
          </p:cNvSpPr>
          <p:nvPr/>
        </p:nvSpPr>
        <p:spPr bwMode="auto">
          <a:xfrm>
            <a:off x="7100294" y="1919416"/>
            <a:ext cx="1648290" cy="1317795"/>
          </a:xfrm>
          <a:prstGeom prst="cloudCallout">
            <a:avLst>
              <a:gd name="adj1" fmla="val -99466"/>
              <a:gd name="adj2" fmla="val 9546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43695" tIns="21848" rIns="43695" bIns="21848" numCol="1" anchor="t" anchorCtr="0" compatLnSpc="1">
            <a:prstTxWarp prst="textNoShape">
              <a:avLst/>
            </a:prstTxWarp>
          </a:bodyPr>
          <a:lstStyle/>
          <a:p>
            <a:pPr algn="ctr" defTabSz="436955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Прабабушка    Лялина  Антонина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Arial" pitchFamily="34" charset="0"/>
            </a:endParaRPr>
          </a:p>
          <a:p>
            <a:pPr defTabSz="436955" fontAlgn="base">
              <a:spcBef>
                <a:spcPct val="0"/>
              </a:spcBef>
              <a:spcAft>
                <a:spcPct val="0"/>
              </a:spcAft>
            </a:pPr>
            <a:endParaRPr lang="ru-RU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AutoShape 30"/>
          <p:cNvSpPr>
            <a:spLocks noChangeArrowheads="1"/>
          </p:cNvSpPr>
          <p:nvPr/>
        </p:nvSpPr>
        <p:spPr bwMode="auto">
          <a:xfrm>
            <a:off x="7263248" y="2924813"/>
            <a:ext cx="1954222" cy="1300140"/>
          </a:xfrm>
          <a:prstGeom prst="cloudCallout">
            <a:avLst>
              <a:gd name="adj1" fmla="val -99466"/>
              <a:gd name="adj2" fmla="val 9546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43695" tIns="21848" rIns="43695" bIns="21848" numCol="1" anchor="t" anchorCtr="0" compatLnSpc="1">
            <a:prstTxWarp prst="textNoShape">
              <a:avLst/>
            </a:prstTxWarp>
          </a:bodyPr>
          <a:lstStyle/>
          <a:p>
            <a:pPr algn="ctr" defTabSz="436955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Дедушка  Лялин   Аркадий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Arial" pitchFamily="34" charset="0"/>
            </a:endParaRPr>
          </a:p>
          <a:p>
            <a:pPr defTabSz="436955" fontAlgn="base">
              <a:spcBef>
                <a:spcPct val="0"/>
              </a:spcBef>
              <a:spcAft>
                <a:spcPct val="0"/>
              </a:spcAft>
            </a:pPr>
            <a:endParaRPr lang="ru-RU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AutoShape 30"/>
          <p:cNvSpPr>
            <a:spLocks noChangeArrowheads="1"/>
          </p:cNvSpPr>
          <p:nvPr/>
        </p:nvSpPr>
        <p:spPr bwMode="auto">
          <a:xfrm>
            <a:off x="8038633" y="3811899"/>
            <a:ext cx="1954222" cy="1300140"/>
          </a:xfrm>
          <a:prstGeom prst="cloudCallout">
            <a:avLst>
              <a:gd name="adj1" fmla="val -99466"/>
              <a:gd name="adj2" fmla="val 9546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43695" tIns="21848" rIns="43695" bIns="21848" numCol="1" anchor="t" anchorCtr="0" compatLnSpc="1">
            <a:prstTxWarp prst="textNoShape">
              <a:avLst/>
            </a:prstTxWarp>
          </a:bodyPr>
          <a:lstStyle/>
          <a:p>
            <a:pPr algn="ctr" defTabSz="436955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Папа Лялин  Александр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Arial" pitchFamily="34" charset="0"/>
            </a:endParaRPr>
          </a:p>
          <a:p>
            <a:pPr defTabSz="436955" fontAlgn="base">
              <a:spcBef>
                <a:spcPct val="0"/>
              </a:spcBef>
              <a:spcAft>
                <a:spcPct val="0"/>
              </a:spcAft>
            </a:pPr>
            <a:endParaRPr lang="ru-RU" sz="7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2" y="518621"/>
            <a:ext cx="9404723" cy="1400530"/>
          </a:xfrm>
        </p:spPr>
        <p:txBody>
          <a:bodyPr/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1579" y="1696996"/>
            <a:ext cx="8056606" cy="4802659"/>
          </a:xfrm>
        </p:spPr>
      </p:pic>
    </p:spTree>
    <p:extLst>
      <p:ext uri="{BB962C8B-B14F-4D97-AF65-F5344CB8AC3E}">
        <p14:creationId xmlns:p14="http://schemas.microsoft.com/office/powerpoint/2010/main" xmlns="" val="35047783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>
            <a:spLocks noGrp="1"/>
          </p:cNvSpPr>
          <p:nvPr>
            <p:ph type="title"/>
          </p:nvPr>
        </p:nvSpPr>
        <p:spPr>
          <a:xfrm>
            <a:off x="1155700" y="2865120"/>
            <a:ext cx="8824913" cy="278892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FFC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Цель исследования: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Tunga" pitchFamily="2"/>
              </a:rPr>
              <a:t>Изучить и восстановить семейную родословную.</a:t>
            </a:r>
            <a:br>
              <a:rPr lang="ru-RU" sz="3600" dirty="0" smtClean="0">
                <a:latin typeface="Tunga" pitchFamily="2"/>
              </a:rPr>
            </a:br>
            <a:r>
              <a:rPr lang="ru-RU" sz="3600" dirty="0" smtClean="0">
                <a:solidFill>
                  <a:schemeClr val="accent3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Задачи:</a:t>
            </a:r>
            <a:r>
              <a:rPr lang="ru-RU" sz="3600" dirty="0" smtClean="0">
                <a:latin typeface="Script MT Bold" pitchFamily="66" charset="0"/>
              </a:rPr>
              <a:t/>
            </a:r>
            <a:br>
              <a:rPr lang="ru-RU" sz="3600" dirty="0" smtClean="0">
                <a:latin typeface="Script MT Bold" pitchFamily="66" charset="0"/>
              </a:rPr>
            </a:br>
            <a:r>
              <a:rPr lang="ru-RU" sz="3600" dirty="0" smtClean="0">
                <a:latin typeface="Tunga" pitchFamily="2"/>
              </a:rPr>
              <a:t>1. Исследовать историю возникновения фамилии</a:t>
            </a:r>
            <a:br>
              <a:rPr lang="ru-RU" sz="3600" dirty="0" smtClean="0">
                <a:latin typeface="Tunga" pitchFamily="2"/>
              </a:rPr>
            </a:br>
            <a:r>
              <a:rPr lang="ru-RU" sz="3600" dirty="0" smtClean="0">
                <a:latin typeface="Tunga" pitchFamily="2"/>
              </a:rPr>
              <a:t>Иванова</a:t>
            </a:r>
            <a:br>
              <a:rPr lang="ru-RU" sz="3600" dirty="0" smtClean="0">
                <a:latin typeface="Tunga" pitchFamily="2"/>
              </a:rPr>
            </a:br>
            <a:r>
              <a:rPr lang="ru-RU" sz="3600" dirty="0" smtClean="0">
                <a:latin typeface="Tunga" pitchFamily="2"/>
              </a:rPr>
              <a:t>2. Составить своё генеалогическое «Древо жизни». </a:t>
            </a:r>
            <a:r>
              <a:rPr lang="ru-RU" sz="3200" i="1" dirty="0" smtClean="0">
                <a:latin typeface="Tunga" pitchFamily="2"/>
              </a:rPr>
              <a:t/>
            </a:r>
            <a:br>
              <a:rPr lang="ru-RU" sz="3200" i="1" dirty="0" smtClean="0">
                <a:latin typeface="Tunga" pitchFamily="2"/>
              </a:rPr>
            </a:br>
            <a:endParaRPr lang="ru-RU" sz="3400" dirty="0" smtClean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03312" y="1234440"/>
            <a:ext cx="8946541" cy="5623560"/>
          </a:xfrm>
        </p:spPr>
        <p:txBody>
          <a:bodyPr>
            <a:norm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accent3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Объект моего исследования:</a:t>
            </a:r>
            <a:endParaRPr lang="ru-RU" sz="3200" dirty="0" smtClean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Мои родственники. Традиции и духовный мир моей семьи.</a:t>
            </a:r>
            <a:endParaRPr lang="ru-RU" sz="3200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accent3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Методы работы:</a:t>
            </a:r>
            <a:endParaRPr lang="ru-RU" sz="3200" dirty="0" smtClean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наблюдение, опрос</a:t>
            </a:r>
            <a:endParaRPr lang="ru-RU" sz="3200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accent3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Используемая литература:</a:t>
            </a:r>
            <a:endParaRPr lang="ru-RU" sz="3200" dirty="0" smtClean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Энциклопедия,  фотоальбомы,  сеть Интернет.</a:t>
            </a:r>
            <a:endParaRPr lang="ru-RU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dirty="0">
                <a:solidFill>
                  <a:schemeClr val="accent3"/>
                </a:solidFill>
                <a:latin typeface="Calibri" pitchFamily="34" charset="0"/>
                <a:cs typeface="Calibri" pitchFamily="34" charset="0"/>
              </a:rPr>
              <a:t>План </a:t>
            </a:r>
            <a:r>
              <a:rPr lang="ru-RU" sz="3200" b="1" dirty="0" smtClean="0">
                <a:solidFill>
                  <a:schemeClr val="accent3"/>
                </a:solidFill>
                <a:latin typeface="Calibri" pitchFamily="34" charset="0"/>
                <a:cs typeface="Calibri" pitchFamily="34" charset="0"/>
              </a:rPr>
              <a:t>исследования:</a:t>
            </a:r>
            <a:br>
              <a:rPr lang="ru-RU" sz="3200" b="1" dirty="0" smtClean="0">
                <a:solidFill>
                  <a:schemeClr val="accent3"/>
                </a:solidFill>
                <a:latin typeface="Calibri" pitchFamily="34" charset="0"/>
                <a:cs typeface="Calibri" pitchFamily="34" charset="0"/>
              </a:rPr>
            </a:br>
            <a:endParaRPr lang="ru-RU" sz="3200" b="1" dirty="0">
              <a:solidFill>
                <a:schemeClr val="accent3"/>
              </a:solidFill>
              <a:latin typeface="Calibri" pitchFamily="34" charset="0"/>
              <a:cs typeface="Calibri" pitchFamily="34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3200" dirty="0">
                <a:latin typeface="Calibri" pitchFamily="34" charset="0"/>
                <a:cs typeface="Calibri" pitchFamily="34" charset="0"/>
              </a:rPr>
              <a:t>Составление автобиографии.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3200" dirty="0" smtClean="0">
                <a:latin typeface="Calibri" pitchFamily="34" charset="0"/>
                <a:cs typeface="Calibri" pitchFamily="34" charset="0"/>
              </a:rPr>
              <a:t>Расспросы родственников </a:t>
            </a:r>
            <a:r>
              <a:rPr lang="ru-RU" sz="3200" dirty="0">
                <a:latin typeface="Calibri" pitchFamily="34" charset="0"/>
                <a:cs typeface="Calibri" pitchFamily="34" charset="0"/>
              </a:rPr>
              <a:t>о предках по линии </a:t>
            </a:r>
            <a:r>
              <a:rPr lang="ru-RU" sz="3200" dirty="0" smtClean="0">
                <a:latin typeface="Calibri" pitchFamily="34" charset="0"/>
                <a:cs typeface="Calibri" pitchFamily="34" charset="0"/>
              </a:rPr>
              <a:t>папы и мамы.</a:t>
            </a:r>
            <a:endParaRPr lang="ru-RU" sz="3200" dirty="0">
              <a:latin typeface="Calibri" pitchFamily="34" charset="0"/>
              <a:cs typeface="Calibri" pitchFamily="34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3200" dirty="0">
                <a:latin typeface="Calibri" pitchFamily="34" charset="0"/>
                <a:cs typeface="Calibri" pitchFamily="34" charset="0"/>
              </a:rPr>
              <a:t>Сбор семейных архивных документов и фотографий.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3200" dirty="0">
                <a:latin typeface="Calibri" pitchFamily="34" charset="0"/>
                <a:cs typeface="Calibri" pitchFamily="34" charset="0"/>
              </a:rPr>
              <a:t>Изучение специальной литературы по истории русских </a:t>
            </a:r>
            <a:r>
              <a:rPr lang="ru-RU" sz="3200" dirty="0" smtClean="0">
                <a:latin typeface="Calibri" pitchFamily="34" charset="0"/>
                <a:cs typeface="Calibri" pitchFamily="34" charset="0"/>
              </a:rPr>
              <a:t>фамилий.</a:t>
            </a:r>
            <a:endParaRPr lang="ru-RU" sz="32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8247" y="961292"/>
            <a:ext cx="7182588" cy="891956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3"/>
                </a:solidFill>
                <a:latin typeface="Calibri" pitchFamily="34" charset="0"/>
                <a:cs typeface="Calibri" pitchFamily="34" charset="0"/>
              </a:rPr>
              <a:t>Практические результаты:</a:t>
            </a:r>
            <a:endParaRPr lang="ru-RU" sz="3200" dirty="0">
              <a:solidFill>
                <a:schemeClr val="accent3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Найден и представлен способ образования фамилии Иванова .</a:t>
            </a:r>
          </a:p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Создание генеалогического дерева</a:t>
            </a:r>
          </a:p>
          <a:p>
            <a:pPr>
              <a:buNone/>
            </a:pPr>
            <a:r>
              <a:rPr lang="ru-RU" sz="3200" dirty="0" smtClean="0">
                <a:latin typeface="Calibri" pitchFamily="34" charset="0"/>
                <a:cs typeface="Calibri" pitchFamily="34" charset="0"/>
              </a:rPr>
              <a:t> «Древо жизни».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</a:t>
            </a:r>
            <a:r>
              <a:rPr lang="ru-RU" sz="8000" dirty="0" smtClean="0"/>
              <a:t>Я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Иванова Елизавета </a:t>
            </a:r>
            <a:r>
              <a:rPr lang="ru-RU" sz="4000" dirty="0" err="1" smtClean="0"/>
              <a:t>Владимировна.Родилась</a:t>
            </a:r>
            <a:r>
              <a:rPr lang="ru-RU" sz="4000" dirty="0" smtClean="0"/>
              <a:t>       </a:t>
            </a:r>
          </a:p>
          <a:p>
            <a:pPr marL="0" indent="0">
              <a:buNone/>
            </a:pPr>
            <a:r>
              <a:rPr lang="ru-RU" sz="4000" dirty="0" smtClean="0"/>
              <a:t>11 ноября 2004 года.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4675" y="2690813"/>
            <a:ext cx="4395788" cy="2930525"/>
          </a:xfrm>
        </p:spPr>
      </p:pic>
    </p:spTree>
    <p:extLst>
      <p:ext uri="{BB962C8B-B14F-4D97-AF65-F5344CB8AC3E}">
        <p14:creationId xmlns:p14="http://schemas.microsoft.com/office/powerpoint/2010/main" xmlns="" val="3765772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2724" y="452718"/>
            <a:ext cx="8848110" cy="1400530"/>
          </a:xfrm>
        </p:spPr>
        <p:txBody>
          <a:bodyPr/>
          <a:lstStyle/>
          <a:p>
            <a:r>
              <a:rPr lang="ru-RU" sz="4800" dirty="0" smtClean="0"/>
              <a:t>Моя фамилия</a:t>
            </a:r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527" y="2052638"/>
            <a:ext cx="6580721" cy="419576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8341964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3885" y="280086"/>
            <a:ext cx="8946541" cy="583239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400" dirty="0" smtClean="0"/>
              <a:t>«Фамилия» в переводе с латинского- это семья. Многовековая история хранит  множество фамилий. Происхождение той или иной фамилии связано с профессиями наших предков, регионами где жили, их бытом, обычаями, прозвищами,   именами, внешностью.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15016575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0345" y="1163231"/>
            <a:ext cx="8913032" cy="424079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dirty="0" smtClean="0"/>
              <a:t>Моя фамилия – Иванова.                Фамилия «Иванов» образована от церковного имени Иоанн         (с древнееврейского означает     «Милость Божья»),     </a:t>
            </a:r>
            <a:r>
              <a:rPr lang="ru-RU" sz="4000" dirty="0" err="1" smtClean="0"/>
              <a:t>общераспростронённая</a:t>
            </a:r>
            <a:r>
              <a:rPr lang="ru-RU" sz="4000" dirty="0" smtClean="0"/>
              <a:t> форма  имени Иван.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8849053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431</TotalTime>
  <Words>323</Words>
  <Application>Microsoft Office PowerPoint</Application>
  <PresentationFormat>Произвольный</PresentationFormat>
  <Paragraphs>57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Ион</vt:lpstr>
      <vt:lpstr>                    Проект         «Моя родословная»                                    Выполнила ученица                                     2 «В» класса                                     МБОУ «Таицкая средняя                                                                               общеобразовательная                                                                                                            школа»                                                                              Иванова Елизавета                     п. Тайцы                  2013 г.</vt:lpstr>
      <vt:lpstr> Цель исследования: Изучить и восстановить семейную родословную.  Задачи: 1. Исследовать историю возникновения фамилии Иванова 2. Составить своё генеалогическое «Древо жизни».  </vt:lpstr>
      <vt:lpstr>Слайд 3</vt:lpstr>
      <vt:lpstr>План исследования:  Составление автобиографии. Расспросы родственников о предках по линии папы и мамы. Сбор семейных архивных документов и фотографий. Изучение специальной литературы по истории русских фамилий.</vt:lpstr>
      <vt:lpstr>Практические результаты:</vt:lpstr>
      <vt:lpstr>                         Я</vt:lpstr>
      <vt:lpstr>Моя фамилия</vt:lpstr>
      <vt:lpstr>Слайд 8</vt:lpstr>
      <vt:lpstr>Слайд 9</vt:lpstr>
      <vt:lpstr>Слайд 10</vt:lpstr>
      <vt:lpstr>Слайд 11</vt:lpstr>
      <vt:lpstr>Мои родители</vt:lpstr>
      <vt:lpstr>Мой папа</vt:lpstr>
      <vt:lpstr>Моя мама</vt:lpstr>
      <vt:lpstr>Мой дедушка</vt:lpstr>
      <vt:lpstr>Моя бабушка</vt:lpstr>
      <vt:lpstr>Мои дедушка и бабушка</vt:lpstr>
      <vt:lpstr>Слайд 18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семья</dc:title>
  <dc:creator>Лиза</dc:creator>
  <cp:lastModifiedBy>Демонстрационно-бесплатная версия</cp:lastModifiedBy>
  <cp:revision>26</cp:revision>
  <dcterms:created xsi:type="dcterms:W3CDTF">2013-02-20T16:00:48Z</dcterms:created>
  <dcterms:modified xsi:type="dcterms:W3CDTF">2013-03-27T19:56:14Z</dcterms:modified>
</cp:coreProperties>
</file>