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5" r:id="rId3"/>
    <p:sldId id="257" r:id="rId4"/>
    <p:sldId id="286" r:id="rId5"/>
    <p:sldId id="287" r:id="rId6"/>
    <p:sldId id="259" r:id="rId7"/>
    <p:sldId id="263" r:id="rId8"/>
    <p:sldId id="261" r:id="rId9"/>
    <p:sldId id="265" r:id="rId10"/>
    <p:sldId id="288" r:id="rId11"/>
    <p:sldId id="273" r:id="rId12"/>
    <p:sldId id="276" r:id="rId13"/>
    <p:sldId id="270" r:id="rId14"/>
    <p:sldId id="268" r:id="rId15"/>
    <p:sldId id="28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620688"/>
            <a:ext cx="6629019" cy="3003087"/>
          </a:xfrm>
        </p:spPr>
        <p:txBody>
          <a:bodyPr/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Переплетение культур в произведениях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С. Пушкина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73016"/>
            <a:ext cx="7848872" cy="288032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effectLst/>
              </a:rPr>
              <a:t>Автор проекта-</a:t>
            </a:r>
            <a:r>
              <a:rPr lang="ru-RU" b="1" dirty="0" err="1" smtClean="0">
                <a:effectLst/>
              </a:rPr>
              <a:t>Ширинян</a:t>
            </a:r>
            <a:r>
              <a:rPr lang="ru-RU" b="1" dirty="0" smtClean="0">
                <a:effectLst/>
              </a:rPr>
              <a:t> Давид ,</a:t>
            </a:r>
          </a:p>
          <a:p>
            <a:pPr algn="r"/>
            <a:r>
              <a:rPr lang="ru-RU" b="1" dirty="0" smtClean="0">
                <a:effectLst/>
              </a:rPr>
              <a:t>ученик 7-А класса</a:t>
            </a:r>
          </a:p>
          <a:p>
            <a:pPr algn="r"/>
            <a:r>
              <a:rPr lang="ru-RU" b="1" dirty="0" smtClean="0">
                <a:effectLst/>
              </a:rPr>
              <a:t> ГБОУ СОШ №353 </a:t>
            </a:r>
            <a:r>
              <a:rPr lang="ru-RU" b="1" dirty="0" err="1" smtClean="0">
                <a:effectLst/>
              </a:rPr>
              <a:t>им.А.С</a:t>
            </a:r>
            <a:r>
              <a:rPr lang="ru-RU" b="1" dirty="0" smtClean="0">
                <a:effectLst/>
              </a:rPr>
              <a:t> Пушкина</a:t>
            </a:r>
          </a:p>
          <a:p>
            <a:pPr algn="r"/>
            <a:r>
              <a:rPr lang="ru-RU" b="1" dirty="0" smtClean="0">
                <a:effectLst/>
              </a:rPr>
              <a:t>Руководитель-Андреева А.Ю.,</a:t>
            </a:r>
          </a:p>
          <a:p>
            <a:pPr algn="r"/>
            <a:r>
              <a:rPr lang="ru-RU" b="1" dirty="0" smtClean="0">
                <a:effectLst/>
              </a:rPr>
              <a:t>учитель словесности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88488" y="4725144"/>
            <a:ext cx="8059976" cy="165618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Символ </a:t>
            </a:r>
            <a:r>
              <a:rPr lang="ru-RU" sz="3200" b="1" u="sng" dirty="0" smtClean="0"/>
              <a:t>дерзновенный</a:t>
            </a:r>
            <a:r>
              <a:rPr lang="ru-RU" sz="3200" b="1" dirty="0" smtClean="0"/>
              <a:t>. Правоверный мусульманин и пленная католичка. Знаки и символы.</a:t>
            </a:r>
            <a:endParaRPr lang="ru-RU" sz="3200" b="1" dirty="0"/>
          </a:p>
        </p:txBody>
      </p:sp>
      <p:pic>
        <p:nvPicPr>
          <p:cNvPr id="2050" name="Picture 2" descr="C:\Users\иии\Downloads\cove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368827">
            <a:off x="2084228" y="395478"/>
            <a:ext cx="5036800" cy="398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972266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ахчисарай. Гирей и Мария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69390" y="2247900"/>
            <a:ext cx="6205220" cy="38782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Гирей и Мария</a:t>
            </a:r>
            <a:endParaRPr lang="ru-RU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971601" y="260648"/>
            <a:ext cx="7776863" cy="1368152"/>
          </a:xfrm>
        </p:spPr>
        <p:txBody>
          <a:bodyPr/>
          <a:lstStyle/>
          <a:p>
            <a:r>
              <a:rPr lang="ru-RU" sz="4000" u="sng" dirty="0" smtClean="0"/>
              <a:t/>
            </a:r>
            <a:br>
              <a:rPr lang="ru-RU" sz="4000" u="sng" dirty="0" smtClean="0"/>
            </a:br>
            <a:r>
              <a:rPr lang="ru-RU" sz="4000" u="sng" dirty="0" smtClean="0"/>
              <a:t>Святыню </a:t>
            </a:r>
            <a:r>
              <a:rPr lang="ru-RU" sz="4000" u="sng" dirty="0"/>
              <a:t>строгую скрывает </a:t>
            </a:r>
            <a:br>
              <a:rPr lang="ru-RU" sz="4000" u="sng" dirty="0"/>
            </a:br>
            <a:r>
              <a:rPr lang="ru-RU" sz="4000" u="sng" dirty="0"/>
              <a:t>Спасенный  </a:t>
            </a:r>
            <a:r>
              <a:rPr lang="ru-RU" sz="4000" b="1" u="sng" dirty="0"/>
              <a:t>чудом</a:t>
            </a:r>
            <a:r>
              <a:rPr lang="ru-RU" sz="4000" u="sng" dirty="0"/>
              <a:t> уголок</a:t>
            </a:r>
            <a:r>
              <a:rPr lang="ru-RU" u="sng" dirty="0"/>
              <a:t>. </a:t>
            </a:r>
            <a:br>
              <a:rPr lang="ru-RU" u="sng" dirty="0"/>
            </a:br>
            <a:endParaRPr lang="ru-RU" dirty="0"/>
          </a:p>
        </p:txBody>
      </p:sp>
      <p:pic>
        <p:nvPicPr>
          <p:cNvPr id="4" name="Содержимое 3" descr="Бахчисарай. Уголок Марии 2.jpg"/>
          <p:cNvPicPr>
            <a:picLocks noGrp="1" noChangeAspect="1"/>
          </p:cNvPicPr>
          <p:nvPr>
            <p:ph sz="quarter" idx="13"/>
          </p:nvPr>
        </p:nvPicPr>
        <p:blipFill>
          <a:blip r:embed="rId2" cstate="screen"/>
          <a:stretch>
            <a:fillRect/>
          </a:stretch>
        </p:blipFill>
        <p:spPr>
          <a:xfrm>
            <a:off x="500034" y="2357430"/>
            <a:ext cx="4038600" cy="2660725"/>
          </a:xfrm>
        </p:spPr>
      </p:pic>
      <p:pic>
        <p:nvPicPr>
          <p:cNvPr id="13" name="Содержимое 3" descr="Бахчисарай. Пречистая дева.jpg"/>
          <p:cNvPicPr>
            <a:picLocks noGrp="1" noChangeAspect="1"/>
          </p:cNvPicPr>
          <p:nvPr>
            <p:ph sz="quarter" idx="14"/>
          </p:nvPr>
        </p:nvPicPr>
        <p:blipFill>
          <a:blip r:embed="rId3" cstate="screen"/>
          <a:stretch>
            <a:fillRect/>
          </a:stretch>
        </p:blipFill>
        <p:spPr>
          <a:xfrm rot="1552349">
            <a:off x="5823306" y="1747660"/>
            <a:ext cx="1949508" cy="2358905"/>
          </a:xfrm>
        </p:spPr>
      </p:pic>
      <p:sp>
        <p:nvSpPr>
          <p:cNvPr id="7" name="Овал 6"/>
          <p:cNvSpPr/>
          <p:nvPr/>
        </p:nvSpPr>
        <p:spPr>
          <a:xfrm>
            <a:off x="3268452" y="3248980"/>
            <a:ext cx="1296144" cy="12961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10548664" y="1556792"/>
            <a:ext cx="45719" cy="72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491880" y="2636912"/>
            <a:ext cx="1130424" cy="1224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39552" y="5500702"/>
            <a:ext cx="5517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Святая келья  на территории  гарема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E:\Свеча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96101"/>
            <a:ext cx="1080120" cy="1809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ахчисарай Зарема и Мария.jpg"/>
          <p:cNvPicPr>
            <a:picLocks noGrp="1" noChangeAspect="1"/>
          </p:cNvPicPr>
          <p:nvPr>
            <p:ph sz="quarter" idx="13"/>
          </p:nvPr>
        </p:nvPicPr>
        <p:blipFill>
          <a:blip r:embed="rId2" cstate="screen"/>
          <a:stretch>
            <a:fillRect/>
          </a:stretch>
        </p:blipFill>
        <p:spPr>
          <a:xfrm>
            <a:off x="928662" y="1968632"/>
            <a:ext cx="2855848" cy="3908640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283968" y="2132856"/>
            <a:ext cx="4392487" cy="398448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/>
              <a:t>Там день и ночь </a:t>
            </a:r>
            <a:endParaRPr lang="ru-RU" sz="3200" b="1" dirty="0" smtClean="0"/>
          </a:p>
          <a:p>
            <a:pPr algn="r">
              <a:buNone/>
            </a:pPr>
            <a:r>
              <a:rPr lang="ru-RU" sz="3200" b="1" u="sng" dirty="0" smtClean="0"/>
              <a:t>           горит </a:t>
            </a:r>
            <a:r>
              <a:rPr lang="ru-RU" sz="3200" b="1" u="sng" dirty="0"/>
              <a:t>лампада </a:t>
            </a:r>
          </a:p>
          <a:p>
            <a:pPr algn="r">
              <a:buNone/>
            </a:pPr>
            <a:r>
              <a:rPr lang="ru-RU" sz="3200" b="1" u="sng" dirty="0" smtClean="0"/>
              <a:t>  </a:t>
            </a:r>
            <a:r>
              <a:rPr lang="ru-RU" sz="3200" b="1" u="sng" dirty="0"/>
              <a:t>Пред ликом девы </a:t>
            </a:r>
            <a:r>
              <a:rPr lang="ru-RU" sz="3200" b="1" u="sng" dirty="0" smtClean="0"/>
              <a:t>                               пресвятой</a:t>
            </a:r>
            <a:r>
              <a:rPr lang="ru-RU" sz="3200" b="1" dirty="0"/>
              <a:t>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2915816" y="2492896"/>
            <a:ext cx="1152128" cy="150019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332656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Мария 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Зарема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0"/>
            <a:ext cx="7848872" cy="1192358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r"/>
            <a:r>
              <a:rPr lang="ru-RU" b="1" u="sng" dirty="0"/>
              <a:t>Над ним крестом </a:t>
            </a:r>
            <a:r>
              <a:rPr lang="ru-RU" b="1" u="sng" dirty="0" smtClean="0"/>
              <a:t>   </a:t>
            </a:r>
            <a:r>
              <a:rPr lang="ru-RU" b="1" i="1" u="sng" dirty="0" smtClean="0"/>
              <a:t>осенена</a:t>
            </a:r>
            <a:r>
              <a:rPr lang="ru-RU" b="1" u="sng" dirty="0"/>
              <a:t> </a:t>
            </a:r>
            <a:br>
              <a:rPr lang="ru-RU" b="1" u="sng" dirty="0"/>
            </a:br>
            <a:r>
              <a:rPr lang="ru-RU" b="1" u="sng" dirty="0"/>
              <a:t>Магометанская луна</a:t>
            </a:r>
            <a:r>
              <a:rPr lang="ru-RU" b="1" dirty="0"/>
              <a:t> </a:t>
            </a:r>
            <a:br>
              <a:rPr lang="ru-RU" b="1" dirty="0"/>
            </a:br>
            <a:r>
              <a:rPr lang="ru-RU" b="1" u="sng" dirty="0" smtClean="0"/>
              <a:t>Символ</a:t>
            </a:r>
            <a:r>
              <a:rPr lang="ru-RU" b="1" u="sng" dirty="0"/>
              <a:t>, конечно, </a:t>
            </a:r>
            <a:r>
              <a:rPr lang="ru-RU" b="1" i="1" u="sng" dirty="0"/>
              <a:t>дерзновенный,</a:t>
            </a:r>
            <a:r>
              <a:rPr lang="ru-RU" b="1" u="sng" dirty="0"/>
              <a:t> </a:t>
            </a:r>
            <a:br>
              <a:rPr lang="ru-RU" b="1" u="sng" dirty="0"/>
            </a:br>
            <a:r>
              <a:rPr lang="ru-RU" b="1" i="1" u="sng" dirty="0"/>
              <a:t>Незнанья жалкая вина).</a:t>
            </a:r>
            <a:r>
              <a:rPr lang="ru-RU" b="1" i="1" dirty="0"/>
              <a:t> </a:t>
            </a:r>
            <a:endParaRPr lang="ru-RU" b="1" dirty="0"/>
          </a:p>
          <a:p>
            <a:r>
              <a:rPr lang="ru-RU" b="1" i="1" dirty="0"/>
              <a:t> </a:t>
            </a:r>
            <a:r>
              <a:rPr lang="ru-RU" b="1" i="1" dirty="0" smtClean="0"/>
              <a:t>Крест с луной – смелый вымысел Пушкина.</a:t>
            </a:r>
            <a:endParaRPr lang="ru-RU" b="1" dirty="0"/>
          </a:p>
          <a:p>
            <a:endParaRPr lang="ru-RU" dirty="0"/>
          </a:p>
        </p:txBody>
      </p:sp>
      <p:pic>
        <p:nvPicPr>
          <p:cNvPr id="8" name="Содержимое 3" descr="Бахчис. Фонтан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72066" y="2143116"/>
            <a:ext cx="3786214" cy="4292064"/>
          </a:xfrm>
          <a:prstGeom prst="rect">
            <a:avLst/>
          </a:prstGeom>
        </p:spPr>
      </p:pic>
      <p:pic>
        <p:nvPicPr>
          <p:cNvPr id="4098" name="Picture 2" descr="C:\Users\иии\Downloads\CrosCresLogo_new-cop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16632"/>
            <a:ext cx="1905000" cy="1905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76694" y="-13649"/>
            <a:ext cx="72649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spc="50" dirty="0">
                <a:ln w="11430"/>
                <a:gradFill>
                  <a:gsLst>
                    <a:gs pos="25000">
                      <a:srgbClr val="D6862D">
                        <a:satMod val="155000"/>
                      </a:srgbClr>
                    </a:gs>
                    <a:gs pos="100000">
                      <a:srgbClr val="D6862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Фонтан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rgbClr val="D6862D">
                        <a:satMod val="155000"/>
                      </a:srgbClr>
                    </a:gs>
                    <a:gs pos="100000">
                      <a:srgbClr val="D6862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слез.</a:t>
            </a:r>
          </a:p>
          <a:p>
            <a:pPr lvl="0" algn="ctr"/>
            <a:r>
              <a:rPr lang="ru-RU" sz="3600" b="1" u="sng" spc="50" dirty="0" smtClean="0">
                <a:ln w="11430"/>
                <a:gradFill>
                  <a:gsLst>
                    <a:gs pos="25000">
                      <a:srgbClr val="D6862D">
                        <a:satMod val="155000"/>
                      </a:srgbClr>
                    </a:gs>
                    <a:gs pos="100000">
                      <a:srgbClr val="D6862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 </a:t>
            </a:r>
            <a:r>
              <a:rPr lang="ru-RU" sz="3600" b="1" u="sng" spc="50" dirty="0" err="1">
                <a:ln w="11430"/>
                <a:gradFill>
                  <a:gsLst>
                    <a:gs pos="25000">
                      <a:srgbClr val="D6862D">
                        <a:satMod val="155000"/>
                      </a:srgbClr>
                    </a:gs>
                    <a:gs pos="100000">
                      <a:srgbClr val="D6862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Гирея</a:t>
            </a:r>
            <a:endParaRPr lang="ru-RU" sz="3600" b="1" spc="50" dirty="0">
              <a:ln w="11430"/>
              <a:gradFill>
                <a:gsLst>
                  <a:gs pos="25000">
                    <a:srgbClr val="D6862D">
                      <a:satMod val="155000"/>
                    </a:srgbClr>
                  </a:gs>
                  <a:gs pos="100000">
                    <a:srgbClr val="D6862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См. </a:t>
            </a:r>
            <a:r>
              <a:rPr lang="ru-RU" smtClean="0"/>
              <a:t>продолжение: часть 2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Цели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1. Найти факты сближения  разных  культур в произведениях Пушкина.  </a:t>
            </a:r>
          </a:p>
          <a:p>
            <a:r>
              <a:rPr lang="ru-RU" b="1" u="sng" dirty="0" smtClean="0"/>
              <a:t>Задачи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1. Найти конкретные примеры симбиоза Пушкинских образов и символов. </a:t>
            </a:r>
          </a:p>
          <a:p>
            <a:r>
              <a:rPr lang="ru-RU" b="1" dirty="0" smtClean="0"/>
              <a:t>2. Осмыслить  причину такого взаимодействия.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и задачи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2278931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Объект исследования</a:t>
            </a:r>
            <a:endParaRPr lang="ru-RU" b="1" dirty="0"/>
          </a:p>
        </p:txBody>
      </p:sp>
      <p:pic>
        <p:nvPicPr>
          <p:cNvPr id="6" name="Содержимое 5" descr="Пушкин.png"/>
          <p:cNvPicPr>
            <a:picLocks noGrp="1" noChangeAspect="1"/>
          </p:cNvPicPr>
          <p:nvPr>
            <p:ph sz="quarter" idx="13"/>
          </p:nvPr>
        </p:nvPicPr>
        <p:blipFill>
          <a:blip r:embed="rId2" cstate="screen"/>
          <a:stretch>
            <a:fillRect/>
          </a:stretch>
        </p:blipFill>
        <p:spPr>
          <a:xfrm>
            <a:off x="366084" y="1928545"/>
            <a:ext cx="2948136" cy="2948136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3500430" y="2000240"/>
            <a:ext cx="5194920" cy="4569371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+mj-lt"/>
              </a:rPr>
              <a:t>1. А. С. Пушкин «Сказка о царе Салтане, о сыне его славном и могучем богатыре князе </a:t>
            </a:r>
            <a:r>
              <a:rPr lang="ru-RU" b="1" dirty="0" err="1" smtClean="0">
                <a:latin typeface="+mj-lt"/>
              </a:rPr>
              <a:t>Гвидоне</a:t>
            </a:r>
            <a:r>
              <a:rPr lang="ru-RU" b="1" dirty="0" smtClean="0">
                <a:latin typeface="+mj-lt"/>
              </a:rPr>
              <a:t>  </a:t>
            </a:r>
            <a:r>
              <a:rPr lang="ru-RU" b="1" dirty="0" err="1" smtClean="0">
                <a:latin typeface="+mj-lt"/>
              </a:rPr>
              <a:t>Салтановиче</a:t>
            </a:r>
            <a:r>
              <a:rPr lang="ru-RU" b="1" dirty="0" smtClean="0">
                <a:latin typeface="+mj-lt"/>
              </a:rPr>
              <a:t> и о прекрасной царевне Лебеди»</a:t>
            </a:r>
          </a:p>
          <a:p>
            <a:r>
              <a:rPr lang="ru-RU" b="1" dirty="0" smtClean="0">
                <a:latin typeface="+mj-lt"/>
              </a:rPr>
              <a:t>2. А. С. Пушкин  «Бахчисарайский фонтан»</a:t>
            </a:r>
          </a:p>
          <a:p>
            <a:r>
              <a:rPr lang="ru-RU" b="1" dirty="0" smtClean="0">
                <a:latin typeface="+mj-lt"/>
              </a:rPr>
              <a:t>3. А. С. Пушкин «Сто лет минуло как Тевтон»</a:t>
            </a:r>
          </a:p>
          <a:p>
            <a:endParaRPr lang="ru-RU" dirty="0"/>
          </a:p>
        </p:txBody>
      </p:sp>
      <p:pic>
        <p:nvPicPr>
          <p:cNvPr id="7" name="Picture 7" descr="book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889079"/>
            <a:ext cx="1871662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s1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889079"/>
            <a:ext cx="7334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7" y="2071678"/>
            <a:ext cx="692948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Segoe Print" pitchFamily="2" charset="0"/>
              </a:rPr>
              <a:t>В необъятном космосе Пушкина  прослеживается  столкновение инонациональных начал, нередко их противоборство,</a:t>
            </a:r>
            <a:r>
              <a:rPr lang="ru-RU" sz="2800" b="1" dirty="0" smtClean="0"/>
              <a:t> , </a:t>
            </a:r>
            <a:r>
              <a:rPr lang="ru-RU" sz="2800" b="1" dirty="0" smtClean="0">
                <a:latin typeface="Segoe Print" pitchFamily="2" charset="0"/>
              </a:rPr>
              <a:t>но почти всегда  все заглушает  «песнь торжествующей любви». Пушкин ищет не то, что разъединяет людей, а то, что их объединяет.</a:t>
            </a:r>
          </a:p>
          <a:p>
            <a:endParaRPr lang="ru-RU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73228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75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4697682"/>
            <a:ext cx="7756264" cy="804862"/>
          </a:xfrm>
        </p:spPr>
        <p:txBody>
          <a:bodyPr>
            <a:noAutofit/>
          </a:bodyPr>
          <a:lstStyle/>
          <a:p>
            <a:r>
              <a:rPr lang="ru-RU" sz="2800" b="1" dirty="0" err="1" smtClean="0"/>
              <a:t>Гвидон</a:t>
            </a:r>
            <a:r>
              <a:rPr lang="ru-RU" sz="2800" b="1" dirty="0" smtClean="0"/>
              <a:t> и царевна Лебедь.  Русские  и восточные  мелодии.</a:t>
            </a:r>
          </a:p>
          <a:p>
            <a:r>
              <a:rPr lang="ru-RU" sz="2800" b="1" dirty="0" smtClean="0"/>
              <a:t>Какого вероисповедания князь </a:t>
            </a:r>
            <a:r>
              <a:rPr lang="ru-RU" sz="2800" b="1" dirty="0" err="1" smtClean="0"/>
              <a:t>Гвидон</a:t>
            </a:r>
            <a:r>
              <a:rPr lang="ru-RU" sz="2800" b="1" dirty="0" smtClean="0"/>
              <a:t>? Художественные знаки…</a:t>
            </a:r>
            <a:endParaRPr lang="ru-RU" sz="2800" b="1" dirty="0"/>
          </a:p>
        </p:txBody>
      </p:sp>
      <p:sp>
        <p:nvSpPr>
          <p:cNvPr id="7" name="Овал 6"/>
          <p:cNvSpPr/>
          <p:nvPr/>
        </p:nvSpPr>
        <p:spPr>
          <a:xfrm rot="20291552">
            <a:off x="4643822" y="3015268"/>
            <a:ext cx="4608512" cy="1274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 креста  </a:t>
            </a:r>
            <a:r>
              <a:rPr lang="ru-RU" b="1" dirty="0" err="1" smtClean="0"/>
              <a:t>снурок</a:t>
            </a:r>
            <a:r>
              <a:rPr lang="ru-RU" b="1" dirty="0" smtClean="0"/>
              <a:t> шелковый</a:t>
            </a:r>
          </a:p>
          <a:p>
            <a:pPr algn="ctr"/>
            <a:r>
              <a:rPr lang="ru-RU" b="1" dirty="0" smtClean="0"/>
              <a:t>Натянул на лук дубовый</a:t>
            </a:r>
            <a:endParaRPr lang="ru-RU" b="1" dirty="0"/>
          </a:p>
        </p:txBody>
      </p:sp>
      <p:pic>
        <p:nvPicPr>
          <p:cNvPr id="1027" name="Picture 3" descr="C:\Users\иии\Downloads\0_64800_a5a1a426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200969">
            <a:off x="2004510" y="1058093"/>
            <a:ext cx="4828070" cy="22935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854770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зка о царе . Обвенчался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03848" y="2204864"/>
            <a:ext cx="2932217" cy="38782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Царь не долго собирался,</a:t>
            </a:r>
            <a:br>
              <a:rPr lang="ru-RU" b="1" dirty="0" smtClean="0"/>
            </a:br>
            <a:r>
              <a:rPr lang="ru-RU" b="1" dirty="0" smtClean="0"/>
              <a:t>В тот же вечер </a:t>
            </a:r>
            <a:r>
              <a:rPr lang="ru-RU" b="1" u="sng" dirty="0" smtClean="0"/>
              <a:t>обвенчался</a:t>
            </a:r>
            <a:endParaRPr lang="ru-RU" b="1" u="sng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Знаки…</a:t>
            </a:r>
            <a:endParaRPr lang="ru-RU" b="1" dirty="0"/>
          </a:p>
        </p:txBody>
      </p:sp>
      <p:pic>
        <p:nvPicPr>
          <p:cNvPr id="4" name="Содержимое 3" descr="Сказка о царе. Город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621385" y="3237758"/>
            <a:ext cx="2448272" cy="3587985"/>
          </a:xfrm>
        </p:spPr>
      </p:pic>
      <p:pic>
        <p:nvPicPr>
          <p:cNvPr id="9" name="Содержимое 3" descr="Сказка о царе Город ступили за ограду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114473" y="1087264"/>
            <a:ext cx="4189477" cy="1768890"/>
          </a:xfrm>
        </p:spPr>
      </p:pic>
      <p:pic>
        <p:nvPicPr>
          <p:cNvPr id="10" name="Содержимое 3" descr="Сказка о царе. Хор церковный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7209212" y="4068038"/>
            <a:ext cx="1911124" cy="278996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748905" y="5214950"/>
            <a:ext cx="2232248" cy="1346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Хор церковный Бога хвалит…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 rot="1153955">
            <a:off x="3409682" y="2516245"/>
            <a:ext cx="2853329" cy="2547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Лишь ступили за ограду-</a:t>
            </a:r>
          </a:p>
          <a:p>
            <a:r>
              <a:rPr lang="ru-RU" sz="2000" dirty="0" smtClean="0"/>
              <a:t>Оглушительный трезвон </a:t>
            </a:r>
          </a:p>
          <a:p>
            <a:r>
              <a:rPr lang="ru-RU" sz="2000" dirty="0" smtClean="0"/>
              <a:t>Раздался со всех сторон</a:t>
            </a:r>
          </a:p>
          <a:p>
            <a:pPr algn="ctr"/>
            <a:endParaRPr lang="ru-RU" sz="20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 rot="20458954">
            <a:off x="46816" y="2308424"/>
            <a:ext cx="2976025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Блещут маковки церквей</a:t>
            </a:r>
          </a:p>
          <a:p>
            <a:r>
              <a:rPr lang="ru-RU" dirty="0" smtClean="0"/>
              <a:t>И святых монастырей</a:t>
            </a:r>
          </a:p>
          <a:p>
            <a:pPr algn="ctr"/>
            <a:endParaRPr lang="ru-RU" sz="11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зка о царе. Благосавение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488" y="2071678"/>
            <a:ext cx="3417102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Над главою их покорной</a:t>
            </a:r>
            <a:br>
              <a:rPr lang="ru-RU" sz="4000" b="1" dirty="0" smtClean="0"/>
            </a:br>
            <a:r>
              <a:rPr lang="ru-RU" sz="4000" b="1" dirty="0" smtClean="0"/>
              <a:t>Мать с </a:t>
            </a:r>
            <a:r>
              <a:rPr lang="ru-RU" sz="4000" b="1" u="sng" dirty="0" smtClean="0"/>
              <a:t>иконой чудотворной</a:t>
            </a:r>
            <a:endParaRPr lang="ru-RU" sz="4000" b="1" u="sng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u="sng" dirty="0" smtClean="0"/>
              <a:t>Месяц</a:t>
            </a:r>
            <a:r>
              <a:rPr lang="ru-RU" sz="4400" b="1" dirty="0" smtClean="0"/>
              <a:t> под косой блестит,</a:t>
            </a:r>
            <a:br>
              <a:rPr lang="ru-RU" sz="4400" b="1" dirty="0" smtClean="0"/>
            </a:br>
            <a:r>
              <a:rPr lang="ru-RU" sz="4400" b="1" dirty="0" smtClean="0"/>
              <a:t>А во лбу </a:t>
            </a:r>
            <a:r>
              <a:rPr lang="ru-RU" sz="4400" b="1" u="sng" dirty="0" smtClean="0"/>
              <a:t>звезда</a:t>
            </a:r>
            <a:r>
              <a:rPr lang="ru-RU" sz="4400" b="1" dirty="0" smtClean="0"/>
              <a:t> горит…</a:t>
            </a:r>
            <a:endParaRPr lang="ru-RU" sz="4400" b="1" dirty="0"/>
          </a:p>
        </p:txBody>
      </p:sp>
      <p:pic>
        <p:nvPicPr>
          <p:cNvPr id="4" name="Содержимое 3" descr="Сказка о царе. Царевна.jpg"/>
          <p:cNvPicPr>
            <a:picLocks noGrp="1" noChangeAspect="1"/>
          </p:cNvPicPr>
          <p:nvPr>
            <p:ph sz="quarter" idx="13"/>
          </p:nvPr>
        </p:nvPicPr>
        <p:blipFill>
          <a:blip r:embed="rId2" cstate="screen"/>
          <a:stretch>
            <a:fillRect/>
          </a:stretch>
        </p:blipFill>
        <p:spPr>
          <a:xfrm>
            <a:off x="2915816" y="4460158"/>
            <a:ext cx="3784852" cy="2355676"/>
          </a:xfrm>
        </p:spPr>
      </p:pic>
      <p:pic>
        <p:nvPicPr>
          <p:cNvPr id="7" name="Содержимое 3" descr="Сказка о царе. Цар-лебедь.jpg"/>
          <p:cNvPicPr>
            <a:picLocks noGrp="1" noChangeAspect="1"/>
          </p:cNvPicPr>
          <p:nvPr>
            <p:ph sz="quarter" idx="14"/>
          </p:nvPr>
        </p:nvPicPr>
        <p:blipFill>
          <a:blip r:embed="rId3" cstate="screen"/>
          <a:stretch>
            <a:fillRect/>
          </a:stretch>
        </p:blipFill>
        <p:spPr>
          <a:xfrm>
            <a:off x="642910" y="2214554"/>
            <a:ext cx="2088232" cy="2708176"/>
          </a:xfrm>
        </p:spPr>
      </p:pic>
      <p:pic>
        <p:nvPicPr>
          <p:cNvPr id="3074" name="Picture 2" descr="C:\Users\иии\Downloads\0012844847.fid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03598" y="1803370"/>
            <a:ext cx="2486129" cy="245132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86050" y="2428868"/>
            <a:ext cx="3298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Восточная мелодия в образе царевны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</TotalTime>
  <Words>270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Переплетение культур в произведениях А. С. Пушкина </vt:lpstr>
      <vt:lpstr>Цели и задачи</vt:lpstr>
      <vt:lpstr>Объект исследования</vt:lpstr>
      <vt:lpstr>Гипотеза</vt:lpstr>
      <vt:lpstr>Слайд 5</vt:lpstr>
      <vt:lpstr>Царь не долго собирался, В тот же вечер обвенчался</vt:lpstr>
      <vt:lpstr>Знаки…</vt:lpstr>
      <vt:lpstr>Над главою их покорной Мать с иконой чудотворной</vt:lpstr>
      <vt:lpstr>Месяц под косой блестит, А во лбу звезда горит…</vt:lpstr>
      <vt:lpstr>Слайд 10</vt:lpstr>
      <vt:lpstr>Гирей и Мария</vt:lpstr>
      <vt:lpstr> Святыню строгую скрывает  Спасенный  чудом уголок.  </vt:lpstr>
      <vt:lpstr>Слайд 13</vt:lpstr>
      <vt:lpstr>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SONY</cp:lastModifiedBy>
  <cp:revision>44</cp:revision>
  <dcterms:created xsi:type="dcterms:W3CDTF">2013-03-04T18:20:31Z</dcterms:created>
  <dcterms:modified xsi:type="dcterms:W3CDTF">2013-04-01T16:22:34Z</dcterms:modified>
</cp:coreProperties>
</file>