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E7F110B-471A-4B5B-A873-04C42D0D54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9305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CD8D0E0-21BD-471C-8DEC-79D8235B59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643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2F98F76-42E9-4247-B55C-390D371FC6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84376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A947101-05AB-44B5-9D3D-C5D87145F4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0453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77610FA-096D-4116-8B25-CC8C776A34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21124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9BF7360-21D1-47AD-A0BC-CC5DD02704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97146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8F208CF-E6EF-4BA1-8FAE-3C0C099093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82825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E853E8D-59C1-46D5-9C42-4B6269E349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36880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9A4D1FB-2701-4F98-888B-7AF11533FB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3994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6FEC484-6544-43EC-ADE7-3DFCC5071E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6567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624E653-BF90-4B8A-83E4-233729EDCC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5592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CD2BE6E-41D1-428A-BBBE-5E3EB60189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84406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B4119A2-70D9-457B-9349-1C1CB7F51D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65365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A595823-F7EA-47E4-B97E-62BFE7BECD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64487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328C3F8-1E60-483C-B8A7-45F7C2F40D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9596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74173DB-206B-4AF1-A66D-F38599CA48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7214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7F7E983-B12E-491C-B5AD-661259F88F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929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D770FEF-541C-4F3B-8669-61CC0CFAB8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724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6ED5E72-186E-4052-9925-141697E810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8156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AFFBA15-7000-4BB1-90FA-DD50073C99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8407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7F946CB-A86E-4E16-9783-951C4789EE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7422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7499D63-7FE5-45CD-8B7D-6CE48D445E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9327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6666FF"/>
            </a:gs>
            <a:gs pos="50000">
              <a:srgbClr val="99CCFF"/>
            </a:gs>
            <a:gs pos="100000">
              <a:srgbClr val="99FF66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E38F86F-0CAE-48E9-B53E-A3933B54910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68703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DD985BF-EE31-4CBE-BC69-40DB8CF908B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1645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Проект «Моя семья»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952814"/>
            <a:ext cx="6694512" cy="4698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851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263" y="620713"/>
            <a:ext cx="3671887" cy="590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WordArt 5"/>
          <p:cNvSpPr>
            <a:spLocks noChangeArrowheads="1" noChangeShapeType="1" noTextEdit="1"/>
          </p:cNvSpPr>
          <p:nvPr/>
        </p:nvSpPr>
        <p:spPr bwMode="auto">
          <a:xfrm>
            <a:off x="323850" y="2060575"/>
            <a:ext cx="4535488" cy="20177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cs typeface="Arial"/>
              </a:rPr>
              <a:t>А это Я!!!</a:t>
            </a:r>
          </a:p>
        </p:txBody>
      </p:sp>
    </p:spTree>
    <p:extLst>
      <p:ext uri="{BB962C8B-B14F-4D97-AF65-F5344CB8AC3E}">
        <p14:creationId xmlns:p14="http://schemas.microsoft.com/office/powerpoint/2010/main" val="370609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Традиции нашей семьи!</a:t>
            </a:r>
          </a:p>
        </p:txBody>
      </p:sp>
      <p:pic>
        <p:nvPicPr>
          <p:cNvPr id="25602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268413"/>
            <a:ext cx="2676525" cy="359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513" y="1916113"/>
            <a:ext cx="3257550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9700" y="3141663"/>
            <a:ext cx="3529013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96683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4"/>
          <p:cNvSpPr>
            <a:spLocks noChangeArrowheads="1"/>
          </p:cNvSpPr>
          <p:nvPr/>
        </p:nvSpPr>
        <p:spPr bwMode="auto">
          <a:xfrm>
            <a:off x="1476375" y="1412875"/>
            <a:ext cx="6405563" cy="447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>
                <a:solidFill>
                  <a:srgbClr val="0000FF"/>
                </a:solidFill>
                <a:latin typeface="Brush Script MT" pitchFamily="66" charset="0"/>
              </a:rPr>
              <a:t>Пусть наша жизнь течет рекою,</a:t>
            </a:r>
            <a:r>
              <a:rPr lang="ru-RU" sz="3200" b="1">
                <a:solidFill>
                  <a:srgbClr val="0000FF"/>
                </a:solidFill>
                <a:latin typeface="Brush Script MT" pitchFamily="66" charset="0"/>
              </a:rPr>
              <a:t/>
            </a:r>
            <a:br>
              <a:rPr lang="ru-RU" sz="3200" b="1">
                <a:solidFill>
                  <a:srgbClr val="0000FF"/>
                </a:solidFill>
                <a:latin typeface="Brush Script MT" pitchFamily="66" charset="0"/>
              </a:rPr>
            </a:br>
            <a:r>
              <a:rPr lang="ru-RU" sz="3200" b="1" i="1">
                <a:solidFill>
                  <a:srgbClr val="0000FF"/>
                </a:solidFill>
                <a:latin typeface="Brush Script MT" pitchFamily="66" charset="0"/>
              </a:rPr>
              <a:t>В пути не знающей преград!</a:t>
            </a:r>
            <a:r>
              <a:rPr lang="ru-RU" sz="3200" b="1">
                <a:solidFill>
                  <a:srgbClr val="0000FF"/>
                </a:solidFill>
                <a:latin typeface="Brush Script MT" pitchFamily="66" charset="0"/>
              </a:rPr>
              <a:t/>
            </a:r>
            <a:br>
              <a:rPr lang="ru-RU" sz="3200" b="1">
                <a:solidFill>
                  <a:srgbClr val="0000FF"/>
                </a:solidFill>
                <a:latin typeface="Brush Script MT" pitchFamily="66" charset="0"/>
              </a:rPr>
            </a:br>
            <a:r>
              <a:rPr lang="ru-RU" sz="3200" b="1" i="1">
                <a:solidFill>
                  <a:srgbClr val="0000FF"/>
                </a:solidFill>
                <a:latin typeface="Brush Script MT" pitchFamily="66" charset="0"/>
              </a:rPr>
              <a:t>И пусть над нашею семьею</a:t>
            </a:r>
            <a:r>
              <a:rPr lang="ru-RU" sz="3200" b="1">
                <a:solidFill>
                  <a:srgbClr val="0000FF"/>
                </a:solidFill>
                <a:latin typeface="Brush Script MT" pitchFamily="66" charset="0"/>
              </a:rPr>
              <a:t/>
            </a:r>
            <a:br>
              <a:rPr lang="ru-RU" sz="3200" b="1">
                <a:solidFill>
                  <a:srgbClr val="0000FF"/>
                </a:solidFill>
                <a:latin typeface="Brush Script MT" pitchFamily="66" charset="0"/>
              </a:rPr>
            </a:br>
            <a:r>
              <a:rPr lang="ru-RU" sz="3200" b="1" i="1">
                <a:solidFill>
                  <a:srgbClr val="0000FF"/>
                </a:solidFill>
                <a:latin typeface="Brush Script MT" pitchFamily="66" charset="0"/>
              </a:rPr>
              <a:t>Лишь три созвездия горят:</a:t>
            </a:r>
            <a:r>
              <a:rPr lang="ru-RU" sz="3200" b="1">
                <a:solidFill>
                  <a:srgbClr val="0000FF"/>
                </a:solidFill>
                <a:latin typeface="Brush Script MT" pitchFamily="66" charset="0"/>
              </a:rPr>
              <a:t/>
            </a:r>
            <a:br>
              <a:rPr lang="ru-RU" sz="3200" b="1">
                <a:solidFill>
                  <a:srgbClr val="0000FF"/>
                </a:solidFill>
                <a:latin typeface="Brush Script MT" pitchFamily="66" charset="0"/>
              </a:rPr>
            </a:br>
            <a:r>
              <a:rPr lang="ru-RU" sz="3200" b="1" i="1">
                <a:solidFill>
                  <a:srgbClr val="0000FF"/>
                </a:solidFill>
                <a:latin typeface="Brush Script MT" pitchFamily="66" charset="0"/>
              </a:rPr>
              <a:t>Одно созвездие - Любви.</a:t>
            </a:r>
            <a:r>
              <a:rPr lang="ru-RU" sz="3200" b="1">
                <a:solidFill>
                  <a:srgbClr val="0000FF"/>
                </a:solidFill>
                <a:latin typeface="Brush Script MT" pitchFamily="66" charset="0"/>
              </a:rPr>
              <a:t/>
            </a:r>
            <a:br>
              <a:rPr lang="ru-RU" sz="3200" b="1">
                <a:solidFill>
                  <a:srgbClr val="0000FF"/>
                </a:solidFill>
                <a:latin typeface="Brush Script MT" pitchFamily="66" charset="0"/>
              </a:rPr>
            </a:br>
            <a:r>
              <a:rPr lang="ru-RU" sz="3200" b="1" i="1">
                <a:solidFill>
                  <a:srgbClr val="0000FF"/>
                </a:solidFill>
                <a:latin typeface="Brush Script MT" pitchFamily="66" charset="0"/>
              </a:rPr>
              <a:t>Другое - Верности и Счастья,</a:t>
            </a:r>
            <a:r>
              <a:rPr lang="ru-RU" sz="3200" b="1">
                <a:solidFill>
                  <a:srgbClr val="0000FF"/>
                </a:solidFill>
                <a:latin typeface="Brush Script MT" pitchFamily="66" charset="0"/>
              </a:rPr>
              <a:t/>
            </a:r>
            <a:br>
              <a:rPr lang="ru-RU" sz="3200" b="1">
                <a:solidFill>
                  <a:srgbClr val="0000FF"/>
                </a:solidFill>
                <a:latin typeface="Brush Script MT" pitchFamily="66" charset="0"/>
              </a:rPr>
            </a:br>
            <a:r>
              <a:rPr lang="ru-RU" sz="3200" b="1" i="1">
                <a:solidFill>
                  <a:srgbClr val="0000FF"/>
                </a:solidFill>
                <a:latin typeface="Brush Script MT" pitchFamily="66" charset="0"/>
              </a:rPr>
              <a:t>А третье - просто Доброты.</a:t>
            </a:r>
            <a:r>
              <a:rPr lang="ru-RU" sz="3200" b="1">
                <a:solidFill>
                  <a:srgbClr val="0000FF"/>
                </a:solidFill>
                <a:latin typeface="Brush Script MT" pitchFamily="66" charset="0"/>
              </a:rPr>
              <a:t/>
            </a:r>
            <a:br>
              <a:rPr lang="ru-RU" sz="3200" b="1">
                <a:solidFill>
                  <a:srgbClr val="0000FF"/>
                </a:solidFill>
                <a:latin typeface="Brush Script MT" pitchFamily="66" charset="0"/>
              </a:rPr>
            </a:br>
            <a:r>
              <a:rPr lang="ru-RU" sz="3200" b="1" i="1">
                <a:solidFill>
                  <a:srgbClr val="0000FF"/>
                </a:solidFill>
                <a:latin typeface="Brush Script MT" pitchFamily="66" charset="0"/>
              </a:rPr>
              <a:t>Пусть над семьей они искрятся,</a:t>
            </a:r>
            <a:r>
              <a:rPr lang="ru-RU" sz="3200" b="1">
                <a:solidFill>
                  <a:srgbClr val="0000FF"/>
                </a:solidFill>
                <a:latin typeface="Brush Script MT" pitchFamily="66" charset="0"/>
              </a:rPr>
              <a:t/>
            </a:r>
            <a:br>
              <a:rPr lang="ru-RU" sz="3200" b="1">
                <a:solidFill>
                  <a:srgbClr val="0000FF"/>
                </a:solidFill>
                <a:latin typeface="Brush Script MT" pitchFamily="66" charset="0"/>
              </a:rPr>
            </a:br>
            <a:r>
              <a:rPr lang="ru-RU" sz="3200" b="1" i="1">
                <a:solidFill>
                  <a:srgbClr val="0000FF"/>
                </a:solidFill>
                <a:latin typeface="Brush Script MT" pitchFamily="66" charset="0"/>
              </a:rPr>
              <a:t>Чтобы исполнились мечты.</a:t>
            </a:r>
            <a:r>
              <a:rPr lang="ru-RU" sz="3200" b="1">
                <a:solidFill>
                  <a:srgbClr val="00CC00"/>
                </a:solidFill>
                <a:latin typeface="Brush Script MT" pitchFamily="66" charset="0"/>
              </a:rPr>
              <a:t> </a:t>
            </a:r>
          </a:p>
        </p:txBody>
      </p:sp>
      <p:sp>
        <p:nvSpPr>
          <p:cNvPr id="26626" name="WordArt 5"/>
          <p:cNvSpPr>
            <a:spLocks noChangeArrowheads="1" noChangeShapeType="1" noTextEdit="1"/>
          </p:cNvSpPr>
          <p:nvPr/>
        </p:nvSpPr>
        <p:spPr bwMode="auto">
          <a:xfrm>
            <a:off x="1042988" y="476250"/>
            <a:ext cx="7191375" cy="714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cs typeface="Arial"/>
              </a:rPr>
              <a:t>Стихотворение о семье</a:t>
            </a:r>
          </a:p>
        </p:txBody>
      </p:sp>
    </p:spTree>
    <p:extLst>
      <p:ext uri="{BB962C8B-B14F-4D97-AF65-F5344CB8AC3E}">
        <p14:creationId xmlns:p14="http://schemas.microsoft.com/office/powerpoint/2010/main" val="1140324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C00000"/>
                </a:solidFill>
              </a:rPr>
              <a:t>Семейные фотографии</a:t>
            </a:r>
          </a:p>
        </p:txBody>
      </p:sp>
      <p:pic>
        <p:nvPicPr>
          <p:cNvPr id="27650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196975"/>
            <a:ext cx="3738563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87975" y="1052513"/>
            <a:ext cx="3082925" cy="554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3338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dirty="0" smtClean="0"/>
              <a:t>Пословицы и поговорки  о семье</a:t>
            </a:r>
          </a:p>
        </p:txBody>
      </p:sp>
      <p:sp>
        <p:nvSpPr>
          <p:cNvPr id="28674" name="Rectangle 4"/>
          <p:cNvSpPr>
            <a:spLocks noChangeArrowheads="1"/>
          </p:cNvSpPr>
          <p:nvPr/>
        </p:nvSpPr>
        <p:spPr bwMode="auto">
          <a:xfrm>
            <a:off x="260325" y="1340768"/>
            <a:ext cx="8599488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Добро по миру не рекой течет, а семьей живет.</a:t>
            </a:r>
            <a:endParaRPr lang="en-US" sz="2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2400" b="1" dirty="0" smtClean="0">
                <a:solidFill>
                  <a:srgbClr val="333399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Вся </a:t>
            </a:r>
            <a:r>
              <a:rPr lang="ru-RU" sz="2400" b="1" dirty="0">
                <a:solidFill>
                  <a:srgbClr val="333399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семья вместе, так и душа на месте.</a:t>
            </a:r>
            <a:endParaRPr lang="ru-RU" sz="2400" dirty="0">
              <a:solidFill>
                <a:srgbClr val="333399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родной семье и каша гуще.</a:t>
            </a:r>
            <a:endParaRPr lang="ru-RU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2400" b="1" dirty="0" smtClean="0">
                <a:solidFill>
                  <a:srgbClr val="333399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Семья </a:t>
            </a:r>
            <a:r>
              <a:rPr lang="ru-RU" sz="2400" b="1" dirty="0">
                <a:solidFill>
                  <a:srgbClr val="333399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крепка ладом.</a:t>
            </a:r>
            <a:endParaRPr lang="en-US" sz="2400" b="1" dirty="0">
              <a:solidFill>
                <a:srgbClr val="333399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что и клад, коли в семье лад.</a:t>
            </a:r>
            <a:endParaRPr lang="ru-RU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2400" b="1" dirty="0" smtClean="0">
                <a:solidFill>
                  <a:srgbClr val="333399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Семья </a:t>
            </a:r>
            <a:r>
              <a:rPr lang="ru-RU" sz="2400" b="1" dirty="0">
                <a:solidFill>
                  <a:srgbClr val="333399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сильна, когда над ней крыша одна.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дружной семье и в холод тепло.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2400" b="1" dirty="0" smtClean="0">
                <a:solidFill>
                  <a:srgbClr val="333399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b="1" dirty="0">
                <a:solidFill>
                  <a:srgbClr val="333399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семью, где лад, счастье дорогу не забывает.</a:t>
            </a:r>
            <a:endParaRPr lang="en-US" sz="2400" b="1" dirty="0">
              <a:solidFill>
                <a:srgbClr val="333399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Дерево держится корнями, а человек семьёй.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2400" b="1" dirty="0" smtClean="0">
                <a:solidFill>
                  <a:srgbClr val="333399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b="1" dirty="0">
                <a:solidFill>
                  <a:srgbClr val="333399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хорошей семье хорошие дети растут.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Семья в куче, не страшна и туча.</a:t>
            </a:r>
            <a:r>
              <a:rPr lang="ru-RU" sz="2400" b="1" dirty="0">
                <a:solidFill>
                  <a:srgbClr val="000000"/>
                </a:solidFill>
              </a:rPr>
              <a:t/>
            </a:r>
            <a:br>
              <a:rPr lang="ru-RU" sz="2400" b="1" dirty="0">
                <a:solidFill>
                  <a:srgbClr val="000000"/>
                </a:solidFill>
              </a:rPr>
            </a:br>
            <a:endParaRPr lang="ru-RU" sz="2400" b="1" dirty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4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15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SUS\Desktop\P106033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06424"/>
            <a:ext cx="9144000" cy="6445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03647" y="116632"/>
            <a:ext cx="76268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dirty="0" smtClean="0">
                <a:ln w="11430"/>
                <a:gradFill>
                  <a:gsLst>
                    <a:gs pos="0">
                      <a:srgbClr val="2D2D8A">
                        <a:tint val="90000"/>
                        <a:satMod val="120000"/>
                      </a:srgbClr>
                    </a:gs>
                    <a:gs pos="25000">
                      <a:srgbClr val="2D2D8A">
                        <a:tint val="93000"/>
                        <a:satMod val="120000"/>
                      </a:srgbClr>
                    </a:gs>
                    <a:gs pos="50000">
                      <a:srgbClr val="2D2D8A">
                        <a:shade val="89000"/>
                        <a:satMod val="110000"/>
                      </a:srgbClr>
                    </a:gs>
                    <a:gs pos="75000">
                      <a:srgbClr val="2D2D8A">
                        <a:tint val="93000"/>
                        <a:satMod val="120000"/>
                      </a:srgbClr>
                    </a:gs>
                    <a:gs pos="100000">
                      <a:srgbClr val="2D2D8A">
                        <a:tint val="90000"/>
                        <a:satMod val="120000"/>
                      </a:srgb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Рисунок «Моя семья»</a:t>
            </a:r>
            <a:endParaRPr lang="ru-RU" sz="5400" b="1" dirty="0">
              <a:ln w="11430"/>
              <a:gradFill>
                <a:gsLst>
                  <a:gs pos="0">
                    <a:srgbClr val="2D2D8A">
                      <a:tint val="90000"/>
                      <a:satMod val="120000"/>
                    </a:srgbClr>
                  </a:gs>
                  <a:gs pos="25000">
                    <a:srgbClr val="2D2D8A">
                      <a:tint val="93000"/>
                      <a:satMod val="120000"/>
                    </a:srgbClr>
                  </a:gs>
                  <a:gs pos="50000">
                    <a:srgbClr val="2D2D8A">
                      <a:shade val="89000"/>
                      <a:satMod val="110000"/>
                    </a:srgbClr>
                  </a:gs>
                  <a:gs pos="75000">
                    <a:srgbClr val="2D2D8A">
                      <a:tint val="93000"/>
                      <a:satMod val="120000"/>
                    </a:srgbClr>
                  </a:gs>
                  <a:gs pos="100000">
                    <a:srgbClr val="2D2D8A">
                      <a:tint val="90000"/>
                      <a:satMod val="120000"/>
                    </a:srgb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28486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775957"/>
            <a:ext cx="7198568" cy="5052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60392"/>
            <a:ext cx="4464496" cy="1798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5719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03.fsimg.ru/2/tlog_box/976/97621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115888"/>
            <a:ext cx="8424862" cy="65262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1789237" y="188640"/>
            <a:ext cx="60486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000" kern="0" dirty="0">
                <a:solidFill>
                  <a:srgbClr val="000000"/>
                </a:solidFill>
              </a:rPr>
              <a:t>Проект «Моя семья»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92080" y="5713784"/>
            <a:ext cx="2949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</a:rPr>
              <a:t>Подготовил: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err="1" smtClean="0">
                <a:solidFill>
                  <a:srgbClr val="000000"/>
                </a:solidFill>
              </a:rPr>
              <a:t>Темняков</a:t>
            </a:r>
            <a:r>
              <a:rPr lang="ru-RU" b="1" dirty="0" smtClean="0">
                <a:solidFill>
                  <a:srgbClr val="000000"/>
                </a:solidFill>
              </a:rPr>
              <a:t> Денис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</a:rPr>
              <a:t>учащийся 1 «А» класса</a:t>
            </a:r>
            <a:endParaRPr lang="ru-RU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59734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План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mtClean="0"/>
              <a:t> Введение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Герб семьи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Семейное древо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Семейные традиции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Стихотворение о семье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Фотографии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Пословицы о семье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«Моя семья» рисунок</a:t>
            </a:r>
          </a:p>
        </p:txBody>
      </p:sp>
    </p:spTree>
    <p:extLst>
      <p:ext uri="{BB962C8B-B14F-4D97-AF65-F5344CB8AC3E}">
        <p14:creationId xmlns:p14="http://schemas.microsoft.com/office/powerpoint/2010/main" val="2164739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913" y="2636838"/>
            <a:ext cx="6438900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Rectangle 3"/>
          <p:cNvSpPr>
            <a:spLocks noChangeArrowheads="1"/>
          </p:cNvSpPr>
          <p:nvPr/>
        </p:nvSpPr>
        <p:spPr bwMode="auto">
          <a:xfrm>
            <a:off x="539750" y="314325"/>
            <a:ext cx="8208963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“Счастлив тот, кто счастлив у себя дома”.</a:t>
            </a:r>
            <a:r>
              <a:rPr lang="ru-RU" sz="4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Л.Н.Толстой</a:t>
            </a:r>
            <a:endParaRPr lang="ru-RU" sz="4800" b="1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73616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719137"/>
          </a:xfrm>
        </p:spPr>
        <p:txBody>
          <a:bodyPr/>
          <a:lstStyle/>
          <a:p>
            <a:pPr eaLnBrk="1" hangingPunct="1"/>
            <a:r>
              <a:rPr lang="ru-RU" sz="4000" b="1" dirty="0" smtClean="0">
                <a:solidFill>
                  <a:srgbClr val="C00000"/>
                </a:solidFill>
              </a:rPr>
              <a:t>Наш семейный герб</a:t>
            </a: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413" y="952500"/>
            <a:ext cx="4283075" cy="590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885671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WordArt 6"/>
          <p:cNvSpPr>
            <a:spLocks noChangeArrowheads="1" noChangeShapeType="1" noTextEdit="1"/>
          </p:cNvSpPr>
          <p:nvPr/>
        </p:nvSpPr>
        <p:spPr bwMode="auto">
          <a:xfrm>
            <a:off x="1547813" y="404813"/>
            <a:ext cx="5688012" cy="9350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ea typeface="+mn-lt"/>
                <a:cs typeface="Arial"/>
              </a:rPr>
              <a:t>Генеалогическое древо</a:t>
            </a:r>
          </a:p>
        </p:txBody>
      </p:sp>
      <p:pic>
        <p:nvPicPr>
          <p:cNvPr id="20489" name="Picture 9" descr="downloa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8888" y="1484313"/>
            <a:ext cx="6096000" cy="4572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70904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WordArt 4"/>
          <p:cNvSpPr>
            <a:spLocks noChangeArrowheads="1" noChangeShapeType="1" noTextEdit="1"/>
          </p:cNvSpPr>
          <p:nvPr/>
        </p:nvSpPr>
        <p:spPr bwMode="auto">
          <a:xfrm>
            <a:off x="3924300" y="333375"/>
            <a:ext cx="5040313" cy="25923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ea typeface="+mn-lt"/>
                <a:cs typeface="Arial"/>
              </a:rPr>
              <a:t>Мамочка родная,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ea typeface="+mn-lt"/>
                <a:cs typeface="Arial"/>
              </a:rPr>
              <a:t> милая моя!</a:t>
            </a:r>
          </a:p>
        </p:txBody>
      </p:sp>
      <p:sp>
        <p:nvSpPr>
          <p:cNvPr id="21506" name="WordArt 6"/>
          <p:cNvSpPr>
            <a:spLocks noChangeArrowheads="1" noChangeShapeType="1" noTextEdit="1"/>
          </p:cNvSpPr>
          <p:nvPr/>
        </p:nvSpPr>
        <p:spPr bwMode="auto">
          <a:xfrm>
            <a:off x="3924300" y="3933825"/>
            <a:ext cx="5040313" cy="1943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Мама есть у всех на свете,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Без нее прожить нельзя.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Есть она у Кати, Пети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И, конечно, у меня!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kern="10">
              <a:ln w="9525">
                <a:noFill/>
                <a:round/>
                <a:headEnd/>
                <a:tailEnd/>
              </a:ln>
              <a:solidFill>
                <a:srgbClr val="0000FF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21507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404813"/>
            <a:ext cx="3600450" cy="51133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542271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260350"/>
            <a:ext cx="4178300" cy="61658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22530" name="Rectangle 11"/>
          <p:cNvSpPr>
            <a:spLocks noChangeArrowheads="1"/>
          </p:cNvSpPr>
          <p:nvPr/>
        </p:nvSpPr>
        <p:spPr bwMode="auto">
          <a:xfrm>
            <a:off x="827088" y="1628775"/>
            <a:ext cx="3241675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>
                <a:solidFill>
                  <a:srgbClr val="0000FF"/>
                </a:solidFill>
              </a:rPr>
              <a:t>Может он в футбол играть, </a:t>
            </a:r>
            <a:br>
              <a:rPr lang="ru-RU">
                <a:solidFill>
                  <a:srgbClr val="0000FF"/>
                </a:solidFill>
              </a:rPr>
            </a:br>
            <a:r>
              <a:rPr lang="ru-RU">
                <a:solidFill>
                  <a:srgbClr val="0000FF"/>
                </a:solidFill>
              </a:rPr>
              <a:t>Может книжку мне читать, </a:t>
            </a:r>
            <a:br>
              <a:rPr lang="ru-RU">
                <a:solidFill>
                  <a:srgbClr val="0000FF"/>
                </a:solidFill>
              </a:rPr>
            </a:br>
            <a:r>
              <a:rPr lang="ru-RU">
                <a:solidFill>
                  <a:srgbClr val="0000FF"/>
                </a:solidFill>
              </a:rPr>
              <a:t>Может суп мне разогреть,</a:t>
            </a:r>
            <a:br>
              <a:rPr lang="ru-RU">
                <a:solidFill>
                  <a:srgbClr val="0000FF"/>
                </a:solidFill>
              </a:rPr>
            </a:br>
            <a:r>
              <a:rPr lang="ru-RU">
                <a:solidFill>
                  <a:srgbClr val="0000FF"/>
                </a:solidFill>
              </a:rPr>
              <a:t>Может мультик посмотреть,</a:t>
            </a:r>
            <a:br>
              <a:rPr lang="ru-RU">
                <a:solidFill>
                  <a:srgbClr val="0000FF"/>
                </a:solidFill>
              </a:rPr>
            </a:br>
            <a:r>
              <a:rPr lang="ru-RU">
                <a:solidFill>
                  <a:srgbClr val="0000FF"/>
                </a:solidFill>
              </a:rPr>
              <a:t>Может поиграть он в шашки,</a:t>
            </a:r>
            <a:br>
              <a:rPr lang="ru-RU">
                <a:solidFill>
                  <a:srgbClr val="0000FF"/>
                </a:solidFill>
              </a:rPr>
            </a:br>
            <a:r>
              <a:rPr lang="ru-RU">
                <a:solidFill>
                  <a:srgbClr val="0000FF"/>
                </a:solidFill>
              </a:rPr>
              <a:t>Может даже вымыть чашки,</a:t>
            </a:r>
            <a:br>
              <a:rPr lang="ru-RU">
                <a:solidFill>
                  <a:srgbClr val="0000FF"/>
                </a:solidFill>
              </a:rPr>
            </a:br>
            <a:r>
              <a:rPr lang="ru-RU">
                <a:solidFill>
                  <a:srgbClr val="0000FF"/>
                </a:solidFill>
              </a:rPr>
              <a:t>Может рисовать машинки,</a:t>
            </a:r>
            <a:br>
              <a:rPr lang="ru-RU">
                <a:solidFill>
                  <a:srgbClr val="0000FF"/>
                </a:solidFill>
              </a:rPr>
            </a:br>
            <a:r>
              <a:rPr lang="ru-RU">
                <a:solidFill>
                  <a:srgbClr val="0000FF"/>
                </a:solidFill>
              </a:rPr>
              <a:t>Может собирать картинки,</a:t>
            </a:r>
            <a:br>
              <a:rPr lang="ru-RU">
                <a:solidFill>
                  <a:srgbClr val="0000FF"/>
                </a:solidFill>
              </a:rPr>
            </a:br>
            <a:r>
              <a:rPr lang="ru-RU">
                <a:solidFill>
                  <a:srgbClr val="0000FF"/>
                </a:solidFill>
              </a:rPr>
              <a:t>Может прокатить меня</a:t>
            </a:r>
            <a:br>
              <a:rPr lang="ru-RU">
                <a:solidFill>
                  <a:srgbClr val="0000FF"/>
                </a:solidFill>
              </a:rPr>
            </a:br>
            <a:r>
              <a:rPr lang="ru-RU">
                <a:solidFill>
                  <a:srgbClr val="0000FF"/>
                </a:solidFill>
              </a:rPr>
              <a:t>Вместо быстрого коня.</a:t>
            </a:r>
            <a:br>
              <a:rPr lang="ru-RU">
                <a:solidFill>
                  <a:srgbClr val="0000FF"/>
                </a:solidFill>
              </a:rPr>
            </a:br>
            <a:r>
              <a:rPr lang="ru-RU">
                <a:solidFill>
                  <a:srgbClr val="0000FF"/>
                </a:solidFill>
              </a:rPr>
              <a:t>Может рыбу он ловить,</a:t>
            </a:r>
            <a:br>
              <a:rPr lang="ru-RU">
                <a:solidFill>
                  <a:srgbClr val="0000FF"/>
                </a:solidFill>
              </a:rPr>
            </a:br>
            <a:r>
              <a:rPr lang="ru-RU">
                <a:solidFill>
                  <a:srgbClr val="0000FF"/>
                </a:solidFill>
              </a:rPr>
              <a:t>Кран на кухне починить.</a:t>
            </a:r>
            <a:br>
              <a:rPr lang="ru-RU">
                <a:solidFill>
                  <a:srgbClr val="0000FF"/>
                </a:solidFill>
              </a:rPr>
            </a:br>
            <a:r>
              <a:rPr lang="ru-RU">
                <a:solidFill>
                  <a:srgbClr val="0000FF"/>
                </a:solidFill>
              </a:rPr>
              <a:t>Для меня всегда герой –</a:t>
            </a:r>
            <a:br>
              <a:rPr lang="ru-RU">
                <a:solidFill>
                  <a:srgbClr val="0000FF"/>
                </a:solidFill>
              </a:rPr>
            </a:br>
            <a:r>
              <a:rPr lang="ru-RU">
                <a:solidFill>
                  <a:srgbClr val="0000FF"/>
                </a:solidFill>
              </a:rPr>
              <a:t>Самый лучший папа мой! </a:t>
            </a:r>
          </a:p>
        </p:txBody>
      </p:sp>
      <p:sp>
        <p:nvSpPr>
          <p:cNvPr id="22531" name="WordArt 13"/>
          <p:cNvSpPr>
            <a:spLocks noChangeArrowheads="1" noChangeShapeType="1" noTextEdit="1"/>
          </p:cNvSpPr>
          <p:nvPr/>
        </p:nvSpPr>
        <p:spPr bwMode="auto">
          <a:xfrm>
            <a:off x="900112" y="549275"/>
            <a:ext cx="3239839" cy="77787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kern="10" spc="-44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Мой </a:t>
            </a:r>
            <a:r>
              <a:rPr lang="ru-RU" sz="4400" b="1" kern="10" spc="-44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     папа</a:t>
            </a:r>
            <a:endParaRPr lang="ru-RU" sz="4400" b="1" kern="10" spc="-44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</p:spTree>
    <p:extLst>
      <p:ext uri="{BB962C8B-B14F-4D97-AF65-F5344CB8AC3E}">
        <p14:creationId xmlns:p14="http://schemas.microsoft.com/office/powerpoint/2010/main" val="2548847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4"/>
          <p:cNvSpPr>
            <a:spLocks noChangeArrowheads="1"/>
          </p:cNvSpPr>
          <p:nvPr/>
        </p:nvSpPr>
        <p:spPr bwMode="auto">
          <a:xfrm>
            <a:off x="4500563" y="1268413"/>
            <a:ext cx="271145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>
                <a:solidFill>
                  <a:srgbClr val="FF3300"/>
                </a:solidFill>
              </a:rPr>
              <a:t>Есть сестрёнки разные,</a:t>
            </a:r>
            <a:br>
              <a:rPr lang="ru-RU">
                <a:solidFill>
                  <a:srgbClr val="FF3300"/>
                </a:solidFill>
              </a:rPr>
            </a:br>
            <a:r>
              <a:rPr lang="ru-RU">
                <a:solidFill>
                  <a:srgbClr val="FF3300"/>
                </a:solidFill>
              </a:rPr>
              <a:t>Ты — одна такая:</a:t>
            </a:r>
            <a:br>
              <a:rPr lang="ru-RU">
                <a:solidFill>
                  <a:srgbClr val="FF3300"/>
                </a:solidFill>
              </a:rPr>
            </a:br>
            <a:r>
              <a:rPr lang="ru-RU">
                <a:solidFill>
                  <a:srgbClr val="FF3300"/>
                </a:solidFill>
              </a:rPr>
              <a:t>Самая прекрасная,</a:t>
            </a:r>
            <a:br>
              <a:rPr lang="ru-RU">
                <a:solidFill>
                  <a:srgbClr val="FF3300"/>
                </a:solidFill>
              </a:rPr>
            </a:br>
            <a:r>
              <a:rPr lang="ru-RU">
                <a:solidFill>
                  <a:srgbClr val="FF3300"/>
                </a:solidFill>
              </a:rPr>
              <a:t>Самая родная!</a:t>
            </a:r>
            <a:br>
              <a:rPr lang="ru-RU">
                <a:solidFill>
                  <a:srgbClr val="FF3300"/>
                </a:solidFill>
              </a:rPr>
            </a:br>
            <a:r>
              <a:rPr lang="ru-RU">
                <a:solidFill>
                  <a:srgbClr val="FF3300"/>
                </a:solidFill>
              </a:rPr>
              <a:t/>
            </a:r>
            <a:br>
              <a:rPr lang="ru-RU">
                <a:solidFill>
                  <a:srgbClr val="FF3300"/>
                </a:solidFill>
              </a:rPr>
            </a:br>
            <a:endParaRPr lang="ru-RU">
              <a:solidFill>
                <a:srgbClr val="FF3300"/>
              </a:solidFill>
            </a:endParaRPr>
          </a:p>
        </p:txBody>
      </p:sp>
      <p:sp>
        <p:nvSpPr>
          <p:cNvPr id="23554" name="Rectangle 5"/>
          <p:cNvSpPr>
            <a:spLocks noChangeArrowheads="1"/>
          </p:cNvSpPr>
          <p:nvPr/>
        </p:nvSpPr>
        <p:spPr bwMode="auto">
          <a:xfrm>
            <a:off x="5508625" y="2492375"/>
            <a:ext cx="3317875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>
                <a:solidFill>
                  <a:srgbClr val="FF3300"/>
                </a:solidFill>
              </a:rPr>
              <a:t>Ты — умница, красавица,</a:t>
            </a:r>
            <a:br>
              <a:rPr lang="ru-RU">
                <a:solidFill>
                  <a:srgbClr val="FF3300"/>
                </a:solidFill>
              </a:rPr>
            </a:br>
            <a:r>
              <a:rPr lang="ru-RU">
                <a:solidFill>
                  <a:srgbClr val="FF3300"/>
                </a:solidFill>
              </a:rPr>
              <a:t>Приветлива, добра,</a:t>
            </a:r>
            <a:br>
              <a:rPr lang="ru-RU">
                <a:solidFill>
                  <a:srgbClr val="FF3300"/>
                </a:solidFill>
              </a:rPr>
            </a:br>
            <a:r>
              <a:rPr lang="ru-RU">
                <a:solidFill>
                  <a:srgbClr val="FF3300"/>
                </a:solidFill>
              </a:rPr>
              <a:t>Мне очень-очень нравится,</a:t>
            </a:r>
            <a:br>
              <a:rPr lang="ru-RU">
                <a:solidFill>
                  <a:srgbClr val="FF3300"/>
                </a:solidFill>
              </a:rPr>
            </a:br>
            <a:r>
              <a:rPr lang="ru-RU">
                <a:solidFill>
                  <a:srgbClr val="FF3300"/>
                </a:solidFill>
              </a:rPr>
              <a:t>Что ты — моя сестра!</a:t>
            </a:r>
            <a:br>
              <a:rPr lang="ru-RU">
                <a:solidFill>
                  <a:srgbClr val="FF3300"/>
                </a:solidFill>
              </a:rPr>
            </a:br>
            <a:r>
              <a:rPr lang="ru-RU">
                <a:solidFill>
                  <a:srgbClr val="FF3300"/>
                </a:solidFill>
              </a:rPr>
              <a:t>И от тебя не утаю:</a:t>
            </a:r>
            <a:br>
              <a:rPr lang="ru-RU">
                <a:solidFill>
                  <a:srgbClr val="FF3300"/>
                </a:solidFill>
              </a:rPr>
            </a:br>
            <a:r>
              <a:rPr lang="ru-RU">
                <a:solidFill>
                  <a:srgbClr val="FF3300"/>
                </a:solidFill>
              </a:rPr>
              <a:t>Я больше всех тебя люблю! </a:t>
            </a:r>
            <a:r>
              <a:rPr lang="ru-RU">
                <a:solidFill>
                  <a:srgbClr val="000000"/>
                </a:solidFill>
              </a:rPr>
              <a:t> </a:t>
            </a:r>
          </a:p>
        </p:txBody>
      </p:sp>
      <p:pic>
        <p:nvPicPr>
          <p:cNvPr id="23555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981075"/>
            <a:ext cx="3829050" cy="54721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23556" name="WordArt 7"/>
          <p:cNvSpPr>
            <a:spLocks noChangeArrowheads="1" noChangeShapeType="1" noTextEdit="1"/>
          </p:cNvSpPr>
          <p:nvPr/>
        </p:nvSpPr>
        <p:spPr bwMode="auto">
          <a:xfrm>
            <a:off x="2484438" y="260350"/>
            <a:ext cx="4943475" cy="5905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cs typeface="Arial"/>
              </a:rPr>
              <a:t>Моя сестрёнка Юля</a:t>
            </a:r>
          </a:p>
        </p:txBody>
      </p:sp>
    </p:spTree>
    <p:extLst>
      <p:ext uri="{BB962C8B-B14F-4D97-AF65-F5344CB8AC3E}">
        <p14:creationId xmlns:p14="http://schemas.microsoft.com/office/powerpoint/2010/main" val="940665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237</Words>
  <Application>Microsoft Office PowerPoint</Application>
  <PresentationFormat>Экран (4:3)</PresentationFormat>
  <Paragraphs>46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Текстура</vt:lpstr>
      <vt:lpstr>2_Оформление по умолчанию</vt:lpstr>
      <vt:lpstr>Проект «Моя семья»</vt:lpstr>
      <vt:lpstr>Презентация PowerPoint</vt:lpstr>
      <vt:lpstr>План</vt:lpstr>
      <vt:lpstr>Презентация PowerPoint</vt:lpstr>
      <vt:lpstr>Наш семейный герб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Традиции нашей семьи!</vt:lpstr>
      <vt:lpstr>Презентация PowerPoint</vt:lpstr>
      <vt:lpstr>Семейные фотографии</vt:lpstr>
      <vt:lpstr>Пословицы и поговорки  о семье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«Как живёт семья»</dc:title>
  <dc:creator>ASUS</dc:creator>
  <cp:lastModifiedBy>ASUS</cp:lastModifiedBy>
  <cp:revision>3</cp:revision>
  <dcterms:created xsi:type="dcterms:W3CDTF">2013-04-01T13:50:55Z</dcterms:created>
  <dcterms:modified xsi:type="dcterms:W3CDTF">2013-04-01T13:54:33Z</dcterms:modified>
</cp:coreProperties>
</file>