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  <p:sldId id="265" r:id="rId4"/>
    <p:sldId id="257" r:id="rId5"/>
    <p:sldId id="266" r:id="rId6"/>
    <p:sldId id="267" r:id="rId7"/>
    <p:sldId id="263" r:id="rId8"/>
    <p:sldId id="268" r:id="rId9"/>
    <p:sldId id="280" r:id="rId10"/>
    <p:sldId id="274" r:id="rId11"/>
    <p:sldId id="269" r:id="rId12"/>
    <p:sldId id="275" r:id="rId13"/>
    <p:sldId id="270" r:id="rId14"/>
    <p:sldId id="260" r:id="rId15"/>
    <p:sldId id="276" r:id="rId16"/>
    <p:sldId id="277" r:id="rId17"/>
    <p:sldId id="272" r:id="rId18"/>
    <p:sldId id="282" r:id="rId19"/>
    <p:sldId id="271" r:id="rId20"/>
    <p:sldId id="278" r:id="rId21"/>
    <p:sldId id="25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73417E-3CDF-4523-B779-E02B4383804E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95B337C-FE67-49E7-A98E-FBCA2B5DE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анимашки 3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00306"/>
            <a:ext cx="528641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анимашки 57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000364" y="357166"/>
            <a:ext cx="3357586" cy="23098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1214422"/>
            <a:ext cx="5114932" cy="385765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9600" dirty="0" smtClean="0"/>
              <a:t>Переход</a:t>
            </a:r>
            <a:endParaRPr lang="ru-RU" sz="9600" dirty="0"/>
          </a:p>
        </p:txBody>
      </p:sp>
      <p:pic>
        <p:nvPicPr>
          <p:cNvPr id="5" name="Picture 4" descr="Helpe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1357298"/>
            <a:ext cx="2714643" cy="3160082"/>
          </a:xfrm>
          <a:prstGeom prst="rect">
            <a:avLst/>
          </a:prstGeom>
          <a:noFill/>
        </p:spPr>
      </p:pic>
      <p:sp>
        <p:nvSpPr>
          <p:cNvPr id="4" name="Арка 3"/>
          <p:cNvSpPr/>
          <p:nvPr/>
        </p:nvSpPr>
        <p:spPr>
          <a:xfrm>
            <a:off x="6072198" y="3500438"/>
            <a:ext cx="1928826" cy="842962"/>
          </a:xfrm>
          <a:prstGeom prst="blockArc">
            <a:avLst>
              <a:gd name="adj1" fmla="val 10684491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ятно 2 6"/>
          <p:cNvSpPr/>
          <p:nvPr/>
        </p:nvSpPr>
        <p:spPr>
          <a:xfrm>
            <a:off x="4071934" y="285728"/>
            <a:ext cx="4786346" cy="178595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Корень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71462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в  Анненский  лес расти   березы</a:t>
            </a:r>
          </a:p>
          <a:p>
            <a:r>
              <a:rPr lang="ru-RU" sz="3600" i="1" dirty="0" smtClean="0"/>
              <a:t> сосны осины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357298"/>
            <a:ext cx="5686436" cy="385765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9600" dirty="0" smtClean="0"/>
              <a:t>Переход</a:t>
            </a:r>
            <a:endParaRPr lang="ru-RU" sz="9600" dirty="0"/>
          </a:p>
        </p:txBody>
      </p:sp>
      <p:pic>
        <p:nvPicPr>
          <p:cNvPr id="5" name="Picture 4" descr="Helpe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2786082" cy="3160082"/>
          </a:xfrm>
          <a:prstGeom prst="rect">
            <a:avLst/>
          </a:prstGeom>
          <a:noFill/>
        </p:spPr>
      </p:pic>
      <p:sp>
        <p:nvSpPr>
          <p:cNvPr id="4" name="Арка 3"/>
          <p:cNvSpPr/>
          <p:nvPr/>
        </p:nvSpPr>
        <p:spPr>
          <a:xfrm>
            <a:off x="5429256" y="4357694"/>
            <a:ext cx="1928826" cy="842962"/>
          </a:xfrm>
          <a:prstGeom prst="blockArc">
            <a:avLst>
              <a:gd name="adj1" fmla="val 10684491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7429520" y="4929198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3571868" y="428604"/>
            <a:ext cx="5143536" cy="18430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Окончание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9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14348" y="500042"/>
            <a:ext cx="4143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Л. Ф. Попкова «Осень».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Ходит ветер в мокрой хвое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верхушкам  старых сосен,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Мелкий дождик землю моет,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с дождем приходит осень.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Да, в лесу в такую пору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грустно и уныло.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Летом здесь по косогорью,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красных ягод было!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Были птицы, были трели,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Тень берез и запах мяты.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лес войдешь, как в колыбели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Сразу чувствуешь себя  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сейчас на мокрой хвое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Задержалась неба просинь,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Стали дни короче вдвое –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Значит, к нам приходит осень.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картинки_104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214422"/>
            <a:ext cx="5686436" cy="385765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9600" dirty="0" smtClean="0"/>
              <a:t>Переход</a:t>
            </a:r>
            <a:endParaRPr lang="ru-RU" sz="9600" dirty="0"/>
          </a:p>
        </p:txBody>
      </p:sp>
      <p:pic>
        <p:nvPicPr>
          <p:cNvPr id="5" name="Picture 4" descr="Helpe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2786082" cy="3160082"/>
          </a:xfrm>
          <a:prstGeom prst="rect">
            <a:avLst/>
          </a:prstGeom>
          <a:noFill/>
        </p:spPr>
      </p:pic>
      <p:sp>
        <p:nvSpPr>
          <p:cNvPr id="4" name="Арка 3"/>
          <p:cNvSpPr/>
          <p:nvPr/>
        </p:nvSpPr>
        <p:spPr>
          <a:xfrm>
            <a:off x="5357818" y="4357694"/>
            <a:ext cx="1928826" cy="842962"/>
          </a:xfrm>
          <a:prstGeom prst="blockArc">
            <a:avLst>
              <a:gd name="adj1" fmla="val 10684491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7429520" y="4929198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4071934" y="428604"/>
            <a:ext cx="3786214" cy="184309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Основа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7" name="Минус 6"/>
          <p:cNvSpPr/>
          <p:nvPr/>
        </p:nvSpPr>
        <p:spPr>
          <a:xfrm>
            <a:off x="2143108" y="5786454"/>
            <a:ext cx="600079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6922307" y="5579287"/>
            <a:ext cx="64294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16200000">
            <a:off x="2659856" y="5539605"/>
            <a:ext cx="722306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9" grpId="0" build="allAtOnce" animBg="1"/>
      <p:bldP spid="7" grpId="0" animBg="1"/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214422"/>
            <a:ext cx="5686436" cy="385765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9600" dirty="0" smtClean="0"/>
              <a:t>Переход</a:t>
            </a:r>
            <a:endParaRPr lang="ru-RU" sz="9600" dirty="0"/>
          </a:p>
        </p:txBody>
      </p:sp>
      <p:pic>
        <p:nvPicPr>
          <p:cNvPr id="5" name="Picture 4" descr="Helpe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2786082" cy="3160082"/>
          </a:xfrm>
          <a:prstGeom prst="rect">
            <a:avLst/>
          </a:prstGeom>
          <a:noFill/>
        </p:spPr>
      </p:pic>
      <p:sp>
        <p:nvSpPr>
          <p:cNvPr id="4" name="Арка 3"/>
          <p:cNvSpPr/>
          <p:nvPr/>
        </p:nvSpPr>
        <p:spPr>
          <a:xfrm>
            <a:off x="5357818" y="4357694"/>
            <a:ext cx="1928826" cy="842962"/>
          </a:xfrm>
          <a:prstGeom prst="blockArc">
            <a:avLst>
              <a:gd name="adj1" fmla="val 10684491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7429520" y="4929198"/>
            <a:ext cx="9144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Минус 6"/>
          <p:cNvSpPr/>
          <p:nvPr/>
        </p:nvSpPr>
        <p:spPr>
          <a:xfrm>
            <a:off x="2143108" y="5786454"/>
            <a:ext cx="600079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6922307" y="5579287"/>
            <a:ext cx="64294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16200000">
            <a:off x="2659856" y="5539605"/>
            <a:ext cx="722306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3244334"/>
            <a:ext cx="13573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71600" y="178435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/>
              <a:t>Перед корнем есть приставка, 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Слитно пишется она.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И при помощи приставки 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Образуются слова.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Минус 3"/>
          <p:cNvSpPr/>
          <p:nvPr/>
        </p:nvSpPr>
        <p:spPr>
          <a:xfrm>
            <a:off x="2500298" y="4714884"/>
            <a:ext cx="3286148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 rot="5400000">
            <a:off x="4857752" y="4929198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14547" y="-214337"/>
            <a:ext cx="435771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92D050"/>
                </a:solidFill>
              </a:rPr>
              <a:t>       </a:t>
            </a:r>
            <a:r>
              <a:rPr lang="ru-RU" sz="7200" dirty="0" smtClean="0">
                <a:solidFill>
                  <a:srgbClr val="FF0000"/>
                </a:solidFill>
              </a:rPr>
              <a:t>Приставк</a:t>
            </a:r>
            <a:r>
              <a:rPr lang="ru-RU" sz="72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 rot="18655672">
            <a:off x="8098872" y="5937957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1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способ 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i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помощи приставки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428868"/>
            <a:ext cx="76438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/>
          </a:p>
          <a:p>
            <a:r>
              <a:rPr lang="ru-RU" sz="6000" b="1" i="1" dirty="0" smtClean="0"/>
              <a:t>Ход</a:t>
            </a:r>
          </a:p>
          <a:p>
            <a:endParaRPr lang="ru-RU" sz="6600" dirty="0" smtClean="0"/>
          </a:p>
          <a:p>
            <a:r>
              <a:rPr lang="ru-RU" sz="6600" i="1" dirty="0" smtClean="0"/>
              <a:t>Пере, в, при, </a:t>
            </a:r>
            <a:r>
              <a:rPr lang="ru-RU" sz="6600" i="1" dirty="0" smtClean="0"/>
              <a:t>у, </a:t>
            </a:r>
            <a:r>
              <a:rPr lang="ru-RU" sz="6600" i="1" dirty="0" smtClean="0"/>
              <a:t>об</a:t>
            </a:r>
            <a:r>
              <a:rPr lang="ru-RU" sz="6600" i="1" dirty="0" smtClean="0"/>
              <a:t>.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4" name="Арка 3"/>
          <p:cNvSpPr/>
          <p:nvPr/>
        </p:nvSpPr>
        <p:spPr>
          <a:xfrm>
            <a:off x="928662" y="2928934"/>
            <a:ext cx="1428760" cy="985838"/>
          </a:xfrm>
          <a:prstGeom prst="blockArc">
            <a:avLst>
              <a:gd name="adj1" fmla="val 11342446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642910" y="4429132"/>
            <a:ext cx="2428892" cy="7858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 rot="5400000">
            <a:off x="2464577" y="4679167"/>
            <a:ext cx="428630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214313"/>
            <a:ext cx="7772400" cy="121285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92D050"/>
                </a:solidFill>
              </a:rPr>
              <a:t>Пиши правильно! 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1285875"/>
            <a:ext cx="7929618" cy="507047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:  </a:t>
            </a:r>
            <a:r>
              <a:rPr lang="ru-RU" sz="4000" i="1" dirty="0" smtClean="0"/>
              <a:t>о, по, до, под, подо, от, ото, об, обо, во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: </a:t>
            </a:r>
            <a:r>
              <a:rPr lang="ru-RU" sz="4000" i="1" dirty="0" smtClean="0"/>
              <a:t>на, за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: </a:t>
            </a:r>
            <a:r>
              <a:rPr lang="ru-RU" sz="4000" i="1" dirty="0" smtClean="0"/>
              <a:t>пере, пре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: </a:t>
            </a:r>
            <a:r>
              <a:rPr lang="ru-RU" sz="4000" i="1" dirty="0" smtClean="0"/>
              <a:t>при</a:t>
            </a:r>
          </a:p>
          <a:p>
            <a:r>
              <a:rPr lang="ru-RU" sz="4000" i="1" dirty="0" smtClean="0"/>
              <a:t>У, в, вы, с</a:t>
            </a:r>
          </a:p>
          <a:p>
            <a:endParaRPr lang="ru-RU" sz="4000" dirty="0"/>
          </a:p>
        </p:txBody>
      </p:sp>
      <p:sp>
        <p:nvSpPr>
          <p:cNvPr id="4" name="5-конечная звезда 3"/>
          <p:cNvSpPr/>
          <p:nvPr/>
        </p:nvSpPr>
        <p:spPr>
          <a:xfrm rot="19874182">
            <a:off x="7955996" y="6009395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 rot="18655672">
            <a:off x="7741682" y="651545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 rot="18655672">
            <a:off x="5098476" y="4652075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 rot="20145764" flipH="1">
            <a:off x="1428728" y="1142984"/>
            <a:ext cx="4572032" cy="392909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chemeClr val="bg1"/>
                </a:solidFill>
              </a:rPr>
              <a:t>Пиши красиво, правильно!</a:t>
            </a:r>
            <a:endParaRPr lang="ru-RU" sz="4800" i="1" dirty="0">
              <a:solidFill>
                <a:schemeClr val="bg1"/>
              </a:solidFill>
            </a:endParaRPr>
          </a:p>
        </p:txBody>
      </p:sp>
      <p:pic>
        <p:nvPicPr>
          <p:cNvPr id="5" name="Picture 1" descr="h13-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19374">
            <a:off x="5696506" y="2603375"/>
            <a:ext cx="271461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642918"/>
            <a:ext cx="4038600" cy="56531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Выдели приставку: </a:t>
            </a:r>
            <a:r>
              <a:rPr lang="ru-RU" sz="4400" i="1" dirty="0" smtClean="0"/>
              <a:t>Принес, назвал, пошел, осмотрел, пропис</a:t>
            </a:r>
            <a:r>
              <a:rPr lang="ru-RU" sz="4400" dirty="0" smtClean="0"/>
              <a:t>ал.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643438" y="714357"/>
            <a:ext cx="4000528" cy="5143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FFC000"/>
                </a:solidFill>
              </a:rPr>
              <a:t>Замените приставку так, чтобы значение слова стало противоположным по смыслу.</a:t>
            </a:r>
          </a:p>
          <a:p>
            <a:pPr>
              <a:buNone/>
            </a:pPr>
            <a:r>
              <a:rPr lang="ru-RU" sz="3500" i="1" dirty="0" smtClean="0"/>
              <a:t>Вышел - …</a:t>
            </a:r>
          </a:p>
          <a:p>
            <a:pPr>
              <a:buNone/>
            </a:pPr>
            <a:r>
              <a:rPr lang="ru-RU" sz="3500" i="1" dirty="0" smtClean="0"/>
              <a:t>восход - …</a:t>
            </a:r>
          </a:p>
          <a:p>
            <a:pPr>
              <a:buNone/>
            </a:pPr>
            <a:r>
              <a:rPr lang="ru-RU" sz="3500" i="1" dirty="0" smtClean="0"/>
              <a:t>прибежал - …</a:t>
            </a:r>
          </a:p>
          <a:p>
            <a:pPr>
              <a:buNone/>
            </a:pPr>
            <a:r>
              <a:rPr lang="ru-RU" sz="3500" i="1" dirty="0" smtClean="0"/>
              <a:t>открыть - … </a:t>
            </a:r>
          </a:p>
          <a:p>
            <a:endParaRPr lang="ru-RU" sz="35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Что нового узнали на уроке?</a:t>
            </a:r>
          </a:p>
          <a:p>
            <a:pPr lvl="8"/>
            <a:endParaRPr lang="ru-RU" dirty="0" smtClean="0"/>
          </a:p>
          <a:p>
            <a:pPr lvl="8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/>
              <a:t>упр</a:t>
            </a:r>
            <a:r>
              <a:rPr lang="ru-RU" sz="5400" dirty="0" smtClean="0"/>
              <a:t> 35 с 102, </a:t>
            </a:r>
          </a:p>
          <a:p>
            <a:pPr>
              <a:buNone/>
            </a:pPr>
            <a:r>
              <a:rPr lang="ru-RU" sz="5400" dirty="0" smtClean="0"/>
              <a:t>правило с 101</a:t>
            </a:r>
            <a:endParaRPr lang="ru-RU" sz="5400" dirty="0"/>
          </a:p>
        </p:txBody>
      </p:sp>
      <p:pic>
        <p:nvPicPr>
          <p:cNvPr id="4" name="Picture 14" descr="000803_1060_8513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116452">
            <a:off x="6434427" y="471979"/>
            <a:ext cx="2275658" cy="2210642"/>
          </a:xfrm>
          <a:prstGeom prst="rect">
            <a:avLst/>
          </a:prstGeom>
          <a:noFill/>
        </p:spPr>
      </p:pic>
      <p:pic>
        <p:nvPicPr>
          <p:cNvPr id="5" name="Picture 8" descr="KIDS0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571876"/>
            <a:ext cx="3429024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500174"/>
            <a:ext cx="82868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Крыльев нету, но она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Для полетов рождена.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Выпускает яркий хвост-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Поднимается до звезд.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24610" t="23437" r="21484" b="18701"/>
          <a:stretch>
            <a:fillRect/>
          </a:stretch>
        </p:blipFill>
        <p:spPr bwMode="auto">
          <a:xfrm>
            <a:off x="5357813" y="0"/>
            <a:ext cx="37861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5-конечная звезда 3"/>
          <p:cNvSpPr/>
          <p:nvPr/>
        </p:nvSpPr>
        <p:spPr>
          <a:xfrm rot="18655672">
            <a:off x="857224" y="571480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 rot="2559655">
            <a:off x="589931" y="5815511"/>
            <a:ext cx="944578" cy="62933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 rot="17312540">
            <a:off x="7715272" y="5786454"/>
            <a:ext cx="714380" cy="64294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1785926"/>
            <a:ext cx="6129358" cy="2143139"/>
          </a:xfrm>
        </p:spPr>
        <p:txBody>
          <a:bodyPr/>
          <a:lstStyle/>
          <a:p>
            <a:r>
              <a:rPr lang="ru-RU" sz="9600" dirty="0" smtClean="0"/>
              <a:t> Р</a:t>
            </a:r>
            <a:r>
              <a:rPr lang="ru-RU" sz="9600" dirty="0" smtClean="0">
                <a:solidFill>
                  <a:srgbClr val="FF0000"/>
                </a:solidFill>
              </a:rPr>
              <a:t>а</a:t>
            </a:r>
            <a:r>
              <a:rPr lang="ru-RU" sz="9600" dirty="0" smtClean="0"/>
              <a:t>кета</a:t>
            </a:r>
            <a:endParaRPr lang="ru-RU" sz="9600" dirty="0"/>
          </a:p>
        </p:txBody>
      </p:sp>
      <p:sp>
        <p:nvSpPr>
          <p:cNvPr id="4" name="4-конечная звезда 3"/>
          <p:cNvSpPr/>
          <p:nvPr/>
        </p:nvSpPr>
        <p:spPr>
          <a:xfrm rot="844619">
            <a:off x="4169406" y="138333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 rot="18655672">
            <a:off x="26410" y="6206431"/>
            <a:ext cx="78581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 rot="18668923">
            <a:off x="8265741" y="5696967"/>
            <a:ext cx="695757" cy="883942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1214414" y="214290"/>
            <a:ext cx="2286016" cy="1628780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Что?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4143372" y="3357562"/>
            <a:ext cx="2143140" cy="1485904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Где?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2714612" y="1785926"/>
            <a:ext cx="2428892" cy="1643074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Какая?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5857884" y="4643446"/>
            <a:ext cx="2286016" cy="2214554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Для чего?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Picture 4" descr="baby1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643446"/>
            <a:ext cx="1785950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643570" y="1214422"/>
            <a:ext cx="2857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1500174"/>
            <a:ext cx="1143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2000240"/>
            <a:ext cx="9286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build="allAtOnce" animBg="1"/>
      <p:bldP spid="4" grpId="0" build="allAtOnce" animBg="1"/>
      <p:bldP spid="5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1214422"/>
            <a:ext cx="5114932" cy="385765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    </a:t>
            </a:r>
            <a:r>
              <a:rPr lang="ru-RU" sz="9600" dirty="0" smtClean="0"/>
              <a:t>Переход</a:t>
            </a:r>
            <a:endParaRPr lang="ru-RU" sz="9600" dirty="0"/>
          </a:p>
        </p:txBody>
      </p:sp>
      <p:pic>
        <p:nvPicPr>
          <p:cNvPr id="5" name="Picture 4" descr="Helper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1357298"/>
            <a:ext cx="2714643" cy="31600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85852" y="714356"/>
            <a:ext cx="64294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Белка, </a:t>
            </a: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беленький, белить,</a:t>
            </a:r>
            <a:endParaRPr kumimoji="0" lang="ru-RU" sz="3200" b="1" i="1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Водяной, вода,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водить,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Лист, </a:t>
            </a: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лиса, лисенок, </a:t>
            </a:r>
            <a:endParaRPr kumimoji="0" lang="ru-RU" sz="3200" b="1" i="1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Гриб, грибок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опенок,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Где слова родные, однокоренные?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850109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1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изменение части речи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Переход - </a:t>
            </a:r>
            <a:r>
              <a:rPr kumimoji="0" lang="ru-RU" sz="44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сущ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Переходный - </a:t>
            </a:r>
            <a:r>
              <a:rPr kumimoji="0" lang="ru-RU" sz="44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Переходить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гл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242</TotalTime>
  <Words>343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</vt:lpstr>
      <vt:lpstr>Слайд 1</vt:lpstr>
      <vt:lpstr>Слайд 2</vt:lpstr>
      <vt:lpstr>Слайд 3</vt:lpstr>
      <vt:lpstr>Слайд 4</vt:lpstr>
      <vt:lpstr> Ракета</vt:lpstr>
      <vt:lpstr>Слайд 6</vt:lpstr>
      <vt:lpstr>        Переход</vt:lpstr>
      <vt:lpstr>Слайд 8</vt:lpstr>
      <vt:lpstr>Слайд 9</vt:lpstr>
      <vt:lpstr>           Переход</vt:lpstr>
      <vt:lpstr>Слайд 11</vt:lpstr>
      <vt:lpstr>            Переход</vt:lpstr>
      <vt:lpstr>Слайд 13</vt:lpstr>
      <vt:lpstr>Слайд 14</vt:lpstr>
      <vt:lpstr>            Переход</vt:lpstr>
      <vt:lpstr>            Переход</vt:lpstr>
      <vt:lpstr>Слайд 17</vt:lpstr>
      <vt:lpstr>Слайд 18</vt:lpstr>
      <vt:lpstr>   Пиши правильно! </vt:lpstr>
      <vt:lpstr>Слайд 20</vt:lpstr>
      <vt:lpstr>       Итог урока</vt:lpstr>
      <vt:lpstr>   Домашнее задание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45</cp:revision>
  <dcterms:created xsi:type="dcterms:W3CDTF">2002-12-31T21:44:21Z</dcterms:created>
  <dcterms:modified xsi:type="dcterms:W3CDTF">2003-01-01T01:04:00Z</dcterms:modified>
</cp:coreProperties>
</file>