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8" r:id="rId2"/>
    <p:sldId id="256" r:id="rId3"/>
    <p:sldId id="277" r:id="rId4"/>
    <p:sldId id="257" r:id="rId5"/>
    <p:sldId id="259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B70AA-CA62-4AE3-B43B-DB0A4DA77CEC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C98FD-A692-4D94-99B9-0A5BFAE62B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2647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C98FD-A692-4D94-99B9-0A5BFAE62B7E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971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C98FD-A692-4D94-99B9-0A5BFAE62B7E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7323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C98FD-A692-4D94-99B9-0A5BFAE62B7E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314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C98FD-A692-4D94-99B9-0A5BFAE62B7E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1826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89526"/>
            <a:ext cx="3108481" cy="2331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45505"/>
            <a:ext cx="2653611" cy="278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6400800" cy="2391901"/>
          </a:xfrm>
          <a:prstGeom prst="ellipse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en-US" sz="3600" b="1" dirty="0" smtClean="0">
              <a:solidFill>
                <a:schemeClr val="bg1"/>
              </a:solidFill>
            </a:endParaRPr>
          </a:p>
          <a:p>
            <a:r>
              <a:rPr lang="en-US" sz="3600" b="1" dirty="0" smtClean="0">
                <a:solidFill>
                  <a:schemeClr val="bg1"/>
                </a:solidFill>
              </a:rPr>
              <a:t>Adjectives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9524" y="1916832"/>
            <a:ext cx="7772400" cy="2520280"/>
          </a:xfrm>
          <a:prstGeom prst="ellipseRibb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TEST</a:t>
            </a:r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22" y="105519"/>
            <a:ext cx="3185573" cy="22433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53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620"/>
            <a:ext cx="91440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97352"/>
            <a:ext cx="91440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0836" y="124695"/>
            <a:ext cx="8964488" cy="59838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Образование степеней сравнения прилагательных</a:t>
            </a:r>
            <a:endParaRPr lang="ru-RU" sz="4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09624"/>
            <a:ext cx="4067944" cy="5859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818986"/>
            <a:ext cx="5796136" cy="5940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Задание 1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1</a:t>
            </a:r>
            <a:r>
              <a:rPr lang="ru-RU" sz="2000" b="1" dirty="0" smtClean="0">
                <a:solidFill>
                  <a:srgbClr val="002060"/>
                </a:solidFill>
              </a:rPr>
              <a:t>. От </a:t>
            </a:r>
            <a:r>
              <a:rPr lang="ru-RU" sz="2000" b="1" dirty="0">
                <a:solidFill>
                  <a:srgbClr val="002060"/>
                </a:solidFill>
              </a:rPr>
              <a:t>какого прилагательного образовано </a:t>
            </a:r>
            <a:r>
              <a:rPr lang="ru-RU" sz="2000" b="1" u="sng" dirty="0">
                <a:solidFill>
                  <a:srgbClr val="002060"/>
                </a:solidFill>
              </a:rPr>
              <a:t>the best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 </a:t>
            </a:r>
            <a:r>
              <a:rPr lang="en-US" sz="2000" dirty="0" smtClean="0">
                <a:solidFill>
                  <a:srgbClr val="002060"/>
                </a:solidFill>
              </a:rPr>
              <a:t>a) </a:t>
            </a:r>
            <a:r>
              <a:rPr lang="ru-RU" sz="2000" dirty="0" smtClean="0">
                <a:solidFill>
                  <a:srgbClr val="002060"/>
                </a:solidFill>
              </a:rPr>
              <a:t>most     </a:t>
            </a:r>
            <a:r>
              <a:rPr lang="en-US" sz="2000" dirty="0" smtClean="0">
                <a:solidFill>
                  <a:srgbClr val="002060"/>
                </a:solidFill>
              </a:rPr>
              <a:t>b) </a:t>
            </a:r>
            <a:r>
              <a:rPr lang="ru-RU" sz="2000" dirty="0" smtClean="0">
                <a:solidFill>
                  <a:srgbClr val="002060"/>
                </a:solidFill>
              </a:rPr>
              <a:t>good    </a:t>
            </a:r>
            <a:r>
              <a:rPr lang="en-US" sz="2000" dirty="0" smtClean="0">
                <a:solidFill>
                  <a:srgbClr val="002060"/>
                </a:solidFill>
              </a:rPr>
              <a:t>c)</a:t>
            </a:r>
            <a:r>
              <a:rPr lang="ru-RU" sz="2000" dirty="0" smtClean="0">
                <a:solidFill>
                  <a:srgbClr val="002060"/>
                </a:solidFill>
              </a:rPr>
              <a:t>better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2. Выберите </a:t>
            </a:r>
            <a:r>
              <a:rPr lang="ru-RU" sz="2000" b="1" dirty="0">
                <a:solidFill>
                  <a:srgbClr val="002060"/>
                </a:solidFill>
              </a:rPr>
              <a:t>сравнительную степень для слова </a:t>
            </a:r>
            <a:r>
              <a:rPr lang="en-US" sz="2000" b="1" dirty="0">
                <a:solidFill>
                  <a:srgbClr val="002060"/>
                </a:solidFill>
              </a:rPr>
              <a:t>popular</a:t>
            </a:r>
          </a:p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  a)popularer </a:t>
            </a:r>
            <a:r>
              <a:rPr lang="ru-RU" sz="2000" dirty="0" smtClean="0">
                <a:solidFill>
                  <a:srgbClr val="002060"/>
                </a:solidFill>
              </a:rPr>
              <a:t>    </a:t>
            </a:r>
            <a:r>
              <a:rPr lang="en-US" sz="2000" dirty="0" smtClean="0">
                <a:solidFill>
                  <a:srgbClr val="002060"/>
                </a:solidFill>
              </a:rPr>
              <a:t> b)more </a:t>
            </a:r>
            <a:r>
              <a:rPr lang="en-US" sz="2000" dirty="0">
                <a:solidFill>
                  <a:srgbClr val="002060"/>
                </a:solidFill>
              </a:rPr>
              <a:t>popular </a:t>
            </a:r>
            <a:r>
              <a:rPr lang="ru-RU" sz="2000" dirty="0" smtClean="0">
                <a:solidFill>
                  <a:srgbClr val="002060"/>
                </a:solidFill>
              </a:rPr>
              <a:t>   </a:t>
            </a:r>
            <a:r>
              <a:rPr lang="en-US" sz="2000" dirty="0" smtClean="0">
                <a:solidFill>
                  <a:srgbClr val="002060"/>
                </a:solidFill>
              </a:rPr>
              <a:t> c) most </a:t>
            </a:r>
            <a:r>
              <a:rPr lang="en-US" sz="2000" dirty="0">
                <a:solidFill>
                  <a:srgbClr val="002060"/>
                </a:solidFill>
              </a:rPr>
              <a:t>popular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3. Какие </a:t>
            </a:r>
            <a:r>
              <a:rPr lang="ru-RU" sz="2000" b="1" dirty="0">
                <a:solidFill>
                  <a:srgbClr val="002060"/>
                </a:solidFill>
              </a:rPr>
              <a:t>слова из ниже перечисленных являются исключениями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a)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clever </a:t>
            </a:r>
            <a:r>
              <a:rPr lang="ru-RU" sz="2000" dirty="0" smtClean="0">
                <a:solidFill>
                  <a:srgbClr val="002060"/>
                </a:solidFill>
              </a:rPr>
              <a:t>     </a:t>
            </a:r>
            <a:r>
              <a:rPr lang="en-US" sz="2000" dirty="0" smtClean="0">
                <a:solidFill>
                  <a:srgbClr val="002060"/>
                </a:solidFill>
              </a:rPr>
              <a:t>b) </a:t>
            </a:r>
            <a:r>
              <a:rPr lang="ru-RU" sz="2000" dirty="0" smtClean="0">
                <a:solidFill>
                  <a:srgbClr val="002060"/>
                </a:solidFill>
              </a:rPr>
              <a:t>little          </a:t>
            </a:r>
            <a:r>
              <a:rPr lang="en-US" sz="2000" dirty="0" smtClean="0">
                <a:solidFill>
                  <a:srgbClr val="002060"/>
                </a:solidFill>
              </a:rPr>
              <a:t>c)</a:t>
            </a:r>
            <a:r>
              <a:rPr lang="ru-RU" sz="2000" dirty="0" smtClean="0">
                <a:solidFill>
                  <a:srgbClr val="002060"/>
                </a:solidFill>
              </a:rPr>
              <a:t>old 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4. </a:t>
            </a:r>
            <a:r>
              <a:rPr lang="ru-RU" sz="2000" b="1" dirty="0" smtClean="0">
                <a:solidFill>
                  <a:srgbClr val="002060"/>
                </a:solidFill>
              </a:rPr>
              <a:t>Найдите </a:t>
            </a:r>
            <a:r>
              <a:rPr lang="ru-RU" sz="2000" b="1" dirty="0">
                <a:solidFill>
                  <a:srgbClr val="002060"/>
                </a:solidFill>
              </a:rPr>
              <a:t>в предложениях слова в превосходной степени.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2000" b="1" i="1" dirty="0" smtClean="0">
                <a:solidFill>
                  <a:srgbClr val="002060"/>
                </a:solidFill>
              </a:rPr>
              <a:t>My </a:t>
            </a:r>
            <a:r>
              <a:rPr lang="en-US" sz="2000" b="1" i="1" dirty="0">
                <a:solidFill>
                  <a:srgbClr val="002060"/>
                </a:solidFill>
              </a:rPr>
              <a:t>elder brother is sociable, kind, intelligent. He is my best friend.</a:t>
            </a:r>
          </a:p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 a) </a:t>
            </a:r>
            <a:r>
              <a:rPr lang="en-US" sz="2000" dirty="0">
                <a:solidFill>
                  <a:srgbClr val="002060"/>
                </a:solidFill>
              </a:rPr>
              <a:t>elder </a:t>
            </a:r>
            <a:r>
              <a:rPr lang="ru-RU" sz="2000" dirty="0" smtClean="0">
                <a:solidFill>
                  <a:srgbClr val="002060"/>
                </a:solidFill>
              </a:rPr>
              <a:t>     </a:t>
            </a:r>
            <a:r>
              <a:rPr lang="en-US" sz="2000" dirty="0" smtClean="0">
                <a:solidFill>
                  <a:srgbClr val="002060"/>
                </a:solidFill>
              </a:rPr>
              <a:t> b) sociable,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kind </a:t>
            </a:r>
            <a:r>
              <a:rPr lang="ru-RU" sz="2000" dirty="0" smtClean="0">
                <a:solidFill>
                  <a:srgbClr val="002060"/>
                </a:solidFill>
              </a:rPr>
              <a:t>  </a:t>
            </a:r>
            <a:r>
              <a:rPr lang="en-US" sz="2000" dirty="0" smtClean="0">
                <a:solidFill>
                  <a:srgbClr val="002060"/>
                </a:solidFill>
              </a:rPr>
              <a:t>c)best </a:t>
            </a:r>
            <a:endParaRPr lang="en-US" sz="2000" dirty="0">
              <a:solidFill>
                <a:srgbClr val="00206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5. </a:t>
            </a:r>
            <a:r>
              <a:rPr lang="ru-RU" sz="2000" b="1" dirty="0" smtClean="0">
                <a:solidFill>
                  <a:srgbClr val="002060"/>
                </a:solidFill>
              </a:rPr>
              <a:t>Выберите </a:t>
            </a:r>
            <a:r>
              <a:rPr lang="ru-RU" sz="2000" b="1" dirty="0">
                <a:solidFill>
                  <a:srgbClr val="002060"/>
                </a:solidFill>
              </a:rPr>
              <a:t>правильный вариант ответа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en-US" sz="2000" b="1" i="1" dirty="0">
                <a:solidFill>
                  <a:srgbClr val="002060"/>
                </a:solidFill>
              </a:rPr>
              <a:t>Tom is taller than Jim. Bob is taller than Tom. Jim is ....</a:t>
            </a:r>
          </a:p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  a)smaller   b) the </a:t>
            </a:r>
            <a:r>
              <a:rPr lang="en-US" sz="2000" dirty="0">
                <a:solidFill>
                  <a:srgbClr val="002060"/>
                </a:solidFill>
              </a:rPr>
              <a:t>smallest </a:t>
            </a:r>
            <a:r>
              <a:rPr lang="en-US" sz="2000" dirty="0" smtClean="0">
                <a:solidFill>
                  <a:srgbClr val="002060"/>
                </a:solidFill>
              </a:rPr>
              <a:t> c)small </a:t>
            </a:r>
            <a:endParaRPr lang="en-US" sz="2000" dirty="0">
              <a:solidFill>
                <a:srgbClr val="002060"/>
              </a:solidFill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02515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</a:rPr>
              <a:t>2. Выберите </a:t>
            </a:r>
            <a:r>
              <a:rPr lang="ru-RU" sz="2400" b="1" u="sng" dirty="0">
                <a:solidFill>
                  <a:srgbClr val="C00000"/>
                </a:solidFill>
              </a:rPr>
              <a:t>нужную степень сравнения прилагательного.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904656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rgbClr val="C00000"/>
                </a:solidFill>
              </a:rPr>
              <a:t>1. </a:t>
            </a:r>
            <a:r>
              <a:rPr lang="en-US" sz="1800" b="1" dirty="0">
                <a:solidFill>
                  <a:srgbClr val="C00000"/>
                </a:solidFill>
              </a:rPr>
              <a:t>He is a ... man.</a:t>
            </a:r>
          </a:p>
          <a:p>
            <a:r>
              <a:rPr lang="en-US" sz="1800" b="1" dirty="0" smtClean="0">
                <a:solidFill>
                  <a:srgbClr val="002060"/>
                </a:solidFill>
              </a:rPr>
              <a:t>a) </a:t>
            </a:r>
            <a:r>
              <a:rPr lang="en-US" sz="1800" b="1" dirty="0">
                <a:solidFill>
                  <a:srgbClr val="002060"/>
                </a:solidFill>
              </a:rPr>
              <a:t>handsome </a:t>
            </a:r>
            <a:r>
              <a:rPr lang="en-US" sz="1800" b="1" dirty="0" smtClean="0">
                <a:solidFill>
                  <a:srgbClr val="002060"/>
                </a:solidFill>
              </a:rPr>
              <a:t>  b) more handsome   c) </a:t>
            </a:r>
            <a:r>
              <a:rPr lang="en-US" sz="1800" b="1" dirty="0">
                <a:solidFill>
                  <a:srgbClr val="002060"/>
                </a:solidFill>
              </a:rPr>
              <a:t>the most handsome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2.  </a:t>
            </a:r>
            <a:r>
              <a:rPr lang="en-US" sz="1800" b="1" dirty="0">
                <a:solidFill>
                  <a:srgbClr val="C00000"/>
                </a:solidFill>
              </a:rPr>
              <a:t>The road was ... now than last time. </a:t>
            </a:r>
          </a:p>
          <a:p>
            <a:r>
              <a:rPr lang="en-US" sz="1800" b="1" dirty="0" smtClean="0">
                <a:solidFill>
                  <a:srgbClr val="002060"/>
                </a:solidFill>
              </a:rPr>
              <a:t>a) long    b) </a:t>
            </a:r>
            <a:r>
              <a:rPr lang="en-US" sz="1800" b="1" dirty="0">
                <a:solidFill>
                  <a:srgbClr val="002060"/>
                </a:solidFill>
              </a:rPr>
              <a:t>longer </a:t>
            </a:r>
            <a:r>
              <a:rPr lang="en-US" sz="1800" b="1" dirty="0" smtClean="0">
                <a:solidFill>
                  <a:srgbClr val="002060"/>
                </a:solidFill>
              </a:rPr>
              <a:t> c) </a:t>
            </a:r>
            <a:r>
              <a:rPr lang="en-US" sz="1800" b="1" dirty="0">
                <a:solidFill>
                  <a:srgbClr val="002060"/>
                </a:solidFill>
              </a:rPr>
              <a:t>the longest 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3. </a:t>
            </a:r>
            <a:r>
              <a:rPr lang="en-US" sz="1800" b="1" dirty="0">
                <a:solidFill>
                  <a:srgbClr val="C00000"/>
                </a:solidFill>
              </a:rPr>
              <a:t>We were ... to the yard than to the house. </a:t>
            </a:r>
          </a:p>
          <a:p>
            <a:r>
              <a:rPr lang="en-US" sz="1800" b="1" dirty="0" smtClean="0">
                <a:solidFill>
                  <a:srgbClr val="002060"/>
                </a:solidFill>
              </a:rPr>
              <a:t>a) close  b)  </a:t>
            </a:r>
            <a:r>
              <a:rPr lang="en-US" sz="1800" b="1" dirty="0">
                <a:solidFill>
                  <a:srgbClr val="002060"/>
                </a:solidFill>
              </a:rPr>
              <a:t>closer </a:t>
            </a:r>
            <a:r>
              <a:rPr lang="en-US" sz="1800" b="1" dirty="0" smtClean="0">
                <a:solidFill>
                  <a:srgbClr val="002060"/>
                </a:solidFill>
              </a:rPr>
              <a:t> c) </a:t>
            </a:r>
            <a:r>
              <a:rPr lang="en-US" sz="1800" b="1" dirty="0">
                <a:solidFill>
                  <a:srgbClr val="002060"/>
                </a:solidFill>
              </a:rPr>
              <a:t>the closest 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4. </a:t>
            </a:r>
            <a:r>
              <a:rPr lang="en-US" sz="1800" b="1" dirty="0">
                <a:solidFill>
                  <a:srgbClr val="C00000"/>
                </a:solidFill>
              </a:rPr>
              <a:t>My heart was ... . </a:t>
            </a:r>
          </a:p>
          <a:p>
            <a:r>
              <a:rPr lang="en-US" sz="1800" b="1" dirty="0" smtClean="0">
                <a:solidFill>
                  <a:srgbClr val="002060"/>
                </a:solidFill>
              </a:rPr>
              <a:t>a)heavy  b)  </a:t>
            </a:r>
            <a:r>
              <a:rPr lang="en-US" sz="1800" b="1" dirty="0">
                <a:solidFill>
                  <a:srgbClr val="002060"/>
                </a:solidFill>
              </a:rPr>
              <a:t>heavier </a:t>
            </a:r>
            <a:r>
              <a:rPr lang="en-US" sz="1800" b="1" dirty="0" smtClean="0">
                <a:solidFill>
                  <a:srgbClr val="002060"/>
                </a:solidFill>
              </a:rPr>
              <a:t> c) </a:t>
            </a:r>
            <a:r>
              <a:rPr lang="en-US" sz="1800" b="1" dirty="0">
                <a:solidFill>
                  <a:srgbClr val="002060"/>
                </a:solidFill>
              </a:rPr>
              <a:t>the heaviest </a:t>
            </a:r>
            <a:endParaRPr lang="en-US" sz="1800" b="1" dirty="0" smtClean="0">
              <a:solidFill>
                <a:srgbClr val="002060"/>
              </a:solidFill>
            </a:endParaRPr>
          </a:p>
          <a:p>
            <a:r>
              <a:rPr lang="en-US" sz="1800" b="1" dirty="0" smtClean="0">
                <a:solidFill>
                  <a:srgbClr val="C00000"/>
                </a:solidFill>
              </a:rPr>
              <a:t>It </a:t>
            </a:r>
            <a:r>
              <a:rPr lang="en-US" sz="1800" b="1" dirty="0">
                <a:solidFill>
                  <a:srgbClr val="C00000"/>
                </a:solidFill>
              </a:rPr>
              <a:t>was ... proof that could be offered.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</a:t>
            </a:r>
            <a:r>
              <a:rPr lang="en-US" sz="1800" b="1" dirty="0" smtClean="0">
                <a:solidFill>
                  <a:srgbClr val="002060"/>
                </a:solidFill>
              </a:rPr>
              <a:t>a)strong     b)stronger     c) </a:t>
            </a:r>
            <a:r>
              <a:rPr lang="en-US" sz="1800" b="1" dirty="0">
                <a:solidFill>
                  <a:srgbClr val="002060"/>
                </a:solidFill>
              </a:rPr>
              <a:t>the strongest 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6.  </a:t>
            </a:r>
            <a:r>
              <a:rPr lang="en-US" sz="1800" b="1" dirty="0">
                <a:solidFill>
                  <a:srgbClr val="C00000"/>
                </a:solidFill>
              </a:rPr>
              <a:t>Her dog is ... one I ever saw. 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</a:t>
            </a:r>
            <a:r>
              <a:rPr lang="en-US" sz="1800" b="1" dirty="0" smtClean="0">
                <a:solidFill>
                  <a:srgbClr val="002060"/>
                </a:solidFill>
              </a:rPr>
              <a:t>a)small    b)smaller     c)the </a:t>
            </a:r>
            <a:r>
              <a:rPr lang="en-US" sz="1800" b="1" dirty="0">
                <a:solidFill>
                  <a:srgbClr val="002060"/>
                </a:solidFill>
              </a:rPr>
              <a:t>smallest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7.  </a:t>
            </a:r>
            <a:r>
              <a:rPr lang="en-US" sz="1800" b="1" dirty="0">
                <a:solidFill>
                  <a:srgbClr val="C00000"/>
                </a:solidFill>
              </a:rPr>
              <a:t>He was ... than the day before.</a:t>
            </a:r>
            <a:r>
              <a:rPr lang="en-US" sz="1800" b="1" dirty="0">
                <a:solidFill>
                  <a:srgbClr val="002060"/>
                </a:solidFill>
              </a:rPr>
              <a:t> 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</a:t>
            </a:r>
            <a:r>
              <a:rPr lang="en-US" sz="1800" b="1" dirty="0" smtClean="0">
                <a:solidFill>
                  <a:srgbClr val="002060"/>
                </a:solidFill>
              </a:rPr>
              <a:t>   a) good   b) better   c) the </a:t>
            </a:r>
            <a:r>
              <a:rPr lang="en-US" sz="1800" b="1" dirty="0">
                <a:solidFill>
                  <a:srgbClr val="002060"/>
                </a:solidFill>
              </a:rPr>
              <a:t>best 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8.  </a:t>
            </a:r>
            <a:r>
              <a:rPr lang="en-US" sz="1800" b="1" dirty="0">
                <a:solidFill>
                  <a:srgbClr val="C00000"/>
                </a:solidFill>
              </a:rPr>
              <a:t>The place looked ... than ever. 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</a:t>
            </a:r>
            <a:r>
              <a:rPr lang="en-US" sz="1800" b="1" dirty="0" smtClean="0">
                <a:solidFill>
                  <a:srgbClr val="002060"/>
                </a:solidFill>
              </a:rPr>
              <a:t>a)lonely more   b) lonely   c) </a:t>
            </a:r>
            <a:r>
              <a:rPr lang="en-US" sz="1800" b="1" dirty="0">
                <a:solidFill>
                  <a:srgbClr val="002060"/>
                </a:solidFill>
              </a:rPr>
              <a:t>the most lonely </a:t>
            </a:r>
          </a:p>
          <a:p>
            <a:r>
              <a:rPr lang="en-US" sz="1800" b="1" dirty="0" smtClean="0">
                <a:solidFill>
                  <a:srgbClr val="002060"/>
                </a:solidFill>
              </a:rPr>
              <a:t>9</a:t>
            </a:r>
            <a:r>
              <a:rPr lang="en-US" sz="1800" b="1" dirty="0" smtClean="0">
                <a:solidFill>
                  <a:srgbClr val="C00000"/>
                </a:solidFill>
              </a:rPr>
              <a:t>.  </a:t>
            </a:r>
            <a:r>
              <a:rPr lang="en-US" sz="1800" b="1" dirty="0">
                <a:solidFill>
                  <a:srgbClr val="C00000"/>
                </a:solidFill>
              </a:rPr>
              <a:t>My sister's future is ... care in my life. </a:t>
            </a:r>
            <a:r>
              <a:rPr lang="ru-RU" sz="1800" b="1" dirty="0" smtClean="0">
                <a:solidFill>
                  <a:srgbClr val="C00000"/>
                </a:solidFill>
              </a:rPr>
              <a:t>      </a:t>
            </a:r>
            <a:r>
              <a:rPr lang="en-US" sz="1800" b="1" dirty="0" smtClean="0">
                <a:solidFill>
                  <a:srgbClr val="C00000"/>
                </a:solidFill>
              </a:rPr>
              <a:t>10</a:t>
            </a:r>
            <a:r>
              <a:rPr lang="en-US" sz="1800" b="1" dirty="0">
                <a:solidFill>
                  <a:srgbClr val="C00000"/>
                </a:solidFill>
              </a:rPr>
              <a:t>. The sun set ... to the horizon.</a:t>
            </a:r>
          </a:p>
          <a:p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</a:rPr>
              <a:t>a)</a:t>
            </a:r>
            <a:r>
              <a:rPr lang="en-US" sz="1800" b="1" dirty="0" smtClean="0">
                <a:solidFill>
                  <a:srgbClr val="002060"/>
                </a:solidFill>
              </a:rPr>
              <a:t> </a:t>
            </a:r>
            <a:r>
              <a:rPr lang="en-US" sz="1800" b="1" dirty="0">
                <a:solidFill>
                  <a:srgbClr val="002060"/>
                </a:solidFill>
              </a:rPr>
              <a:t>dear </a:t>
            </a:r>
            <a:r>
              <a:rPr lang="en-US" sz="1800" b="1" dirty="0" smtClean="0">
                <a:solidFill>
                  <a:srgbClr val="002060"/>
                </a:solidFill>
              </a:rPr>
              <a:t>    b)dearer    c) </a:t>
            </a:r>
            <a:r>
              <a:rPr lang="en-US" sz="1800" b="1" dirty="0">
                <a:solidFill>
                  <a:srgbClr val="002060"/>
                </a:solidFill>
              </a:rPr>
              <a:t>the dearest </a:t>
            </a:r>
            <a:r>
              <a:rPr lang="ru-RU" sz="1800" b="1" dirty="0" smtClean="0">
                <a:solidFill>
                  <a:srgbClr val="002060"/>
                </a:solidFill>
              </a:rPr>
              <a:t>                      </a:t>
            </a:r>
            <a:r>
              <a:rPr lang="en-US" sz="1800" b="1" dirty="0" smtClean="0">
                <a:solidFill>
                  <a:srgbClr val="002060"/>
                </a:solidFill>
              </a:rPr>
              <a:t>a)</a:t>
            </a:r>
            <a:r>
              <a:rPr lang="ru-RU" sz="1800" b="1" dirty="0" smtClean="0">
                <a:solidFill>
                  <a:srgbClr val="002060"/>
                </a:solidFill>
              </a:rPr>
              <a:t> </a:t>
            </a:r>
            <a:r>
              <a:rPr lang="en-US" sz="1800" b="1" dirty="0">
                <a:solidFill>
                  <a:srgbClr val="002060"/>
                </a:solidFill>
              </a:rPr>
              <a:t>near   </a:t>
            </a:r>
            <a:r>
              <a:rPr lang="en-US" sz="1800" b="1" dirty="0" smtClean="0">
                <a:solidFill>
                  <a:srgbClr val="002060"/>
                </a:solidFill>
              </a:rPr>
              <a:t>b)nearer    c) the </a:t>
            </a:r>
            <a:r>
              <a:rPr lang="en-US" sz="1800" b="1" dirty="0">
                <a:solidFill>
                  <a:srgbClr val="002060"/>
                </a:solidFill>
              </a:rPr>
              <a:t>nearest </a:t>
            </a:r>
          </a:p>
          <a:p>
            <a:endParaRPr lang="en-US" sz="1800" b="1" dirty="0">
              <a:solidFill>
                <a:srgbClr val="002060"/>
              </a:solidFill>
            </a:endParaRPr>
          </a:p>
          <a:p>
            <a:endParaRPr lang="en-US" sz="1800" b="1" dirty="0">
              <a:solidFill>
                <a:srgbClr val="002060"/>
              </a:solidFill>
            </a:endParaRPr>
          </a:p>
          <a:p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808305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901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371"/>
            <a:ext cx="91440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97352"/>
            <a:ext cx="91440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563"/>
            <a:ext cx="9144000" cy="655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168" y="109371"/>
            <a:ext cx="9067914" cy="83099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i="1" dirty="0" smtClean="0">
                <a:ln w="1143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3/ </a:t>
            </a:r>
            <a:r>
              <a:rPr lang="ru-RU" sz="2400" b="1" i="1" dirty="0" smtClean="0">
                <a:ln w="1143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Степеней </a:t>
            </a:r>
            <a:r>
              <a:rPr lang="ru-RU" sz="2400" b="1" i="1" dirty="0" smtClean="0">
                <a:ln w="1143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сравнения    прилагательных</a:t>
            </a:r>
            <a:r>
              <a:rPr lang="en-US" sz="2400" b="1" i="1" dirty="0" smtClean="0">
                <a:ln w="1143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ln w="1143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Образовать сравнительную превосходную степени</a:t>
            </a:r>
            <a:endParaRPr lang="ru-RU" sz="2400" b="1" i="1" dirty="0">
              <a:ln w="11430"/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7984965" flipV="1">
            <a:off x="2183217" y="826379"/>
            <a:ext cx="727885" cy="65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59606">
            <a:off x="3780812" y="743516"/>
            <a:ext cx="707457" cy="55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63478">
            <a:off x="5394590" y="697459"/>
            <a:ext cx="638062" cy="49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603" y="1034092"/>
            <a:ext cx="2786917" cy="523220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положительная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1477121"/>
            <a:ext cx="2596352" cy="523220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сравнительная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90026" y="1205997"/>
            <a:ext cx="2298321" cy="523220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превосходная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7286" y="2564904"/>
            <a:ext cx="1481496" cy="52322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strong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5554" y="4061103"/>
            <a:ext cx="1290738" cy="52322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warm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554" y="3602633"/>
            <a:ext cx="1311578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4.</a:t>
            </a:r>
            <a:r>
              <a:rPr lang="en-US" sz="2400" b="1" i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young</a:t>
            </a:r>
            <a:endParaRPr lang="en-US" sz="2400" b="1" i="1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5554" y="5017528"/>
            <a:ext cx="1059391" cy="83099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7.</a:t>
            </a:r>
            <a:r>
              <a:rPr lang="en-US" sz="2400" b="1" i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short</a:t>
            </a:r>
            <a:endParaRPr lang="en-US" sz="2400" b="1" i="1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2808" y="5968911"/>
            <a:ext cx="920958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9.</a:t>
            </a:r>
            <a:r>
              <a:rPr lang="en-US" sz="2400" b="1" i="1" dirty="0" smtClean="0">
                <a:solidFill>
                  <a:schemeClr val="bg1"/>
                </a:solidFill>
              </a:rPr>
              <a:t>thin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4765" y="6396335"/>
            <a:ext cx="1342675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10.</a:t>
            </a:r>
            <a:r>
              <a:rPr lang="en-US" sz="2400" b="1" i="1" dirty="0" smtClean="0">
                <a:solidFill>
                  <a:schemeClr val="bg1"/>
                </a:solidFill>
              </a:rPr>
              <a:t>heavy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2808" y="3140968"/>
            <a:ext cx="2002928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3. </a:t>
            </a:r>
            <a:r>
              <a:rPr lang="en-US" sz="2400" b="1" i="1" dirty="0" smtClean="0">
                <a:solidFill>
                  <a:schemeClr val="bg1"/>
                </a:solidFill>
              </a:rPr>
              <a:t>interesting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8645" y="4565564"/>
            <a:ext cx="1800493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6. </a:t>
            </a:r>
            <a:r>
              <a:rPr lang="en-US" sz="2400" b="1" i="1" dirty="0" smtClean="0">
                <a:solidFill>
                  <a:schemeClr val="bg1"/>
                </a:solidFill>
              </a:rPr>
              <a:t>wonderful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5899" y="5443189"/>
            <a:ext cx="1576072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8.</a:t>
            </a:r>
            <a:r>
              <a:rPr lang="en-US" sz="2400" b="1" i="1" dirty="0" smtClean="0">
                <a:solidFill>
                  <a:schemeClr val="bg1"/>
                </a:solidFill>
              </a:rPr>
              <a:t>beautiful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7286" y="2000341"/>
            <a:ext cx="1267719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1. </a:t>
            </a:r>
            <a:r>
              <a:rPr lang="en-US" sz="2400" b="1" i="1" dirty="0" smtClean="0">
                <a:solidFill>
                  <a:schemeClr val="bg1"/>
                </a:solidFill>
              </a:rPr>
              <a:t>pretty</a:t>
            </a:r>
            <a:endParaRPr lang="en-US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224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19"/>
            <a:ext cx="9144001" cy="6627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4068" y="200923"/>
            <a:ext cx="905993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dirty="0" smtClean="0">
                <a:ln w="11430"/>
                <a:latin typeface="Times New Roman" pitchFamily="18" charset="0"/>
                <a:cs typeface="Times New Roman" pitchFamily="18" charset="0"/>
              </a:rPr>
              <a:t>4. Дополнить таблицу недостающими степенями сравнения</a:t>
            </a:r>
            <a:endParaRPr lang="ru-RU" sz="2400" b="1" i="1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068" y="2634097"/>
            <a:ext cx="2786917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положительная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5768" y="2826514"/>
            <a:ext cx="259635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сравнительная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30979" y="3088124"/>
            <a:ext cx="2298321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превосходная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24362"/>
            <a:ext cx="950913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50822">
            <a:off x="3929700" y="1683484"/>
            <a:ext cx="794452" cy="8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92705">
            <a:off x="5355523" y="1638902"/>
            <a:ext cx="950913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373"/>
            <a:ext cx="91440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3" y="6575029"/>
            <a:ext cx="91440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4136" y="5373731"/>
            <a:ext cx="198762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35264" y="3753906"/>
            <a:ext cx="126188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endParaRPr lang="ru-RU" sz="36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48144" y="4618002"/>
            <a:ext cx="191590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he worst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098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6" y="116632"/>
            <a:ext cx="91440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0" y="6597352"/>
            <a:ext cx="91440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166" y="692696"/>
            <a:ext cx="7118081" cy="52629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5.Поставить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прилагательные в необходимую степень сравнения</a:t>
            </a:r>
            <a:endParaRPr lang="en-US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en-US" sz="2000" b="1" dirty="0" smtClean="0">
                <a:solidFill>
                  <a:srgbClr val="002060"/>
                </a:solidFill>
              </a:rPr>
              <a:t>1/ Her </a:t>
            </a:r>
            <a:r>
              <a:rPr lang="en-US" sz="2000" b="1" dirty="0">
                <a:solidFill>
                  <a:srgbClr val="002060"/>
                </a:solidFill>
              </a:rPr>
              <a:t>illness was ..... than we at first had thought.   (</a:t>
            </a:r>
            <a:r>
              <a:rPr lang="en-US" sz="2000" b="1" dirty="0" smtClean="0">
                <a:solidFill>
                  <a:srgbClr val="002060"/>
                </a:solidFill>
              </a:rPr>
              <a:t>serious)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2/ Jim </a:t>
            </a:r>
            <a:r>
              <a:rPr lang="en-US" sz="2000" b="1" dirty="0">
                <a:solidFill>
                  <a:srgbClr val="002060"/>
                </a:solidFill>
              </a:rPr>
              <a:t>is not very tall. His brother Alec is ..... . </a:t>
            </a:r>
            <a:r>
              <a:rPr lang="en-US" sz="2000" b="1" dirty="0" smtClean="0">
                <a:solidFill>
                  <a:srgbClr val="002060"/>
                </a:solidFill>
              </a:rPr>
              <a:t>(tall)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3/ I liked </a:t>
            </a:r>
            <a:r>
              <a:rPr lang="en-US" sz="2000" b="1" dirty="0">
                <a:solidFill>
                  <a:srgbClr val="002060"/>
                </a:solidFill>
              </a:rPr>
              <a:t>studying </a:t>
            </a:r>
            <a:r>
              <a:rPr lang="en-US" sz="2000" b="1" dirty="0" smtClean="0">
                <a:solidFill>
                  <a:srgbClr val="002060"/>
                </a:solidFill>
              </a:rPr>
              <a:t>Chemistry   very much; </a:t>
            </a:r>
            <a:r>
              <a:rPr lang="en-US" sz="2000" b="1" dirty="0">
                <a:solidFill>
                  <a:srgbClr val="002060"/>
                </a:solidFill>
              </a:rPr>
              <a:t>it is ..... subject for me. (interesting </a:t>
            </a:r>
            <a:r>
              <a:rPr lang="en-US" sz="2000" b="1" dirty="0" smtClean="0">
                <a:solidFill>
                  <a:srgbClr val="002060"/>
                </a:solidFill>
              </a:rPr>
              <a:t>)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4/ Leo </a:t>
            </a:r>
            <a:r>
              <a:rPr lang="en-US" sz="2000" b="1" dirty="0">
                <a:solidFill>
                  <a:srgbClr val="002060"/>
                </a:solidFill>
              </a:rPr>
              <a:t>drives a car well, but Collin does it ..... </a:t>
            </a:r>
            <a:r>
              <a:rPr lang="en-US" sz="2000" b="1" dirty="0" smtClean="0">
                <a:solidFill>
                  <a:srgbClr val="002060"/>
                </a:solidFill>
              </a:rPr>
              <a:t>. (good)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5/ The days </a:t>
            </a:r>
            <a:r>
              <a:rPr lang="en-US" sz="2000" b="1" dirty="0">
                <a:solidFill>
                  <a:srgbClr val="002060"/>
                </a:solidFill>
              </a:rPr>
              <a:t>in summer are ..... the </a:t>
            </a:r>
            <a:r>
              <a:rPr lang="en-US" sz="2000" b="1" dirty="0" smtClean="0">
                <a:solidFill>
                  <a:srgbClr val="002060"/>
                </a:solidFill>
              </a:rPr>
              <a:t>days </a:t>
            </a:r>
            <a:r>
              <a:rPr lang="en-US" sz="2000" b="1" dirty="0">
                <a:solidFill>
                  <a:srgbClr val="002060"/>
                </a:solidFill>
              </a:rPr>
              <a:t>in winter. </a:t>
            </a:r>
            <a:r>
              <a:rPr lang="ru-RU" sz="2000" b="1" dirty="0" smtClean="0">
                <a:solidFill>
                  <a:srgbClr val="002060"/>
                </a:solidFill>
              </a:rPr>
              <a:t>(</a:t>
            </a:r>
            <a:r>
              <a:rPr lang="en-US" sz="2000" b="1" dirty="0" smtClean="0">
                <a:solidFill>
                  <a:srgbClr val="002060"/>
                </a:solidFill>
              </a:rPr>
              <a:t>long</a:t>
            </a:r>
            <a:r>
              <a:rPr lang="ru-RU" sz="2000" b="1" dirty="0" smtClean="0">
                <a:solidFill>
                  <a:srgbClr val="002060"/>
                </a:solidFill>
              </a:rPr>
              <a:t>)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6/ My </a:t>
            </a:r>
            <a:r>
              <a:rPr lang="en-US" sz="2000" b="1" dirty="0">
                <a:solidFill>
                  <a:srgbClr val="002060"/>
                </a:solidFill>
              </a:rPr>
              <a:t>elder brother is three years ..... than I. </a:t>
            </a:r>
            <a:r>
              <a:rPr lang="ru-RU" sz="2000" b="1" dirty="0" smtClean="0">
                <a:solidFill>
                  <a:srgbClr val="002060"/>
                </a:solidFill>
              </a:rPr>
              <a:t>(</a:t>
            </a:r>
            <a:r>
              <a:rPr lang="en-US" sz="2000" b="1" dirty="0" smtClean="0">
                <a:solidFill>
                  <a:srgbClr val="002060"/>
                </a:solidFill>
              </a:rPr>
              <a:t>old</a:t>
            </a:r>
            <a:r>
              <a:rPr lang="ru-RU" sz="2000" b="1" dirty="0" smtClean="0">
                <a:solidFill>
                  <a:srgbClr val="002060"/>
                </a:solidFill>
              </a:rPr>
              <a:t>)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7/ I </a:t>
            </a:r>
            <a:r>
              <a:rPr lang="en-US" sz="2000" b="1" dirty="0">
                <a:solidFill>
                  <a:srgbClr val="002060"/>
                </a:solidFill>
              </a:rPr>
              <a:t>don't know much but he knows ..... than I do. </a:t>
            </a:r>
            <a:r>
              <a:rPr lang="ru-RU" sz="2000" b="1" dirty="0" smtClean="0">
                <a:solidFill>
                  <a:srgbClr val="002060"/>
                </a:solidFill>
              </a:rPr>
              <a:t>(</a:t>
            </a:r>
            <a:r>
              <a:rPr lang="en-US" sz="2000" b="1" dirty="0" smtClean="0">
                <a:solidFill>
                  <a:srgbClr val="002060"/>
                </a:solidFill>
              </a:rPr>
              <a:t>little</a:t>
            </a:r>
            <a:r>
              <a:rPr lang="ru-RU" sz="2000" b="1" dirty="0" smtClean="0">
                <a:solidFill>
                  <a:srgbClr val="002060"/>
                </a:solidFill>
              </a:rPr>
              <a:t>)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8/ I </a:t>
            </a:r>
            <a:r>
              <a:rPr lang="en-US" sz="2000" b="1" dirty="0">
                <a:solidFill>
                  <a:srgbClr val="002060"/>
                </a:solidFill>
              </a:rPr>
              <a:t>can’t walk very fast. You are younger; you can walk ..... .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(</a:t>
            </a:r>
            <a:r>
              <a:rPr lang="en-US" sz="2000" b="1" dirty="0" smtClean="0">
                <a:solidFill>
                  <a:srgbClr val="002060"/>
                </a:solidFill>
              </a:rPr>
              <a:t>fast)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10.Are </a:t>
            </a:r>
            <a:r>
              <a:rPr lang="en-US" sz="2000" b="1" dirty="0">
                <a:solidFill>
                  <a:srgbClr val="002060"/>
                </a:solidFill>
              </a:rPr>
              <a:t>you any good at tennis? I am ..... tennis player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in </a:t>
            </a:r>
            <a:r>
              <a:rPr lang="en-US" sz="2000" b="1" dirty="0">
                <a:solidFill>
                  <a:srgbClr val="002060"/>
                </a:solidFill>
              </a:rPr>
              <a:t>the world. </a:t>
            </a:r>
            <a:r>
              <a:rPr lang="ru-RU" sz="2000" b="1" dirty="0" smtClean="0">
                <a:solidFill>
                  <a:srgbClr val="002060"/>
                </a:solidFill>
              </a:rPr>
              <a:t>(</a:t>
            </a:r>
            <a:r>
              <a:rPr lang="en-US" sz="2000" b="1" dirty="0" smtClean="0">
                <a:solidFill>
                  <a:srgbClr val="002060"/>
                </a:solidFill>
              </a:rPr>
              <a:t>bad</a:t>
            </a:r>
            <a:r>
              <a:rPr lang="ru-RU" sz="2000" b="1" dirty="0" smtClean="0">
                <a:solidFill>
                  <a:srgbClr val="002060"/>
                </a:solidFill>
              </a:rPr>
              <a:t>)</a:t>
            </a:r>
            <a:endParaRPr lang="en-US" sz="2000" b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107" y="476672"/>
            <a:ext cx="2094059" cy="602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600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543</Words>
  <Application>Microsoft Office PowerPoint</Application>
  <PresentationFormat>Экран (4:3)</PresentationFormat>
  <Paragraphs>76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TEST</vt:lpstr>
      <vt:lpstr>Презентация PowerPoint</vt:lpstr>
      <vt:lpstr>2. Выберите нужную степень сравнения прилагательного.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user1</cp:lastModifiedBy>
  <cp:revision>57</cp:revision>
  <dcterms:modified xsi:type="dcterms:W3CDTF">2013-02-14T16:12:21Z</dcterms:modified>
</cp:coreProperties>
</file>