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479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845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091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658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726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204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906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296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48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72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985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498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hyperlink" Target="http://www.floranimal.ru/pages/animal/k/293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57606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Дельфины в Красной книге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581128"/>
            <a:ext cx="8064896" cy="1728192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се основные виды китов и дельфинов</a:t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сформировались приблизительно 20 миллионов лет назад.</a:t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Существует до полусотни видов дельфинов.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морях России</a:t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- 15 видов. 6 видов внесены в Красную книгу России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763436"/>
            <a:ext cx="5328592" cy="3817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640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6 видов дельфинов Красной книги России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20000"/>
          </a:bodyPr>
          <a:lstStyle/>
          <a:p>
            <a:endParaRPr lang="ru-RU" dirty="0" smtClean="0">
              <a:effectLst/>
            </a:endParaRPr>
          </a:p>
          <a:p>
            <a:pPr marL="457200" lvl="1"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/>
                <a:latin typeface="Comic Sans MS" pitchFamily="66" charset="0"/>
              </a:rPr>
              <a:t>- АФАЛИНА</a:t>
            </a:r>
            <a:r>
              <a:rPr lang="ru-RU" dirty="0" smtClean="0">
                <a:effectLst/>
                <a:latin typeface="Comic Sans MS" pitchFamily="66" charset="0"/>
              </a:rPr>
              <a:t> </a:t>
            </a:r>
          </a:p>
          <a:p>
            <a:pPr marL="457200" lvl="1" indent="0">
              <a:buNone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marL="457200" lvl="1"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-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/>
                <a:latin typeface="Comic Sans MS" pitchFamily="66" charset="0"/>
              </a:rPr>
              <a:t>ДЕЛЬФИН БЕЛОБОКИЙ</a:t>
            </a:r>
            <a:endParaRPr lang="en-US" dirty="0" smtClean="0">
              <a:solidFill>
                <a:schemeClr val="accent2">
                  <a:lumMod val="50000"/>
                </a:schemeClr>
              </a:solidFill>
              <a:effectLst/>
              <a:latin typeface="Comic Sans MS" pitchFamily="66" charset="0"/>
            </a:endParaRPr>
          </a:p>
          <a:p>
            <a:pPr marL="457200" lvl="1" indent="0"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effectLst/>
              <a:latin typeface="Comic Sans MS" pitchFamily="66" charset="0"/>
            </a:endParaRPr>
          </a:p>
          <a:p>
            <a:pPr marL="457200" lvl="1"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/>
                <a:latin typeface="Comic Sans MS" pitchFamily="66" charset="0"/>
              </a:rPr>
              <a:t>- ДЕЛЬФИН БЕЛОМОРДЫЙ </a:t>
            </a:r>
          </a:p>
          <a:p>
            <a:pPr marL="457200" lvl="1" indent="0"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marL="457200" lvl="1"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-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/>
                <a:latin typeface="Comic Sans MS" pitchFamily="66" charset="0"/>
              </a:rPr>
              <a:t>ДЕЛЬФИН СЕРЫЙ</a:t>
            </a:r>
            <a:endParaRPr lang="en-US" dirty="0" smtClean="0">
              <a:solidFill>
                <a:schemeClr val="accent2">
                  <a:lumMod val="50000"/>
                </a:schemeClr>
              </a:solidFill>
              <a:effectLst/>
              <a:latin typeface="Comic Sans MS" pitchFamily="66" charset="0"/>
            </a:endParaRPr>
          </a:p>
          <a:p>
            <a:pPr lvl="1"/>
            <a:endParaRPr lang="ru-RU" dirty="0" smtClean="0">
              <a:solidFill>
                <a:schemeClr val="accent2">
                  <a:lumMod val="50000"/>
                </a:schemeClr>
              </a:solidFill>
              <a:effectLst/>
              <a:hlinkClick r:id="rId2" action="ppaction://hlinkfile" tooltip="Перейти к виду КОСАТКА ЧЁРНАЯ"/>
            </a:endParaRPr>
          </a:p>
          <a:p>
            <a:pPr marL="457200" lvl="1"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- КОСАТКА ЧЁРНАЯ</a:t>
            </a:r>
            <a:endParaRPr lang="en-US" dirty="0" smtClean="0">
              <a:solidFill>
                <a:schemeClr val="accent2">
                  <a:lumMod val="50000"/>
                </a:schemeClr>
              </a:solidFill>
              <a:effectLst/>
              <a:latin typeface="Comic Sans MS" pitchFamily="66" charset="0"/>
            </a:endParaRPr>
          </a:p>
          <a:p>
            <a:pPr marL="457200" lvl="1" indent="0"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marL="457200" lvl="1"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-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/>
                <a:latin typeface="Comic Sans MS" pitchFamily="66" charset="0"/>
              </a:rPr>
              <a:t>СВИНЬЯ МОРСКАЯ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556792"/>
            <a:ext cx="1872208" cy="11521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4638" y="2348880"/>
            <a:ext cx="1905000" cy="10924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573016"/>
            <a:ext cx="1656184" cy="8640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077072"/>
            <a:ext cx="1584176" cy="8640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5013176"/>
            <a:ext cx="1456556" cy="7920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5805264"/>
            <a:ext cx="1872208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78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11"/>
          <p:cNvSpPr>
            <a:spLocks noGrp="1"/>
          </p:cNvSpPr>
          <p:nvPr>
            <p:ph type="body" sz="half" idx="4294967295"/>
          </p:nvPr>
        </p:nvSpPr>
        <p:spPr>
          <a:xfrm>
            <a:off x="323528" y="5157788"/>
            <a:ext cx="8568952" cy="101441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dirty="0">
                <a:latin typeface="Comic Sans MS" pitchFamily="66" charset="0"/>
              </a:rPr>
              <a:t>У </a:t>
            </a:r>
            <a:r>
              <a:rPr lang="ru-RU" sz="2800" dirty="0" smtClean="0">
                <a:latin typeface="Comic Sans MS" pitchFamily="66" charset="0"/>
              </a:rPr>
              <a:t>большинства дельфинов </a:t>
            </a:r>
            <a:r>
              <a:rPr lang="ru-RU" sz="2800" dirty="0">
                <a:latin typeface="Comic Sans MS" pitchFamily="66" charset="0"/>
              </a:rPr>
              <a:t>есть спинной плавник, морда вытянута в «клюв», зубы </a:t>
            </a:r>
            <a:r>
              <a:rPr lang="ru-RU" sz="2800" dirty="0" smtClean="0">
                <a:latin typeface="Comic Sans MS" pitchFamily="66" charset="0"/>
              </a:rPr>
              <a:t>многочисленны. </a:t>
            </a:r>
            <a:endParaRPr lang="ru-RU" sz="2800" dirty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13" name="Рисунок 12"/>
          <p:cNvPicPr>
            <a:picLocks noGrp="1" noChangeAspect="1"/>
          </p:cNvPicPr>
          <p:nvPr>
            <p:ph type="pic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544" y="116632"/>
            <a:ext cx="8424936" cy="4824536"/>
          </a:xfrm>
        </p:spPr>
      </p:pic>
    </p:spTree>
    <p:extLst>
      <p:ext uri="{BB962C8B-B14F-4D97-AF65-F5344CB8AC3E}">
        <p14:creationId xmlns:p14="http://schemas.microsoft.com/office/powerpoint/2010/main" val="339583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4"/>
            <a:ext cx="7992888" cy="48965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5702475"/>
            <a:ext cx="81369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latin typeface="Comic Sans MS" pitchFamily="66" charset="0"/>
              </a:rPr>
              <a:t>Питаются </a:t>
            </a:r>
            <a:r>
              <a:rPr lang="ru-RU" sz="2500" dirty="0">
                <a:latin typeface="Comic Sans MS" pitchFamily="66" charset="0"/>
              </a:rPr>
              <a:t>рыбой или </a:t>
            </a:r>
            <a:r>
              <a:rPr lang="ru-RU" sz="2500" dirty="0" smtClean="0">
                <a:latin typeface="Comic Sans MS" pitchFamily="66" charset="0"/>
              </a:rPr>
              <a:t>головоногими моллюсками.  </a:t>
            </a:r>
            <a:endParaRPr lang="ru-RU" sz="25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58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6632"/>
            <a:ext cx="7920880" cy="50405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5301208"/>
            <a:ext cx="87849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dirty="0">
                <a:latin typeface="Comic Sans MS" pitchFamily="66" charset="0"/>
              </a:rPr>
              <a:t>Дельфины населяют практически все моря и океаны. Держатся вдали от берега, образуя группы, что способствует более удачной охоте и защите от </a:t>
            </a:r>
            <a:r>
              <a:rPr lang="ru-RU" sz="2500" dirty="0" smtClean="0">
                <a:latin typeface="Comic Sans MS" pitchFamily="66" charset="0"/>
              </a:rPr>
              <a:t>хищников.</a:t>
            </a:r>
            <a:endParaRPr lang="ru-RU" sz="25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4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88640"/>
            <a:ext cx="8064897" cy="48965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5229200"/>
            <a:ext cx="878497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Comic Sans MS" pitchFamily="66" charset="0"/>
              </a:rPr>
              <a:t>У дельфина рождается </a:t>
            </a:r>
            <a:r>
              <a:rPr lang="ru-RU" sz="2000" dirty="0">
                <a:latin typeface="Comic Sans MS" pitchFamily="66" charset="0"/>
              </a:rPr>
              <a:t>один детёныш  70—110 см. У каждого «малыша» есть «крёстная мать», т.е. другая самка, которая помогает ему выжить с момента появления на свет. Она вместе с матерью подхватывает новорождённого и выносит его на поверхность, чтобы он сделал первый вдох, опекает малыша и в </a:t>
            </a:r>
            <a:r>
              <a:rPr lang="ru-RU" sz="2000" dirty="0" smtClean="0">
                <a:latin typeface="Comic Sans MS" pitchFamily="66" charset="0"/>
              </a:rPr>
              <a:t>дальнейшем.</a:t>
            </a:r>
            <a:endParaRPr lang="ru-RU" sz="2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354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8208912" cy="46085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4941168"/>
            <a:ext cx="885698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>
                <a:latin typeface="Comic Sans MS" pitchFamily="66" charset="0"/>
              </a:rPr>
              <a:t>Дельфины «разговаривают» друг с другом, способны к звукоподражанию. Самый главный – сигнал бедствия, услышав </a:t>
            </a:r>
            <a:r>
              <a:rPr lang="ru-RU" sz="2600" dirty="0" smtClean="0">
                <a:latin typeface="Comic Sans MS" pitchFamily="66" charset="0"/>
              </a:rPr>
              <a:t>который, </a:t>
            </a:r>
            <a:r>
              <a:rPr lang="ru-RU" sz="2600" dirty="0">
                <a:latin typeface="Comic Sans MS" pitchFamily="66" charset="0"/>
              </a:rPr>
              <a:t>все члены стаи бросаются на помощь </a:t>
            </a:r>
            <a:r>
              <a:rPr lang="ru-RU" sz="2600" dirty="0" smtClean="0">
                <a:latin typeface="Comic Sans MS" pitchFamily="66" charset="0"/>
              </a:rPr>
              <a:t>пострадавшему.</a:t>
            </a:r>
            <a:endParaRPr lang="ru-RU" sz="2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36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60649"/>
            <a:ext cx="7632848" cy="46805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5085184"/>
            <a:ext cx="79208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omic Sans MS" pitchFamily="66" charset="0"/>
              </a:rPr>
              <a:t>Дельфины по своей сообразительности, вероятно, занимают место где-то между собакой и </a:t>
            </a:r>
            <a:r>
              <a:rPr lang="ru-RU" sz="2000" dirty="0" smtClean="0">
                <a:latin typeface="Comic Sans MS" pitchFamily="66" charset="0"/>
              </a:rPr>
              <a:t>обезьяной. Многие виды </a:t>
            </a:r>
            <a:r>
              <a:rPr lang="ru-RU" sz="2000" dirty="0">
                <a:latin typeface="Comic Sans MS" pitchFamily="66" charset="0"/>
              </a:rPr>
              <a:t>прекрасно переносят неволю, хорошо поддаются дрессировке, удивляя своими способностями посетителей </a:t>
            </a:r>
            <a:r>
              <a:rPr lang="ru-RU" sz="2000" dirty="0" smtClean="0">
                <a:latin typeface="Comic Sans MS" pitchFamily="66" charset="0"/>
              </a:rPr>
              <a:t>дельфинариев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5282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88640"/>
            <a:ext cx="5688632" cy="30963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3284984"/>
            <a:ext cx="748883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omic Sans MS" pitchFamily="66" charset="0"/>
              </a:rPr>
              <a:t>Причиной </a:t>
            </a:r>
            <a:r>
              <a:rPr lang="ru-RU" sz="2000" dirty="0" smtClean="0">
                <a:latin typeface="Comic Sans MS" pitchFamily="66" charset="0"/>
              </a:rPr>
              <a:t>исчезновения </a:t>
            </a:r>
            <a:r>
              <a:rPr lang="ru-RU" sz="2000" dirty="0">
                <a:latin typeface="Comic Sans MS" pitchFamily="66" charset="0"/>
              </a:rPr>
              <a:t>дельфинов </a:t>
            </a:r>
            <a:r>
              <a:rPr lang="ru-RU" sz="2000" dirty="0" smtClean="0">
                <a:latin typeface="Comic Sans MS" pitchFamily="66" charset="0"/>
              </a:rPr>
              <a:t>становится </a:t>
            </a:r>
            <a:r>
              <a:rPr lang="ru-RU" sz="2000" dirty="0">
                <a:latin typeface="Comic Sans MS" pitchFamily="66" charset="0"/>
              </a:rPr>
              <a:t>деятельность человека – загрязнение воды, строительство плотин, интенсивное судоходство и использование рыболовных сетей, в которых дельфины запутываются и задыхаются, лишившись возможности подняться к поверхности воды, чтобы вдохнуть. Интенсивное рыболовство, кроме того, лишает дельфинов пищи. Также популяция дельфинов </a:t>
            </a:r>
            <a:r>
              <a:rPr lang="ru-RU" sz="2000" dirty="0" smtClean="0">
                <a:latin typeface="Comic Sans MS" pitchFamily="66" charset="0"/>
              </a:rPr>
              <a:t>уничтожается </a:t>
            </a:r>
            <a:r>
              <a:rPr lang="ru-RU" sz="2000" dirty="0">
                <a:latin typeface="Comic Sans MS" pitchFamily="66" charset="0"/>
              </a:rPr>
              <a:t>и непосредственно в результате браконьерского </a:t>
            </a:r>
            <a:r>
              <a:rPr lang="ru-RU" sz="2000" dirty="0" smtClean="0">
                <a:latin typeface="Comic Sans MS" pitchFamily="66" charset="0"/>
              </a:rPr>
              <a:t>лова. </a:t>
            </a:r>
          </a:p>
          <a:p>
            <a:pPr algn="ctr"/>
            <a:endParaRPr lang="ru-RU" sz="2000" dirty="0" smtClean="0">
              <a:latin typeface="Comic Sans MS" pitchFamily="66" charset="0"/>
            </a:endParaRPr>
          </a:p>
          <a:p>
            <a:pPr algn="ctr"/>
            <a:r>
              <a:rPr lang="ru-RU" sz="2000" dirty="0" smtClean="0">
                <a:latin typeface="Comic Sans MS" pitchFamily="66" charset="0"/>
              </a:rPr>
              <a:t>ДАВАЙТЕ ВСЕ ВМЕСТЕ БЕРЕЧЬ НАШУ ПРИРОДУ!!!!!!!!!!</a:t>
            </a:r>
            <a:endParaRPr lang="ru-RU" sz="2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45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</TotalTime>
  <Words>263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Дельфины в Красной книге</vt:lpstr>
      <vt:lpstr>6 видов дельфинов Красной книги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Дельфины в Красной книге</dc:title>
  <dc:creator>Никита</dc:creator>
  <cp:lastModifiedBy>Никита</cp:lastModifiedBy>
  <cp:revision>19</cp:revision>
  <dcterms:created xsi:type="dcterms:W3CDTF">2013-03-28T14:07:11Z</dcterms:created>
  <dcterms:modified xsi:type="dcterms:W3CDTF">2013-03-28T19:57:58Z</dcterms:modified>
</cp:coreProperties>
</file>