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1" r:id="rId3"/>
    <p:sldId id="282" r:id="rId4"/>
    <p:sldId id="283" r:id="rId5"/>
    <p:sldId id="272" r:id="rId6"/>
    <p:sldId id="284" r:id="rId7"/>
    <p:sldId id="274" r:id="rId8"/>
    <p:sldId id="275" r:id="rId9"/>
    <p:sldId id="276" r:id="rId10"/>
    <p:sldId id="268" r:id="rId11"/>
    <p:sldId id="270" r:id="rId12"/>
    <p:sldId id="281" r:id="rId13"/>
    <p:sldId id="285" r:id="rId14"/>
    <p:sldId id="28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E238-DBDD-4D85-8DD3-BD85AA1FA589}" type="datetimeFigureOut">
              <a:rPr lang="ru-RU" smtClean="0"/>
              <a:pPr/>
              <a:t>02.04.2013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9399-13C5-46E3-AEF9-1E620A2C4F8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E238-DBDD-4D85-8DD3-BD85AA1FA589}" type="datetimeFigureOut">
              <a:rPr lang="ru-RU" smtClean="0"/>
              <a:pPr/>
              <a:t>02.04.2013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9399-13C5-46E3-AEF9-1E620A2C4F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E238-DBDD-4D85-8DD3-BD85AA1FA589}" type="datetimeFigureOut">
              <a:rPr lang="ru-RU" smtClean="0"/>
              <a:pPr/>
              <a:t>02.04.2013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9399-13C5-46E3-AEF9-1E620A2C4F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E238-DBDD-4D85-8DD3-BD85AA1FA589}" type="datetimeFigureOut">
              <a:rPr lang="ru-RU" smtClean="0"/>
              <a:pPr/>
              <a:t>02.04.2013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9399-13C5-46E3-AEF9-1E620A2C4F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E238-DBDD-4D85-8DD3-BD85AA1FA589}" type="datetimeFigureOut">
              <a:rPr lang="ru-RU" smtClean="0"/>
              <a:pPr/>
              <a:t>02.04.2013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DF39399-13C5-46E3-AEF9-1E620A2C4F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E238-DBDD-4D85-8DD3-BD85AA1FA589}" type="datetimeFigureOut">
              <a:rPr lang="ru-RU" smtClean="0"/>
              <a:pPr/>
              <a:t>02.04.2013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9399-13C5-46E3-AEF9-1E620A2C4F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E238-DBDD-4D85-8DD3-BD85AA1FA589}" type="datetimeFigureOut">
              <a:rPr lang="ru-RU" smtClean="0"/>
              <a:pPr/>
              <a:t>02.04.2013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9399-13C5-46E3-AEF9-1E620A2C4F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E238-DBDD-4D85-8DD3-BD85AA1FA589}" type="datetimeFigureOut">
              <a:rPr lang="ru-RU" smtClean="0"/>
              <a:pPr/>
              <a:t>02.04.2013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9399-13C5-46E3-AEF9-1E620A2C4F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E238-DBDD-4D85-8DD3-BD85AA1FA589}" type="datetimeFigureOut">
              <a:rPr lang="ru-RU" smtClean="0"/>
              <a:pPr/>
              <a:t>02.04.2013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9399-13C5-46E3-AEF9-1E620A2C4F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E238-DBDD-4D85-8DD3-BD85AA1FA589}" type="datetimeFigureOut">
              <a:rPr lang="ru-RU" smtClean="0"/>
              <a:pPr/>
              <a:t>02.04.2013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9399-13C5-46E3-AEF9-1E620A2C4F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E238-DBDD-4D85-8DD3-BD85AA1FA589}" type="datetimeFigureOut">
              <a:rPr lang="ru-RU" smtClean="0"/>
              <a:pPr/>
              <a:t>02.04.2013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9399-13C5-46E3-AEF9-1E620A2C4F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528E238-DBDD-4D85-8DD3-BD85AA1FA589}" type="datetimeFigureOut">
              <a:rPr lang="ru-RU" smtClean="0"/>
              <a:pPr/>
              <a:t>02.04.2013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DF39399-13C5-46E3-AEF9-1E620A2C4F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фальцфейн\fein_1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21124" y="332656"/>
            <a:ext cx="4501752" cy="60486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99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 prst="relaxedInset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69184" y="188640"/>
            <a:ext cx="7205633" cy="5040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relaxedInset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0" y="528834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99"/>
                </a:solidFill>
              </a:rPr>
              <a:t>С Юлианом Семеновы Эдуард Александрович познакомился в конце 1970 года. Вместе они создали Международный комитет по возвращению русских сокровищ на родину — и эта идея надолго связала их вместе.</a:t>
            </a:r>
            <a:endParaRPr lang="ru-RU" sz="2400" b="1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4056" y="260648"/>
            <a:ext cx="7595889" cy="52538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relaxedInset"/>
            <a:contourClr>
              <a:srgbClr val="FFFFFF"/>
            </a:contourClr>
          </a:sp3d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5565338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ea typeface="Times New Roman" pitchFamily="18" charset="0"/>
                <a:cs typeface="Arial" pitchFamily="34" charset="0"/>
              </a:rPr>
              <a:t>Хозяин сувенирного магазина барон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ea typeface="Times New Roman" pitchFamily="18" charset="0"/>
                <a:cs typeface="Arial" pitchFamily="34" charset="0"/>
              </a:rPr>
              <a:t>Фальц-Фейн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ea typeface="Times New Roman" pitchFamily="18" charset="0"/>
                <a:cs typeface="Arial" pitchFamily="34" charset="0"/>
              </a:rPr>
              <a:t> приветствует принцессу Грейс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ea typeface="Times New Roman" pitchFamily="18" charset="0"/>
                <a:cs typeface="Arial" pitchFamily="34" charset="0"/>
              </a:rPr>
              <a:t>Монакскую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ea typeface="Times New Roman" pitchFamily="18" charset="0"/>
                <a:cs typeface="Arial" pitchFamily="34" charset="0"/>
              </a:rPr>
              <a:t>, королевскую особу и знаменитую голливудскую звезду в одном лице.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99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38747" y="260648"/>
            <a:ext cx="6066507" cy="4549880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5085184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ea typeface="Times New Roman" pitchFamily="18" charset="0"/>
                <a:cs typeface="Arial" pitchFamily="34" charset="0"/>
              </a:rPr>
              <a:t>Биосферный заповедник им.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ea typeface="Times New Roman" pitchFamily="18" charset="0"/>
                <a:cs typeface="Arial" pitchFamily="34" charset="0"/>
              </a:rPr>
              <a:t>Ф.Фальц-Фейна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ea typeface="Times New Roman" pitchFamily="18" charset="0"/>
                <a:cs typeface="Arial" pitchFamily="34" charset="0"/>
              </a:rPr>
              <a:t> "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ea typeface="Times New Roman" pitchFamily="18" charset="0"/>
                <a:cs typeface="Arial" pitchFamily="34" charset="0"/>
              </a:rPr>
              <a:t>Аскания-Нова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ea typeface="Times New Roman" pitchFamily="18" charset="0"/>
                <a:cs typeface="Arial" pitchFamily="34" charset="0"/>
              </a:rPr>
              <a:t>" наверное одно из самых посещаемых и хорошо знакомых туристам мест в Украине. Ведь не зря "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ea typeface="Times New Roman" pitchFamily="18" charset="0"/>
                <a:cs typeface="Arial" pitchFamily="34" charset="0"/>
              </a:rPr>
              <a:t>Аскания-Нова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ea typeface="Times New Roman" pitchFamily="18" charset="0"/>
                <a:cs typeface="Arial" pitchFamily="34" charset="0"/>
              </a:rPr>
              <a:t>" вышла в полуфинал всемирного конкурса "Семь новых чудес природы»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99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99"/>
                </a:solidFill>
              </a:rPr>
              <a:t>«Есть </a:t>
            </a:r>
            <a:r>
              <a:rPr lang="ru-RU" sz="3600" b="1" dirty="0">
                <a:solidFill>
                  <a:srgbClr val="FFFF99"/>
                </a:solidFill>
              </a:rPr>
              <a:t>такие слова, которые за свое существование сменили множество значений, оттенков, смыслов. </a:t>
            </a:r>
            <a:endParaRPr lang="ru-RU" sz="3600" b="1" dirty="0" smtClean="0">
              <a:solidFill>
                <a:srgbClr val="FFFF99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FF99"/>
                </a:solidFill>
              </a:rPr>
              <a:t>Дословный </a:t>
            </a:r>
            <a:r>
              <a:rPr lang="ru-RU" sz="3600" b="1" dirty="0">
                <a:solidFill>
                  <a:srgbClr val="FFFF99"/>
                </a:solidFill>
              </a:rPr>
              <a:t>смысл </a:t>
            </a:r>
            <a:endParaRPr lang="ru-RU" sz="3600" b="1" dirty="0" smtClean="0">
              <a:solidFill>
                <a:srgbClr val="FFFF99"/>
              </a:solidFill>
            </a:endParaRPr>
          </a:p>
          <a:p>
            <a:pPr algn="ctr"/>
            <a:r>
              <a:rPr lang="ru-RU" sz="6000" b="1" dirty="0" smtClean="0">
                <a:solidFill>
                  <a:srgbClr val="FFFF99"/>
                </a:solidFill>
              </a:rPr>
              <a:t>благотворительности</a:t>
            </a:r>
            <a:r>
              <a:rPr lang="ru-RU" sz="3600" b="1" dirty="0" smtClean="0">
                <a:solidFill>
                  <a:srgbClr val="FFFF99"/>
                </a:solidFill>
              </a:rPr>
              <a:t> </a:t>
            </a:r>
            <a:r>
              <a:rPr lang="ru-RU" sz="3600" b="1" dirty="0">
                <a:solidFill>
                  <a:srgbClr val="FFFF99"/>
                </a:solidFill>
              </a:rPr>
              <a:t>прозрачен – творение блага, добра, совершать дела милосердия, сострадания, сочувствия, готовности оказать безвозмездную помощь всякому, кто в ней </a:t>
            </a:r>
            <a:r>
              <a:rPr lang="ru-RU" sz="3600" b="1" dirty="0" smtClean="0">
                <a:solidFill>
                  <a:srgbClr val="FFFF99"/>
                </a:solidFill>
              </a:rPr>
              <a:t>нуждается».</a:t>
            </a:r>
          </a:p>
          <a:p>
            <a:pPr algn="ctr"/>
            <a:endParaRPr lang="ru-RU" sz="3200" b="1" dirty="0" smtClean="0">
              <a:solidFill>
                <a:srgbClr val="FFFF99"/>
              </a:solidFill>
            </a:endParaRPr>
          </a:p>
          <a:p>
            <a:pPr algn="r"/>
            <a:r>
              <a:rPr lang="ru-RU" sz="3200" b="1" i="1" dirty="0" smtClean="0">
                <a:solidFill>
                  <a:srgbClr val="FFFF99"/>
                </a:solidFill>
              </a:rPr>
              <a:t>Э.А. </a:t>
            </a:r>
            <a:r>
              <a:rPr lang="ru-RU" sz="3200" b="1" i="1" dirty="0" smtClean="0">
                <a:solidFill>
                  <a:srgbClr val="FFFF99"/>
                </a:solidFill>
              </a:rPr>
              <a:t>Фальц-Фейн</a:t>
            </a:r>
            <a:endParaRPr lang="ru-RU" sz="3200" b="1" i="1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967335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 подготовлен </a:t>
            </a:r>
          </a:p>
          <a:p>
            <a:pPr algn="ctr"/>
            <a:r>
              <a:rPr lang="ru-RU" sz="2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руководителем музея </a:t>
            </a:r>
          </a:p>
          <a:p>
            <a:pPr algn="ctr"/>
            <a:r>
              <a:rPr lang="ru-RU" sz="2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Первого Московского кадетского корпуса</a:t>
            </a:r>
          </a:p>
          <a:p>
            <a:pPr algn="ctr"/>
            <a:r>
              <a:rPr lang="ru-RU" sz="2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Смолеевой</a:t>
            </a:r>
            <a:r>
              <a:rPr lang="ru-RU" sz="2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Светланой Афанасьевной</a:t>
            </a:r>
            <a:endParaRPr lang="ru-RU" sz="2800" b="1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80728"/>
            <a:ext cx="91440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FF99"/>
                </a:solidFill>
              </a:rPr>
              <a:t>14 сентября 2012 года </a:t>
            </a:r>
          </a:p>
          <a:p>
            <a:pPr algn="ctr"/>
            <a:r>
              <a:rPr lang="ru-RU" sz="4400" b="1" dirty="0">
                <a:solidFill>
                  <a:srgbClr val="FFFF99"/>
                </a:solidFill>
              </a:rPr>
              <a:t>исполняется 100 </a:t>
            </a:r>
            <a:r>
              <a:rPr lang="ru-RU" sz="4400" b="1" dirty="0" smtClean="0">
                <a:solidFill>
                  <a:srgbClr val="FFFF99"/>
                </a:solidFill>
              </a:rPr>
              <a:t>лет</a:t>
            </a:r>
          </a:p>
          <a:p>
            <a:pPr algn="ctr"/>
            <a:endParaRPr lang="ru-RU" sz="4400" b="1" dirty="0">
              <a:solidFill>
                <a:srgbClr val="FFFF99"/>
              </a:solidFill>
            </a:endParaRPr>
          </a:p>
          <a:p>
            <a:pPr algn="ctr"/>
            <a:r>
              <a:rPr lang="ru-RU" sz="4000" b="1" dirty="0">
                <a:solidFill>
                  <a:srgbClr val="FFFF99"/>
                </a:solidFill>
              </a:rPr>
              <a:t> </a:t>
            </a:r>
            <a:r>
              <a:rPr lang="ru-RU" sz="4000" b="1" dirty="0" smtClean="0">
                <a:solidFill>
                  <a:srgbClr val="FFFF99"/>
                </a:solidFill>
              </a:rPr>
              <a:t> </a:t>
            </a:r>
            <a:r>
              <a:rPr lang="ru-RU" sz="62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Эдуарду </a:t>
            </a:r>
            <a:r>
              <a:rPr lang="ru-RU" sz="6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Александровичу</a:t>
            </a:r>
          </a:p>
          <a:p>
            <a:pPr algn="ctr"/>
            <a:r>
              <a:rPr lang="ru-RU" sz="8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Фальц-Фейну</a:t>
            </a:r>
            <a:endParaRPr lang="ru-RU" sz="88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9144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200" b="1" dirty="0">
                <a:solidFill>
                  <a:srgbClr val="FFFF99"/>
                </a:solidFill>
              </a:rPr>
              <a:t>Барон Эдуард </a:t>
            </a:r>
            <a:r>
              <a:rPr lang="ru-RU" sz="4200" b="1" dirty="0" smtClean="0">
                <a:solidFill>
                  <a:srgbClr val="FFFF99"/>
                </a:solidFill>
              </a:rPr>
              <a:t> </a:t>
            </a:r>
            <a:r>
              <a:rPr lang="ru-RU" sz="4200" b="1" dirty="0">
                <a:solidFill>
                  <a:srgbClr val="FFFF99"/>
                </a:solidFill>
              </a:rPr>
              <a:t>Александрович </a:t>
            </a:r>
            <a:endParaRPr lang="ru-RU" sz="4200" b="1" dirty="0" smtClean="0">
              <a:solidFill>
                <a:srgbClr val="FFFF99"/>
              </a:solidFill>
            </a:endParaRPr>
          </a:p>
          <a:p>
            <a:pPr algn="ctr"/>
            <a:r>
              <a:rPr lang="ru-RU" sz="4200" b="1" dirty="0" smtClean="0">
                <a:solidFill>
                  <a:srgbClr val="FFFF99"/>
                </a:solidFill>
              </a:rPr>
              <a:t>фон </a:t>
            </a:r>
            <a:r>
              <a:rPr lang="ru-RU" sz="4200" b="1" dirty="0" smtClean="0">
                <a:solidFill>
                  <a:srgbClr val="FFFF99"/>
                </a:solidFill>
              </a:rPr>
              <a:t>Фальц-Фейн</a:t>
            </a:r>
            <a:r>
              <a:rPr lang="ru-RU" sz="4200" b="1" dirty="0" smtClean="0">
                <a:solidFill>
                  <a:srgbClr val="FFFF99"/>
                </a:solidFill>
              </a:rPr>
              <a:t> - дворянин</a:t>
            </a:r>
            <a:r>
              <a:rPr lang="ru-RU" sz="4200" b="1" dirty="0">
                <a:solidFill>
                  <a:srgbClr val="FFFF99"/>
                </a:solidFill>
              </a:rPr>
              <a:t>, </a:t>
            </a:r>
            <a:r>
              <a:rPr lang="ru-RU" sz="4200" b="1" dirty="0" smtClean="0">
                <a:solidFill>
                  <a:srgbClr val="FFFF99"/>
                </a:solidFill>
              </a:rPr>
              <a:t>внук директора Пажеского корпуса, подданный </a:t>
            </a:r>
            <a:r>
              <a:rPr lang="ru-RU" sz="4200" b="1" dirty="0">
                <a:solidFill>
                  <a:srgbClr val="FFFF99"/>
                </a:solidFill>
              </a:rPr>
              <a:t>княжества Лихтенштейн. Известный спортсмен, талантливый журналист, удачливый </a:t>
            </a:r>
            <a:r>
              <a:rPr lang="ru-RU" sz="4200" b="1" dirty="0" smtClean="0">
                <a:solidFill>
                  <a:srgbClr val="FFFF99"/>
                </a:solidFill>
              </a:rPr>
              <a:t>бизнесмен, и </a:t>
            </a:r>
            <a:r>
              <a:rPr lang="ru-RU" sz="4200" b="1" dirty="0">
                <a:solidFill>
                  <a:srgbClr val="FFFF99"/>
                </a:solidFill>
              </a:rPr>
              <a:t>редкий по щедрости и бескорыстию коллекционер и меценат.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65675"/>
            <a:ext cx="9144000" cy="78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ea typeface="Calibri" pitchFamily="34" charset="0"/>
                <a:cs typeface="Tahoma" pitchFamily="34" charset="0"/>
              </a:rPr>
              <a:t> </a:t>
            </a:r>
            <a:r>
              <a:rPr kumimoji="0" lang="ru-RU" sz="3800" b="1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ea typeface="Calibri" pitchFamily="34" charset="0"/>
                <a:cs typeface="Tahoma" pitchFamily="34" charset="0"/>
              </a:rPr>
              <a:t>Целью своей жизни он сделал возвращение в Россию утерянных произведений искусства: ему удалось вернуть на родину фрагменты мозаики Янтарной комнаты, фамильные реликвии Шаляпина, множество архивов.</a:t>
            </a:r>
            <a:r>
              <a:rPr kumimoji="0" lang="ru-RU" sz="3800" b="1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800" b="1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Указом Президента России Владимира Путина в 2002 году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800" b="1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Эдуард фон </a:t>
            </a:r>
            <a:r>
              <a:rPr kumimoji="0" lang="ru-RU" sz="3800" b="1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Фальц-Фейн</a:t>
            </a:r>
            <a:r>
              <a:rPr kumimoji="0" lang="ru-RU" sz="3800" b="1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800" b="1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был награжден орденом Почёта.</a:t>
            </a:r>
            <a:endParaRPr kumimoji="0" lang="ru-RU" sz="3800" b="1" u="none" strike="noStrike" cap="none" normalizeH="0" baseline="0" dirty="0" smtClean="0">
              <a:ln>
                <a:noFill/>
              </a:ln>
              <a:solidFill>
                <a:srgbClr val="FFFF99"/>
              </a:solidFill>
              <a:effectLst/>
              <a:ea typeface="Calibri" pitchFamily="34" charset="0"/>
              <a:cs typeface="Tahoma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200" b="1" u="none" strike="noStrike" cap="none" normalizeH="0" baseline="0" dirty="0" smtClean="0">
              <a:ln>
                <a:noFill/>
              </a:ln>
              <a:solidFill>
                <a:srgbClr val="FFFF99"/>
              </a:solidFill>
              <a:effectLst/>
              <a:ea typeface="Calibri" pitchFamily="34" charset="0"/>
              <a:cs typeface="Tahoma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200" b="1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ea typeface="Calibri" pitchFamily="34" charset="0"/>
                <a:cs typeface="Tahoma" pitchFamily="34" charset="0"/>
              </a:rPr>
              <a:t> </a:t>
            </a:r>
            <a:endParaRPr kumimoji="0" lang="ru-RU" sz="4200" b="1" u="none" strike="noStrike" cap="none" normalizeH="0" baseline="0" dirty="0" smtClean="0">
              <a:ln>
                <a:noFill/>
              </a:ln>
              <a:solidFill>
                <a:srgbClr val="FFFF99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910" y="332656"/>
            <a:ext cx="7488180" cy="53727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relaxedInset"/>
            <a:contourClr>
              <a:srgbClr val="FFFFFF"/>
            </a:contourClr>
          </a:sp3d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5733256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ea typeface="Calibri" pitchFamily="34" charset="0"/>
                <a:cs typeface="Times New Roman" pitchFamily="18" charset="0"/>
              </a:rPr>
              <a:t>На благотворительном вечере в Большом театре. Встреча с Патриархом всея Руси Алексием II. 1999 год 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99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99"/>
                </a:solidFill>
              </a:rPr>
              <a:t>«Нет </a:t>
            </a:r>
            <a:r>
              <a:rPr lang="ru-RU" sz="3600" b="1" dirty="0">
                <a:solidFill>
                  <a:srgbClr val="FFFF99"/>
                </a:solidFill>
              </a:rPr>
              <a:t>ничего важнее доброго имени и ничто не создаёт его так прочно, как достоинство. Конечно же, б</a:t>
            </a:r>
            <a:r>
              <a:rPr lang="ru-RU" sz="3600" b="1" dirty="0" smtClean="0">
                <a:solidFill>
                  <a:srgbClr val="FFFF99"/>
                </a:solidFill>
              </a:rPr>
              <a:t>ереги </a:t>
            </a:r>
            <a:r>
              <a:rPr lang="ru-RU" sz="3600" b="1" dirty="0">
                <a:solidFill>
                  <a:srgbClr val="FFFF99"/>
                </a:solidFill>
              </a:rPr>
              <a:t>платье </a:t>
            </a:r>
            <a:r>
              <a:rPr lang="ru-RU" sz="3600" b="1" dirty="0">
                <a:solidFill>
                  <a:srgbClr val="FFFF99"/>
                </a:solidFill>
              </a:rPr>
              <a:t>снову</a:t>
            </a:r>
            <a:r>
              <a:rPr lang="ru-RU" sz="3600" b="1" dirty="0">
                <a:solidFill>
                  <a:srgbClr val="FFFF99"/>
                </a:solidFill>
              </a:rPr>
              <a:t>, а честь </a:t>
            </a:r>
            <a:r>
              <a:rPr lang="ru-RU" sz="3600" b="1" dirty="0" smtClean="0">
                <a:solidFill>
                  <a:srgbClr val="FFFF99"/>
                </a:solidFill>
              </a:rPr>
              <a:t>смолоду. </a:t>
            </a:r>
            <a:r>
              <a:rPr lang="ru-RU" sz="3600" b="1" dirty="0">
                <a:solidFill>
                  <a:srgbClr val="FFFF99"/>
                </a:solidFill>
              </a:rPr>
              <a:t>Стремиться быть честным, воспитывать совестливость</a:t>
            </a:r>
            <a:r>
              <a:rPr lang="ru-RU" sz="3600" b="1" dirty="0" smtClean="0">
                <a:solidFill>
                  <a:srgbClr val="FFFF99"/>
                </a:solidFill>
              </a:rPr>
              <a:t>.</a:t>
            </a:r>
          </a:p>
          <a:p>
            <a:pPr algn="ctr"/>
            <a:r>
              <a:rPr lang="ru-RU" sz="3600" b="1" dirty="0" smtClean="0">
                <a:solidFill>
                  <a:srgbClr val="FFFF99"/>
                </a:solidFill>
              </a:rPr>
              <a:t> </a:t>
            </a:r>
            <a:r>
              <a:rPr lang="ru-RU" sz="3600" b="1" dirty="0">
                <a:solidFill>
                  <a:srgbClr val="FFFF99"/>
                </a:solidFill>
              </a:rPr>
              <a:t>А еще надо развивать в ребенке доброжелательность к миру, ко всему мирозданию, животным, к людям, любовь к родине, </a:t>
            </a:r>
            <a:r>
              <a:rPr lang="ru-RU" sz="3600" b="1" dirty="0" smtClean="0">
                <a:solidFill>
                  <a:srgbClr val="FFFF99"/>
                </a:solidFill>
              </a:rPr>
              <a:t>уважение</a:t>
            </a:r>
          </a:p>
          <a:p>
            <a:pPr algn="ctr"/>
            <a:r>
              <a:rPr lang="ru-RU" sz="3600" b="1" dirty="0" smtClean="0">
                <a:solidFill>
                  <a:srgbClr val="FFFF99"/>
                </a:solidFill>
              </a:rPr>
              <a:t> </a:t>
            </a:r>
            <a:r>
              <a:rPr lang="ru-RU" sz="3600" b="1" dirty="0">
                <a:solidFill>
                  <a:srgbClr val="FFFF99"/>
                </a:solidFill>
              </a:rPr>
              <a:t>к противоположному </a:t>
            </a:r>
            <a:r>
              <a:rPr lang="ru-RU" sz="3600" b="1" dirty="0" smtClean="0">
                <a:solidFill>
                  <a:srgbClr val="FFFF99"/>
                </a:solidFill>
              </a:rPr>
              <a:t>полу».</a:t>
            </a:r>
          </a:p>
          <a:p>
            <a:pPr algn="ctr"/>
            <a:endParaRPr lang="ru-RU" sz="3600" b="1" dirty="0" smtClean="0">
              <a:solidFill>
                <a:srgbClr val="FFFF99"/>
              </a:solidFill>
            </a:endParaRPr>
          </a:p>
          <a:p>
            <a:pPr algn="r"/>
            <a:r>
              <a:rPr lang="ru-RU" sz="3600" b="1" dirty="0" smtClean="0">
                <a:solidFill>
                  <a:srgbClr val="FFFF99"/>
                </a:solidFill>
              </a:rPr>
              <a:t>Э.А. </a:t>
            </a:r>
            <a:r>
              <a:rPr lang="ru-RU" sz="3600" b="1" dirty="0" smtClean="0">
                <a:solidFill>
                  <a:srgbClr val="FFFF99"/>
                </a:solidFill>
              </a:rPr>
              <a:t>Фальц-Фейн</a:t>
            </a:r>
            <a:endParaRPr lang="ru-RU" sz="3600" b="1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785" y="1340768"/>
            <a:ext cx="7946431" cy="52894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relaxedInset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8820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99"/>
                </a:solidFill>
              </a:rPr>
              <a:t> </a:t>
            </a:r>
            <a:r>
              <a:rPr lang="ru-RU" sz="3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Первом Московском кадетском корпусе. 1994 год.</a:t>
            </a:r>
            <a:endParaRPr lang="ru-RU" sz="32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612" y="1219342"/>
            <a:ext cx="8114777" cy="53780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relaxedInset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Первом Московском кадетском корпусе. </a:t>
            </a:r>
            <a:endParaRPr lang="ru-RU" sz="3200" b="1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1994 </a:t>
            </a:r>
            <a:r>
              <a:rPr lang="ru-RU" sz="3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772816"/>
            <a:ext cx="2977778" cy="45929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relaxedInset"/>
            <a:contourClr>
              <a:srgbClr val="FFFFFF"/>
            </a:contourClr>
          </a:sp3d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63888" y="1988840"/>
            <a:ext cx="5229432" cy="40538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relaxedInset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0" y="18864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Первом Московском кадетском корпусе. </a:t>
            </a:r>
          </a:p>
          <a:p>
            <a:pPr algn="ctr"/>
            <a:r>
              <a:rPr lang="ru-RU" sz="3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1994 год.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812 год">
  <a:themeElements>
    <a:clrScheme name="Другая 10">
      <a:dk1>
        <a:srgbClr val="C00000"/>
      </a:dk1>
      <a:lt1>
        <a:srgbClr val="C00000"/>
      </a:lt1>
      <a:dk2>
        <a:srgbClr val="C00000"/>
      </a:dk2>
      <a:lt2>
        <a:srgbClr val="C00000"/>
      </a:lt2>
      <a:accent1>
        <a:srgbClr val="C00000"/>
      </a:accent1>
      <a:accent2>
        <a:srgbClr val="C00000"/>
      </a:accent2>
      <a:accent3>
        <a:srgbClr val="C00000"/>
      </a:accent3>
      <a:accent4>
        <a:srgbClr val="C00000"/>
      </a:accent4>
      <a:accent5>
        <a:srgbClr val="C00000"/>
      </a:accent5>
      <a:accent6>
        <a:srgbClr val="C00000"/>
      </a:accent6>
      <a:hlink>
        <a:srgbClr val="C00000"/>
      </a:hlink>
      <a:folHlink>
        <a:srgbClr val="C0000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</TotalTime>
  <Words>357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1812 год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27</cp:revision>
  <dcterms:created xsi:type="dcterms:W3CDTF">2012-09-12T15:29:01Z</dcterms:created>
  <dcterms:modified xsi:type="dcterms:W3CDTF">2013-04-02T17:41:52Z</dcterms:modified>
</cp:coreProperties>
</file>