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6"/>
  </p:notesMasterIdLst>
  <p:sldIdLst>
    <p:sldId id="280" r:id="rId2"/>
    <p:sldId id="281" r:id="rId3"/>
    <p:sldId id="282" r:id="rId4"/>
    <p:sldId id="283" r:id="rId5"/>
    <p:sldId id="284" r:id="rId6"/>
    <p:sldId id="285" r:id="rId7"/>
    <p:sldId id="286" r:id="rId8"/>
    <p:sldId id="260" r:id="rId9"/>
    <p:sldId id="259" r:id="rId10"/>
    <p:sldId id="274" r:id="rId11"/>
    <p:sldId id="257" r:id="rId12"/>
    <p:sldId id="262" r:id="rId13"/>
    <p:sldId id="264" r:id="rId14"/>
    <p:sldId id="268" r:id="rId15"/>
    <p:sldId id="263" r:id="rId16"/>
    <p:sldId id="269" r:id="rId17"/>
    <p:sldId id="270" r:id="rId18"/>
    <p:sldId id="271" r:id="rId19"/>
    <p:sldId id="272" r:id="rId20"/>
    <p:sldId id="275" r:id="rId21"/>
    <p:sldId id="277" r:id="rId22"/>
    <p:sldId id="289" r:id="rId23"/>
    <p:sldId id="278" r:id="rId24"/>
    <p:sldId id="279" r:id="rId2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17" autoAdjust="0"/>
    <p:restoredTop sz="94709" autoAdjust="0"/>
  </p:normalViewPr>
  <p:slideViewPr>
    <p:cSldViewPr>
      <p:cViewPr>
        <p:scale>
          <a:sx n="80" d="100"/>
          <a:sy n="80" d="100"/>
        </p:scale>
        <p:origin x="-1086" y="-7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56" d="100"/>
          <a:sy n="56" d="100"/>
        </p:scale>
        <p:origin x="-1812" y="-96"/>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DFF2BEA-4944-4E78-A4DC-CC9EEA6A696B}" type="datetimeFigureOut">
              <a:rPr lang="ru-RU" smtClean="0"/>
              <a:pPr/>
              <a:t>02.04.2013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EBCE3BF-0EEF-4D06-B24D-DA926643685B}"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7EBCE3BF-0EEF-4D06-B24D-DA926643685B}" type="slidenum">
              <a:rPr lang="ru-RU" smtClean="0"/>
              <a:pPr/>
              <a:t>12</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7EBCE3BF-0EEF-4D06-B24D-DA926643685B}" type="slidenum">
              <a:rPr lang="ru-RU" smtClean="0"/>
              <a:pPr/>
              <a:t>17</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fld id="{E188B664-4464-4C7F-80FA-A8F8F1757A31}" type="datetimeFigureOut">
              <a:rPr lang="ru-RU" smtClean="0"/>
              <a:pPr/>
              <a:t>02.04.2013</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a:lstStyle/>
          <a:p>
            <a:fld id="{66CA4A04-7158-467A-83DD-273943D57F40}" type="slidenum">
              <a:rPr lang="ru-RU" smtClean="0"/>
              <a:pPr/>
              <a:t>‹#›</a:t>
            </a:fld>
            <a:endParaRPr lang="ru-RU"/>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E188B664-4464-4C7F-80FA-A8F8F1757A31}" type="datetimeFigureOut">
              <a:rPr lang="ru-RU" smtClean="0"/>
              <a:pPr/>
              <a:t>02.04.2013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6CA4A04-7158-467A-83DD-273943D57F40}"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E188B664-4464-4C7F-80FA-A8F8F1757A31}" type="datetimeFigureOut">
              <a:rPr lang="ru-RU" smtClean="0"/>
              <a:pPr/>
              <a:t>02.04.2013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6CA4A04-7158-467A-83DD-273943D57F40}"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E188B664-4464-4C7F-80FA-A8F8F1757A31}" type="datetimeFigureOut">
              <a:rPr lang="ru-RU" smtClean="0"/>
              <a:pPr/>
              <a:t>02.04.2013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6CA4A04-7158-467A-83DD-273943D57F40}"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E188B664-4464-4C7F-80FA-A8F8F1757A31}" type="datetimeFigureOut">
              <a:rPr lang="ru-RU" smtClean="0"/>
              <a:pPr/>
              <a:t>02.04.2013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a:xfrm>
            <a:off x="7924800" y="6416675"/>
            <a:ext cx="762000" cy="365125"/>
          </a:xfrm>
        </p:spPr>
        <p:txBody>
          <a:bodyPr/>
          <a:lstStyle/>
          <a:p>
            <a:fld id="{66CA4A04-7158-467A-83DD-273943D57F40}"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E188B664-4464-4C7F-80FA-A8F8F1757A31}" type="datetimeFigureOut">
              <a:rPr lang="ru-RU" smtClean="0"/>
              <a:pPr/>
              <a:t>02.04.2013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6CA4A04-7158-467A-83DD-273943D57F40}"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E188B664-4464-4C7F-80FA-A8F8F1757A31}" type="datetimeFigureOut">
              <a:rPr lang="ru-RU" smtClean="0"/>
              <a:pPr/>
              <a:t>02.04.2013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66CA4A04-7158-467A-83DD-273943D57F40}"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E188B664-4464-4C7F-80FA-A8F8F1757A31}" type="datetimeFigureOut">
              <a:rPr lang="ru-RU" smtClean="0"/>
              <a:pPr/>
              <a:t>02.04.2013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66CA4A04-7158-467A-83DD-273943D57F40}"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E188B664-4464-4C7F-80FA-A8F8F1757A31}" type="datetimeFigureOut">
              <a:rPr lang="ru-RU" smtClean="0"/>
              <a:pPr/>
              <a:t>02.04.2013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66CA4A04-7158-467A-83DD-273943D57F40}"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E188B664-4464-4C7F-80FA-A8F8F1757A31}" type="datetimeFigureOut">
              <a:rPr lang="ru-RU" smtClean="0"/>
              <a:pPr/>
              <a:t>02.04.2013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6CA4A04-7158-467A-83DD-273943D57F40}"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E188B664-4464-4C7F-80FA-A8F8F1757A31}" type="datetimeFigureOut">
              <a:rPr lang="ru-RU" smtClean="0"/>
              <a:pPr/>
              <a:t>02.04.2013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6CA4A04-7158-467A-83DD-273943D57F40}"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E188B664-4464-4C7F-80FA-A8F8F1757A31}" type="datetimeFigureOut">
              <a:rPr lang="ru-RU" smtClean="0"/>
              <a:pPr/>
              <a:t>02.04.2013</a:t>
            </a:fld>
            <a:endParaRPr lang="ru-RU"/>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ru-RU"/>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66CA4A04-7158-467A-83DD-273943D57F40}"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hyperlink" Target="http://www.sovetov.su/files/NEWS/saratov/kumiska.jpg" TargetMode="External"/><Relationship Id="rId1" Type="http://schemas.openxmlformats.org/officeDocument/2006/relationships/slideLayout" Target="../slideLayouts/slideLayout2.xml"/><Relationship Id="rId4" Type="http://schemas.openxmlformats.org/officeDocument/2006/relationships/image" Target="../media/image23.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epochtimes.ru/images/stories/02/russia/75_katast_8.jpg" TargetMode="External"/><Relationship Id="rId1" Type="http://schemas.openxmlformats.org/officeDocument/2006/relationships/slideLayout" Target="../slideLayouts/slideLayout9.xml"/><Relationship Id="rId4" Type="http://schemas.openxmlformats.org/officeDocument/2006/relationships/image" Target="../media/image5.jpeg"/></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img0.liveinternet.ru/images/attach/c/1/59/169/59169933_Zagrya.jpg" TargetMode="External"/><Relationship Id="rId1" Type="http://schemas.openxmlformats.org/officeDocument/2006/relationships/slideLayout" Target="../slideLayouts/slideLayout9.xml"/><Relationship Id="rId5" Type="http://schemas.openxmlformats.org/officeDocument/2006/relationships/image" Target="../media/image7.jpeg"/><Relationship Id="rId4" Type="http://schemas.openxmlformats.org/officeDocument/2006/relationships/hyperlink" Target="http://www.sostav.ru/articles/rus/2011/16.08/news/images/s8.jpg" TargetMode="Externa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23528" y="404664"/>
            <a:ext cx="8700127" cy="1200329"/>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sz="4000" b="1" dirty="0" smtClean="0">
                <a:latin typeface="Ambassadore" pitchFamily="2" charset="0"/>
              </a:rPr>
              <a:t>        </a:t>
            </a:r>
            <a:r>
              <a:rPr lang="en-US" sz="3200" b="1" dirty="0" smtClean="0">
                <a:solidFill>
                  <a:srgbClr val="C00000"/>
                </a:solidFill>
                <a:latin typeface="Ambassadore" pitchFamily="2" charset="0"/>
              </a:rPr>
              <a:t>Ecology Today </a:t>
            </a:r>
          </a:p>
          <a:p>
            <a:r>
              <a:rPr lang="en-US" sz="3200" b="1" dirty="0" smtClean="0">
                <a:solidFill>
                  <a:srgbClr val="C00000"/>
                </a:solidFill>
                <a:latin typeface="Ambassadore" pitchFamily="2" charset="0"/>
              </a:rPr>
              <a:t>and Saratov Ecological Problems</a:t>
            </a:r>
            <a:endParaRPr lang="ru-RU" sz="3200" dirty="0">
              <a:solidFill>
                <a:srgbClr val="C00000"/>
              </a:solidFill>
              <a:latin typeface="Ambassadore" pitchFamily="2" charset="0"/>
            </a:endParaRPr>
          </a:p>
        </p:txBody>
      </p:sp>
      <p:pic>
        <p:nvPicPr>
          <p:cNvPr id="4" name="Picture 8"/>
          <p:cNvPicPr>
            <a:picLocks noChangeAspect="1" noChangeArrowheads="1"/>
          </p:cNvPicPr>
          <p:nvPr/>
        </p:nvPicPr>
        <p:blipFill>
          <a:blip r:embed="rId2" cstate="print"/>
          <a:srcRect/>
          <a:stretch>
            <a:fillRect/>
          </a:stretch>
        </p:blipFill>
        <p:spPr bwMode="auto">
          <a:xfrm>
            <a:off x="2267744" y="2420888"/>
            <a:ext cx="4536504" cy="3528392"/>
          </a:xfrm>
          <a:prstGeom prst="rect">
            <a:avLst/>
          </a:prstGeom>
          <a:noFill/>
          <a:ln w="12700" cap="sq" cmpd="sng" algn="ctr">
            <a:noFill/>
            <a:prstDash val="solid"/>
            <a:miter lim="800000"/>
            <a:headEnd type="none" w="sm" len="sm"/>
            <a:tailEnd type="none" w="sm" len="sm"/>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18434" name="Picture 2" descr="G:\машина.jpg"/>
          <p:cNvPicPr>
            <a:picLocks noChangeAspect="1" noChangeArrowheads="1"/>
          </p:cNvPicPr>
          <p:nvPr/>
        </p:nvPicPr>
        <p:blipFill>
          <a:blip r:embed="rId2" cstate="print"/>
          <a:srcRect/>
          <a:stretch>
            <a:fillRect/>
          </a:stretch>
        </p:blipFill>
        <p:spPr bwMode="auto">
          <a:xfrm>
            <a:off x="40460" y="1"/>
            <a:ext cx="9103540" cy="6858000"/>
          </a:xfrm>
          <a:prstGeom prst="rect">
            <a:avLst/>
          </a:prstGeom>
          <a:noFill/>
        </p:spPr>
      </p:pic>
      <p:sp>
        <p:nvSpPr>
          <p:cNvPr id="5" name="Прямоугольник 4"/>
          <p:cNvSpPr/>
          <p:nvPr/>
        </p:nvSpPr>
        <p:spPr>
          <a:xfrm>
            <a:off x="571472" y="285728"/>
            <a:ext cx="7572428" cy="1569660"/>
          </a:xfrm>
          <a:prstGeom prst="rect">
            <a:avLst/>
          </a:prstGeom>
        </p:spPr>
        <p:txBody>
          <a:bodyPr wrap="square">
            <a:spAutoFit/>
          </a:bodyPr>
          <a:lstStyle/>
          <a:p>
            <a:r>
              <a:rPr lang="en-US" sz="2400" b="1" dirty="0" smtClean="0">
                <a:solidFill>
                  <a:srgbClr val="C00000"/>
                </a:solidFill>
                <a:latin typeface="Ambassadore" pitchFamily="2" charset="0"/>
              </a:rPr>
              <a:t>For the last time the constant increase in weight of emissions that is connected, first of all, with motor transport increase is  observed . It pollutes atmospheric air of Saratov too.</a:t>
            </a:r>
            <a:endParaRPr lang="ru-RU" sz="2400" b="1" dirty="0">
              <a:solidFill>
                <a:srgbClr val="C00000"/>
              </a:solidFill>
              <a:latin typeface="Ambassadore" pitchFamily="2"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1026" name="Picture 2" descr="G:\труба.jpg"/>
          <p:cNvPicPr>
            <a:picLocks noChangeAspect="1" noChangeArrowheads="1"/>
          </p:cNvPicPr>
          <p:nvPr/>
        </p:nvPicPr>
        <p:blipFill>
          <a:blip r:embed="rId2" cstate="print"/>
          <a:srcRect/>
          <a:stretch>
            <a:fillRect/>
          </a:stretch>
        </p:blipFill>
        <p:spPr bwMode="auto">
          <a:xfrm>
            <a:off x="0" y="-75450"/>
            <a:ext cx="9144000" cy="6933450"/>
          </a:xfrm>
          <a:prstGeom prst="rect">
            <a:avLst/>
          </a:prstGeom>
          <a:noFill/>
        </p:spPr>
      </p:pic>
      <p:sp>
        <p:nvSpPr>
          <p:cNvPr id="23554" name="Rectangle 2"/>
          <p:cNvSpPr>
            <a:spLocks noChangeArrowheads="1"/>
          </p:cNvSpPr>
          <p:nvPr/>
        </p:nvSpPr>
        <p:spPr bwMode="auto">
          <a:xfrm flipV="1">
            <a:off x="0" y="430887"/>
            <a:ext cx="9144000" cy="2616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12725" algn="just"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endParaRPr kumimoji="0" lang="en-US" sz="1800" b="0" i="0" u="none" strike="noStrike" cap="none" normalizeH="0" baseline="0" dirty="0" smtClean="0">
              <a:ln>
                <a:noFill/>
              </a:ln>
              <a:solidFill>
                <a:schemeClr val="tx1"/>
              </a:solidFill>
              <a:effectLst/>
              <a:latin typeface="Arial" pitchFamily="34" charset="0"/>
            </a:endParaRPr>
          </a:p>
        </p:txBody>
      </p:sp>
      <p:sp>
        <p:nvSpPr>
          <p:cNvPr id="23555" name="Rectangle 3"/>
          <p:cNvSpPr>
            <a:spLocks noChangeArrowheads="1"/>
          </p:cNvSpPr>
          <p:nvPr/>
        </p:nvSpPr>
        <p:spPr bwMode="auto">
          <a:xfrm>
            <a:off x="395536" y="188640"/>
            <a:ext cx="8215338" cy="34163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12725" algn="just"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C00000"/>
                </a:solidFill>
                <a:effectLst/>
                <a:latin typeface="Ambassadore" pitchFamily="2" charset="0"/>
                <a:ea typeface="Calibri" pitchFamily="34" charset="0"/>
                <a:cs typeface="Times New Roman" pitchFamily="18" charset="0"/>
              </a:rPr>
              <a:t>Air of Saratov was one of the dirtiest in the Volga region.</a:t>
            </a:r>
            <a:endParaRPr kumimoji="0" lang="ru-RU" sz="2400" b="1" i="0" u="none" strike="noStrike" cap="none" normalizeH="0" baseline="0" dirty="0" smtClean="0">
              <a:ln>
                <a:noFill/>
              </a:ln>
              <a:solidFill>
                <a:srgbClr val="C00000"/>
              </a:solidFill>
              <a:effectLst/>
              <a:latin typeface="Ambassadore" pitchFamily="2" charset="0"/>
            </a:endParaRPr>
          </a:p>
          <a:p>
            <a:pPr indent="212725" algn="just" eaLnBrk="0" fontAlgn="base" hangingPunct="0">
              <a:spcBef>
                <a:spcPct val="0"/>
              </a:spcBef>
              <a:spcAft>
                <a:spcPct val="0"/>
              </a:spcAft>
            </a:pPr>
            <a:r>
              <a:rPr kumimoji="0" lang="en-US" sz="2400" b="1" i="0" u="none" strike="noStrike" cap="none" normalizeH="0" baseline="0" dirty="0" smtClean="0">
                <a:ln>
                  <a:noFill/>
                </a:ln>
                <a:solidFill>
                  <a:srgbClr val="C00000"/>
                </a:solidFill>
                <a:effectLst/>
                <a:latin typeface="Ambassadore" pitchFamily="2" charset="0"/>
                <a:ea typeface="Calibri" pitchFamily="34" charset="0"/>
                <a:cs typeface="Times New Roman" pitchFamily="18" charset="0"/>
              </a:rPr>
              <a:t>The index of pollution of atmosphere across Saratov makes 22–27 units and was one of the highest in the Volga region in 2005. But now Saratov was deleted from</a:t>
            </a:r>
            <a:r>
              <a:rPr lang="ru-RU" sz="2400" dirty="0" smtClean="0">
                <a:solidFill>
                  <a:srgbClr val="C00000"/>
                </a:solidFill>
                <a:latin typeface="Ambassadore" pitchFamily="2" charset="0"/>
              </a:rPr>
              <a:t> </a:t>
            </a:r>
            <a:r>
              <a:rPr lang="en-US" sz="2400" b="1" dirty="0" smtClean="0">
                <a:solidFill>
                  <a:srgbClr val="C00000"/>
                </a:solidFill>
                <a:latin typeface="Ambassadore" pitchFamily="2" charset="0"/>
              </a:rPr>
              <a:t>the black list.  The index of atmosphere pollution decreased up to 20% in</a:t>
            </a:r>
            <a:r>
              <a:rPr lang="ru-RU" sz="2400" b="1" dirty="0" smtClean="0">
                <a:solidFill>
                  <a:srgbClr val="C00000"/>
                </a:solidFill>
                <a:latin typeface="Ambassadore" pitchFamily="2" charset="0"/>
              </a:rPr>
              <a:t> 2010 </a:t>
            </a:r>
            <a:r>
              <a:rPr lang="en-US" sz="2400" b="1" dirty="0" smtClean="0">
                <a:solidFill>
                  <a:srgbClr val="C00000"/>
                </a:solidFill>
                <a:latin typeface="Ambassadore" pitchFamily="2" charset="0"/>
              </a:rPr>
              <a:t>according the Committee of ecological safety and wildlife management . </a:t>
            </a:r>
            <a:endParaRPr lang="ru-RU" sz="2400" b="1" dirty="0" smtClean="0">
              <a:solidFill>
                <a:srgbClr val="C00000"/>
              </a:solidFill>
              <a:latin typeface="Ambassadore" pitchFamily="2" charset="0"/>
            </a:endParaRPr>
          </a:p>
          <a:p>
            <a:pPr indent="212725" algn="just" eaLnBrk="0" fontAlgn="base" hangingPunct="0">
              <a:spcBef>
                <a:spcPct val="0"/>
              </a:spcBef>
              <a:spcAft>
                <a:spcPct val="0"/>
              </a:spcAft>
            </a:pPr>
            <a:r>
              <a:rPr lang="ru-RU" sz="2400" b="1" dirty="0" smtClean="0">
                <a:solidFill>
                  <a:srgbClr val="C00000"/>
                </a:solidFill>
              </a:rPr>
              <a:t> </a:t>
            </a:r>
          </a:p>
          <a:p>
            <a:pPr lvl="0" indent="212725" algn="just" eaLnBrk="0" fontAlgn="base" hangingPunct="0">
              <a:spcBef>
                <a:spcPct val="0"/>
              </a:spcBef>
              <a:spcAft>
                <a:spcPct val="0"/>
              </a:spcAft>
            </a:pPr>
            <a:endParaRPr kumimoji="0" lang="en-US" sz="2400" b="1" i="0" u="none" strike="noStrike" cap="none" normalizeH="0" baseline="0" dirty="0" smtClean="0">
              <a:ln>
                <a:noFill/>
              </a:ln>
              <a:solidFill>
                <a:srgbClr val="FF0000"/>
              </a:solidFill>
              <a:effectLst/>
              <a:latin typeface="Arial"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6146" name="Picture 2" descr="G:\волга3.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p:spPr>
      </p:pic>
      <p:sp>
        <p:nvSpPr>
          <p:cNvPr id="5" name="Прямоугольник 4"/>
          <p:cNvSpPr/>
          <p:nvPr/>
        </p:nvSpPr>
        <p:spPr>
          <a:xfrm>
            <a:off x="714348" y="642918"/>
            <a:ext cx="7715304" cy="2308324"/>
          </a:xfrm>
          <a:prstGeom prst="rect">
            <a:avLst/>
          </a:prstGeom>
        </p:spPr>
        <p:txBody>
          <a:bodyPr wrap="square">
            <a:spAutoFit/>
          </a:bodyPr>
          <a:lstStyle/>
          <a:p>
            <a:r>
              <a:rPr lang="en-US" sz="2400" b="1" dirty="0" smtClean="0">
                <a:solidFill>
                  <a:srgbClr val="C00000"/>
                </a:solidFill>
                <a:latin typeface="Ambassadore" pitchFamily="2" charset="0"/>
              </a:rPr>
              <a:t>The water fund of area totals about 3,5 thousand water basins, the rivers and ponds . Sewage dump is connected with use of water by industrial and economic needs. The industry and housing and communal services (189,06 million cubic) remain the core waters pollution-makers .</a:t>
            </a:r>
            <a:endParaRPr lang="ru-RU" sz="2400" b="1" dirty="0">
              <a:solidFill>
                <a:srgbClr val="C00000"/>
              </a:solidFill>
              <a:latin typeface="Ambassadore" pitchFamily="2"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8194" name="Picture 2" descr="G:\волга4.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5" name="Прямоугольник 4"/>
          <p:cNvSpPr/>
          <p:nvPr/>
        </p:nvSpPr>
        <p:spPr>
          <a:xfrm>
            <a:off x="785786" y="571480"/>
            <a:ext cx="7358114" cy="1938992"/>
          </a:xfrm>
          <a:prstGeom prst="rect">
            <a:avLst/>
          </a:prstGeom>
        </p:spPr>
        <p:txBody>
          <a:bodyPr wrap="square">
            <a:spAutoFit/>
          </a:bodyPr>
          <a:lstStyle/>
          <a:p>
            <a:r>
              <a:rPr lang="en-US" sz="2400" b="1" dirty="0" smtClean="0">
                <a:solidFill>
                  <a:srgbClr val="C00000"/>
                </a:solidFill>
                <a:latin typeface="Ambassadore" pitchFamily="2" charset="0"/>
              </a:rPr>
              <a:t>Last year in the Saratov region it was formed 3,49 million т. of waste The constant increase in volumes has begun since 2002 and is connected with manufacture growth of the largest enterprises of the region</a:t>
            </a:r>
            <a:r>
              <a:rPr lang="ru-RU" sz="2400" b="1" dirty="0" smtClean="0">
                <a:solidFill>
                  <a:srgbClr val="FF0000"/>
                </a:solidFill>
              </a:rPr>
              <a:t>.</a:t>
            </a:r>
            <a:endParaRPr lang="ru-RU" sz="2400" b="1" dirty="0">
              <a:solidFill>
                <a:srgbClr val="FF0000"/>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12290" name="Picture 2" descr="G:\волга5.jpg"/>
          <p:cNvPicPr>
            <a:picLocks noChangeAspect="1" noChangeArrowheads="1"/>
          </p:cNvPicPr>
          <p:nvPr/>
        </p:nvPicPr>
        <p:blipFill>
          <a:blip r:embed="rId2" cstate="print"/>
          <a:srcRect/>
          <a:stretch>
            <a:fillRect/>
          </a:stretch>
        </p:blipFill>
        <p:spPr bwMode="auto">
          <a:xfrm>
            <a:off x="3323860" y="2492896"/>
            <a:ext cx="5820139" cy="4365104"/>
          </a:xfrm>
          <a:prstGeom prst="rect">
            <a:avLst/>
          </a:prstGeom>
          <a:noFill/>
        </p:spPr>
      </p:pic>
      <p:sp>
        <p:nvSpPr>
          <p:cNvPr id="5" name="Прямоугольник 4"/>
          <p:cNvSpPr/>
          <p:nvPr/>
        </p:nvSpPr>
        <p:spPr>
          <a:xfrm>
            <a:off x="785786" y="642918"/>
            <a:ext cx="6072214" cy="1938992"/>
          </a:xfrm>
          <a:prstGeom prst="rect">
            <a:avLst/>
          </a:prstGeom>
        </p:spPr>
        <p:txBody>
          <a:bodyPr wrap="square">
            <a:spAutoFit/>
          </a:bodyPr>
          <a:lstStyle/>
          <a:p>
            <a:r>
              <a:rPr lang="en-US" sz="2400" b="1" dirty="0" smtClean="0">
                <a:solidFill>
                  <a:srgbClr val="C00000"/>
                </a:solidFill>
                <a:latin typeface="Ambassadore" pitchFamily="2" charset="0"/>
              </a:rPr>
              <a:t>The quantity of dumped sewage in the Volgograd water basin fluctuates within 150-160 million, and volume of waste production placed on city ranges – 1,6-1,7 million cubic meters a year. </a:t>
            </a:r>
            <a:endParaRPr lang="ru-RU" sz="2400" b="1" dirty="0">
              <a:solidFill>
                <a:srgbClr val="C00000"/>
              </a:solidFill>
              <a:latin typeface="Ambassadore" pitchFamily="2"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850106"/>
          </a:xfrm>
        </p:spPr>
        <p:txBody>
          <a:bodyPr/>
          <a:lstStyle/>
          <a:p>
            <a:endParaRPr lang="ru-RU" dirty="0"/>
          </a:p>
        </p:txBody>
      </p:sp>
      <p:sp>
        <p:nvSpPr>
          <p:cNvPr id="3" name="Содержимое 2"/>
          <p:cNvSpPr>
            <a:spLocks noGrp="1"/>
          </p:cNvSpPr>
          <p:nvPr>
            <p:ph idx="1"/>
          </p:nvPr>
        </p:nvSpPr>
        <p:spPr>
          <a:xfrm>
            <a:off x="457200" y="980728"/>
            <a:ext cx="8229600" cy="2376264"/>
          </a:xfrm>
        </p:spPr>
        <p:txBody>
          <a:bodyPr>
            <a:normAutofit/>
          </a:bodyPr>
          <a:lstStyle/>
          <a:p>
            <a:pPr algn="ctr">
              <a:buNone/>
            </a:pPr>
            <a:r>
              <a:rPr lang="en-US" sz="2400" b="1" dirty="0" smtClean="0">
                <a:solidFill>
                  <a:srgbClr val="C00000"/>
                </a:solidFill>
                <a:latin typeface="Ambassadore" pitchFamily="2" charset="0"/>
              </a:rPr>
              <a:t>Recently in the territory of our area the certain attention is given to creation of technological basis on gathering, processing, recycling and secondary use of industrial and household waste. These jobs are carried out both at the specialized enterprises, and on the basis of capacities of the industrial enterprises. </a:t>
            </a:r>
            <a:endParaRPr lang="ru-RU" sz="2400" b="1" dirty="0" smtClean="0">
              <a:solidFill>
                <a:srgbClr val="C00000"/>
              </a:solidFill>
              <a:latin typeface="Ambassadore" pitchFamily="2" charset="0"/>
            </a:endParaRPr>
          </a:p>
          <a:p>
            <a:endParaRPr lang="ru-RU" dirty="0"/>
          </a:p>
        </p:txBody>
      </p:sp>
      <p:pic>
        <p:nvPicPr>
          <p:cNvPr id="7170" name="Picture 2" descr="G:\Волга2.jpg"/>
          <p:cNvPicPr>
            <a:picLocks noChangeAspect="1" noChangeArrowheads="1"/>
          </p:cNvPicPr>
          <p:nvPr/>
        </p:nvPicPr>
        <p:blipFill>
          <a:blip r:embed="rId2" cstate="print"/>
          <a:srcRect/>
          <a:stretch>
            <a:fillRect/>
          </a:stretch>
        </p:blipFill>
        <p:spPr bwMode="auto">
          <a:xfrm>
            <a:off x="3275856" y="3356992"/>
            <a:ext cx="5292080" cy="3501008"/>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290266"/>
          </a:xfrm>
        </p:spPr>
        <p:txBody>
          <a:bodyPr/>
          <a:lstStyle/>
          <a:p>
            <a:endParaRPr lang="ru-RU" dirty="0"/>
          </a:p>
        </p:txBody>
      </p:sp>
      <p:sp>
        <p:nvSpPr>
          <p:cNvPr id="3" name="Содержимое 2"/>
          <p:cNvSpPr>
            <a:spLocks noGrp="1"/>
          </p:cNvSpPr>
          <p:nvPr>
            <p:ph idx="1"/>
          </p:nvPr>
        </p:nvSpPr>
        <p:spPr/>
        <p:txBody>
          <a:bodyPr/>
          <a:lstStyle/>
          <a:p>
            <a:endParaRPr lang="ru-RU"/>
          </a:p>
        </p:txBody>
      </p:sp>
      <p:pic>
        <p:nvPicPr>
          <p:cNvPr id="13314" name="Picture 2" descr="G:\волга!!.jpg"/>
          <p:cNvPicPr>
            <a:picLocks noChangeAspect="1" noChangeArrowheads="1"/>
          </p:cNvPicPr>
          <p:nvPr/>
        </p:nvPicPr>
        <p:blipFill>
          <a:blip r:embed="rId2" cstate="print"/>
          <a:srcRect/>
          <a:stretch>
            <a:fillRect/>
          </a:stretch>
        </p:blipFill>
        <p:spPr bwMode="auto">
          <a:xfrm>
            <a:off x="15844" y="1124744"/>
            <a:ext cx="9128156" cy="5231504"/>
          </a:xfrm>
          <a:prstGeom prst="rect">
            <a:avLst/>
          </a:prstGeom>
          <a:noFill/>
        </p:spPr>
      </p:pic>
      <p:sp>
        <p:nvSpPr>
          <p:cNvPr id="16385" name="Rectangle 1"/>
          <p:cNvSpPr>
            <a:spLocks noChangeArrowheads="1"/>
          </p:cNvSpPr>
          <p:nvPr/>
        </p:nvSpPr>
        <p:spPr bwMode="auto">
          <a:xfrm>
            <a:off x="0" y="74711"/>
            <a:ext cx="444352" cy="30777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212725"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6388" name="Rectangle 4"/>
          <p:cNvSpPr>
            <a:spLocks noChangeArrowheads="1"/>
          </p:cNvSpPr>
          <p:nvPr/>
        </p:nvSpPr>
        <p:spPr bwMode="auto">
          <a:xfrm>
            <a:off x="539552" y="218881"/>
            <a:ext cx="8604448"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12725"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C00000"/>
                </a:solidFill>
                <a:effectLst/>
                <a:latin typeface="Ambassadore" pitchFamily="2" charset="0"/>
                <a:ea typeface="Calibri" pitchFamily="34" charset="0"/>
                <a:cs typeface="Times New Roman" pitchFamily="18" charset="0"/>
              </a:rPr>
              <a:t>While we won't learn sanitary culture, about health can't be any saying.</a:t>
            </a:r>
            <a:endParaRPr kumimoji="0" lang="en-US" sz="2400" b="1" i="0" u="none" strike="noStrike" cap="none" normalizeH="0" baseline="0" dirty="0" smtClean="0">
              <a:ln>
                <a:noFill/>
              </a:ln>
              <a:solidFill>
                <a:srgbClr val="C00000"/>
              </a:solidFill>
              <a:effectLst/>
              <a:latin typeface="Ambassadore" pitchFamily="2" charset="0"/>
              <a:cs typeface="Arial"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14338" name="Picture 2" descr="G:\мусор2.jpg"/>
          <p:cNvPicPr>
            <a:picLocks noChangeAspect="1" noChangeArrowheads="1"/>
          </p:cNvPicPr>
          <p:nvPr/>
        </p:nvPicPr>
        <p:blipFill>
          <a:blip r:embed="rId3" cstate="print"/>
          <a:srcRect/>
          <a:stretch>
            <a:fillRect/>
          </a:stretch>
        </p:blipFill>
        <p:spPr bwMode="auto">
          <a:xfrm>
            <a:off x="0" y="-171400"/>
            <a:ext cx="9144000" cy="6858000"/>
          </a:xfrm>
          <a:prstGeom prst="rect">
            <a:avLst/>
          </a:prstGeom>
          <a:noFill/>
        </p:spPr>
      </p:pic>
      <p:sp>
        <p:nvSpPr>
          <p:cNvPr id="9217" name="Rectangle 1"/>
          <p:cNvSpPr>
            <a:spLocks noChangeArrowheads="1"/>
          </p:cNvSpPr>
          <p:nvPr/>
        </p:nvSpPr>
        <p:spPr bwMode="auto">
          <a:xfrm>
            <a:off x="0" y="338554"/>
            <a:ext cx="7715272" cy="156966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12725"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C00000"/>
                </a:solidFill>
                <a:effectLst/>
                <a:latin typeface="Ambassadore" pitchFamily="2" charset="0"/>
                <a:ea typeface="Calibri" pitchFamily="34" charset="0"/>
                <a:cs typeface="Times New Roman" pitchFamily="18" charset="0"/>
              </a:rPr>
              <a:t>Probably, if mow tall weeds near to the house, there is nobody whose hand will rise to throw out any garbage here. And it, as it is known, favorable inhabitancy for mice and rats, any carriers of infections.</a:t>
            </a:r>
            <a:endParaRPr kumimoji="0" lang="en-US" sz="2400" b="1" i="0" u="none" strike="noStrike" cap="none" normalizeH="0" baseline="0" dirty="0" smtClean="0">
              <a:ln>
                <a:noFill/>
              </a:ln>
              <a:solidFill>
                <a:srgbClr val="C00000"/>
              </a:solidFill>
              <a:effectLst/>
              <a:latin typeface="Ambassadore" pitchFamily="2"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15362" name="Picture 2" descr="G:\мусорка2.jpg"/>
          <p:cNvPicPr>
            <a:picLocks noChangeAspect="1" noChangeArrowheads="1"/>
          </p:cNvPicPr>
          <p:nvPr/>
        </p:nvPicPr>
        <p:blipFill>
          <a:blip r:embed="rId2" cstate="print"/>
          <a:srcRect/>
          <a:stretch>
            <a:fillRect/>
          </a:stretch>
        </p:blipFill>
        <p:spPr bwMode="auto">
          <a:xfrm>
            <a:off x="142844" y="-16"/>
            <a:ext cx="9001156" cy="6858016"/>
          </a:xfrm>
          <a:prstGeom prst="rect">
            <a:avLst/>
          </a:prstGeom>
          <a:noFill/>
        </p:spPr>
      </p:pic>
      <p:sp>
        <p:nvSpPr>
          <p:cNvPr id="8193" name="Rectangle 1"/>
          <p:cNvSpPr>
            <a:spLocks noChangeArrowheads="1"/>
          </p:cNvSpPr>
          <p:nvPr/>
        </p:nvSpPr>
        <p:spPr bwMode="auto">
          <a:xfrm>
            <a:off x="0" y="0"/>
            <a:ext cx="7500958" cy="230832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12725"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C00000"/>
                </a:solidFill>
                <a:effectLst/>
                <a:latin typeface="Ambassadore" pitchFamily="2" charset="0"/>
                <a:ea typeface="Calibri" pitchFamily="34" charset="0"/>
                <a:cs typeface="Times New Roman" pitchFamily="18" charset="0"/>
              </a:rPr>
              <a:t>The </a:t>
            </a:r>
            <a:r>
              <a:rPr kumimoji="0" lang="en-US" sz="2400" b="1" i="0" u="none" strike="noStrike" cap="none" normalizeH="0" baseline="0" dirty="0" err="1" smtClean="0">
                <a:ln>
                  <a:noFill/>
                </a:ln>
                <a:solidFill>
                  <a:srgbClr val="C00000"/>
                </a:solidFill>
                <a:effectLst/>
                <a:latin typeface="Ambassadore" pitchFamily="2" charset="0"/>
                <a:ea typeface="Calibri" pitchFamily="34" charset="0"/>
                <a:cs typeface="Times New Roman" pitchFamily="18" charset="0"/>
              </a:rPr>
              <a:t>Kirovsky</a:t>
            </a:r>
            <a:r>
              <a:rPr kumimoji="0" lang="en-US" sz="2400" b="1" i="0" u="none" strike="noStrike" cap="none" normalizeH="0" baseline="0" dirty="0" smtClean="0">
                <a:ln>
                  <a:noFill/>
                </a:ln>
                <a:solidFill>
                  <a:srgbClr val="C00000"/>
                </a:solidFill>
                <a:effectLst/>
                <a:latin typeface="Ambassadore" pitchFamily="2" charset="0"/>
                <a:ea typeface="Calibri" pitchFamily="34" charset="0"/>
                <a:cs typeface="Times New Roman" pitchFamily="18" charset="0"/>
              </a:rPr>
              <a:t>  area. Dump. Familiar picture. The garbage  is fallen down near to half empty tanks made  for it. For this situation  it is extremely difficult to blame someone except ourselves in bad city condition . Besides, absence of control from municipal authorities is felt also. </a:t>
            </a:r>
            <a:endParaRPr kumimoji="0" lang="en-US" sz="2400" b="1" i="0" u="none" strike="noStrike" cap="none" normalizeH="0" baseline="0" dirty="0" smtClean="0">
              <a:ln>
                <a:noFill/>
              </a:ln>
              <a:solidFill>
                <a:srgbClr val="C00000"/>
              </a:solidFill>
              <a:effectLst/>
              <a:latin typeface="Ambassadore" pitchFamily="2"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16386" name="Picture 2" descr="G:\мусорка.jpg"/>
          <p:cNvPicPr>
            <a:picLocks noChangeAspect="1" noChangeArrowheads="1"/>
          </p:cNvPicPr>
          <p:nvPr/>
        </p:nvPicPr>
        <p:blipFill>
          <a:blip r:embed="rId2" cstate="print"/>
          <a:srcRect/>
          <a:stretch>
            <a:fillRect/>
          </a:stretch>
        </p:blipFill>
        <p:spPr bwMode="auto">
          <a:xfrm>
            <a:off x="22501" y="0"/>
            <a:ext cx="9121499" cy="6858000"/>
          </a:xfrm>
          <a:prstGeom prst="rect">
            <a:avLst/>
          </a:prstGeom>
          <a:noFill/>
        </p:spPr>
      </p:pic>
      <p:sp>
        <p:nvSpPr>
          <p:cNvPr id="7170" name="Rectangle 2"/>
          <p:cNvSpPr>
            <a:spLocks noChangeArrowheads="1"/>
          </p:cNvSpPr>
          <p:nvPr/>
        </p:nvSpPr>
        <p:spPr bwMode="auto">
          <a:xfrm>
            <a:off x="0" y="0"/>
            <a:ext cx="6363986" cy="30777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212725"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Ps it is known, favorable inhabitancy for mice and rats, any carriers of infections.</a:t>
            </a:r>
            <a:endParaRPr kumimoji="0" lang="en-US" sz="1800" b="0" i="0" u="none" strike="noStrike" cap="none" normalizeH="0" baseline="0" dirty="0" smtClean="0">
              <a:ln>
                <a:noFill/>
              </a:ln>
              <a:solidFill>
                <a:schemeClr val="tx1"/>
              </a:solidFill>
              <a:effectLst/>
              <a:latin typeface="Arial" pitchFamily="34" charset="0"/>
            </a:endParaRPr>
          </a:p>
        </p:txBody>
      </p:sp>
      <p:sp>
        <p:nvSpPr>
          <p:cNvPr id="7" name="TextBox 6"/>
          <p:cNvSpPr txBox="1"/>
          <p:nvPr/>
        </p:nvSpPr>
        <p:spPr>
          <a:xfrm flipH="1">
            <a:off x="1331639" y="404664"/>
            <a:ext cx="6552727" cy="830997"/>
          </a:xfrm>
          <a:prstGeom prst="rect">
            <a:avLst/>
          </a:prstGeom>
          <a:noFill/>
        </p:spPr>
        <p:txBody>
          <a:bodyPr wrap="square" rtlCol="0">
            <a:spAutoFit/>
          </a:bodyPr>
          <a:lstStyle/>
          <a:p>
            <a:r>
              <a:rPr lang="en-US" sz="2400" b="1" dirty="0" smtClean="0">
                <a:solidFill>
                  <a:srgbClr val="C00000"/>
                </a:solidFill>
                <a:latin typeface="Ambassadore" pitchFamily="2" charset="0"/>
              </a:rPr>
              <a:t>Volume of waste production placed on city ranges – 1,6-1,7 million cubic meters a year. </a:t>
            </a:r>
            <a:endParaRPr lang="ru-RU" sz="24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2"/>
          </a:lnRef>
          <a:fillRef idx="3">
            <a:schemeClr val="accent2"/>
          </a:fillRef>
          <a:effectRef idx="2">
            <a:schemeClr val="accent2"/>
          </a:effectRef>
          <a:fontRef idx="minor">
            <a:schemeClr val="lt1"/>
          </a:fontRef>
        </p:style>
        <p:txBody>
          <a:bodyPr>
            <a:normAutofit/>
          </a:bodyPr>
          <a:lstStyle/>
          <a:p>
            <a:r>
              <a:rPr lang="en-US" sz="4800" dirty="0" smtClean="0">
                <a:solidFill>
                  <a:srgbClr val="C00000"/>
                </a:solidFill>
                <a:latin typeface="Ambassadore" pitchFamily="2" charset="0"/>
              </a:rPr>
              <a:t>CONTESTS</a:t>
            </a:r>
            <a:endParaRPr lang="ru-RU" sz="4800" dirty="0">
              <a:solidFill>
                <a:srgbClr val="C00000"/>
              </a:solidFill>
              <a:latin typeface="Ambassadore" pitchFamily="2" charset="0"/>
            </a:endParaRPr>
          </a:p>
        </p:txBody>
      </p:sp>
      <p:sp>
        <p:nvSpPr>
          <p:cNvPr id="3" name="Содержимое 2"/>
          <p:cNvSpPr>
            <a:spLocks noGrp="1"/>
          </p:cNvSpPr>
          <p:nvPr>
            <p:ph idx="1"/>
          </p:nvPr>
        </p:nvSpPr>
        <p:spPr/>
        <p:txBody>
          <a:bodyPr/>
          <a:lstStyle/>
          <a:p>
            <a:pPr>
              <a:buNone/>
            </a:pPr>
            <a:r>
              <a:rPr lang="en-US" b="1" dirty="0" smtClean="0">
                <a:solidFill>
                  <a:srgbClr val="C00000"/>
                </a:solidFill>
                <a:latin typeface="Ambassadore" pitchFamily="2" charset="0"/>
              </a:rPr>
              <a:t>Ecological problems</a:t>
            </a:r>
          </a:p>
          <a:p>
            <a:r>
              <a:rPr lang="en-US" b="1" dirty="0" smtClean="0">
                <a:solidFill>
                  <a:srgbClr val="C00000"/>
                </a:solidFill>
                <a:latin typeface="Ambassadore" pitchFamily="2" charset="0"/>
              </a:rPr>
              <a:t>Air pollution</a:t>
            </a:r>
          </a:p>
          <a:p>
            <a:r>
              <a:rPr lang="en-US" b="1" dirty="0" smtClean="0">
                <a:solidFill>
                  <a:srgbClr val="C00000"/>
                </a:solidFill>
                <a:latin typeface="Ambassadore" pitchFamily="2" charset="0"/>
              </a:rPr>
              <a:t>Water pollution</a:t>
            </a:r>
          </a:p>
          <a:p>
            <a:r>
              <a:rPr lang="en-US" b="1" dirty="0" smtClean="0">
                <a:solidFill>
                  <a:srgbClr val="C00000"/>
                </a:solidFill>
                <a:latin typeface="Ambassadore" pitchFamily="2" charset="0"/>
              </a:rPr>
              <a:t>Soil pollution</a:t>
            </a:r>
          </a:p>
          <a:p>
            <a:pPr>
              <a:buNone/>
            </a:pPr>
            <a:r>
              <a:rPr lang="en-US" b="1" dirty="0" smtClean="0">
                <a:solidFill>
                  <a:srgbClr val="C00000"/>
                </a:solidFill>
                <a:latin typeface="Ambassadore" pitchFamily="2" charset="0"/>
              </a:rPr>
              <a:t>Saratov ecological problems</a:t>
            </a:r>
            <a:endParaRPr lang="ru-RU"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19458" name="Picture 2" descr="G:\мусор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5121" name="Rectangle 1"/>
          <p:cNvSpPr>
            <a:spLocks noChangeArrowheads="1"/>
          </p:cNvSpPr>
          <p:nvPr/>
        </p:nvSpPr>
        <p:spPr bwMode="auto">
          <a:xfrm>
            <a:off x="0" y="0"/>
            <a:ext cx="7929586" cy="19389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12725"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C00000"/>
                </a:solidFill>
                <a:effectLst/>
                <a:latin typeface="Ambassadore" pitchFamily="2" charset="0"/>
                <a:ea typeface="Calibri" pitchFamily="34" charset="0"/>
                <a:cs typeface="Times New Roman" pitchFamily="18" charset="0"/>
              </a:rPr>
              <a:t>Area </a:t>
            </a:r>
            <a:r>
              <a:rPr kumimoji="0" lang="en-US" sz="2400" b="1" i="0" u="none" strike="noStrike" cap="none" normalizeH="0" baseline="0" dirty="0" err="1" smtClean="0">
                <a:ln>
                  <a:noFill/>
                </a:ln>
                <a:solidFill>
                  <a:srgbClr val="C00000"/>
                </a:solidFill>
                <a:effectLst/>
                <a:latin typeface="Ambassadore" pitchFamily="2" charset="0"/>
                <a:ea typeface="Calibri" pitchFamily="34" charset="0"/>
                <a:cs typeface="Times New Roman" pitchFamily="18" charset="0"/>
              </a:rPr>
              <a:t>Zaton</a:t>
            </a:r>
            <a:r>
              <a:rPr kumimoji="0" lang="en-US" sz="2400" b="1" i="0" u="none" strike="noStrike" cap="none" normalizeH="0" baseline="0" dirty="0" smtClean="0">
                <a:ln>
                  <a:noFill/>
                </a:ln>
                <a:solidFill>
                  <a:srgbClr val="C00000"/>
                </a:solidFill>
                <a:effectLst/>
                <a:latin typeface="Ambassadore" pitchFamily="2" charset="0"/>
                <a:ea typeface="Calibri" pitchFamily="34" charset="0"/>
                <a:cs typeface="Times New Roman" pitchFamily="18" charset="0"/>
              </a:rPr>
              <a:t> – the central zone of rest of our city. Unfortunately, here the municipality hasn't found time to put any garbage container, people get rid of waste in the most simple way. And inhabitants of private sector do the same. </a:t>
            </a:r>
            <a:endParaRPr kumimoji="0" lang="en-US" sz="2400" b="1" i="0" u="none" strike="noStrike" cap="none" normalizeH="0" baseline="0" dirty="0" smtClean="0">
              <a:ln>
                <a:noFill/>
              </a:ln>
              <a:solidFill>
                <a:srgbClr val="C00000"/>
              </a:solidFill>
              <a:effectLst/>
              <a:latin typeface="Ambassadore" pitchFamily="2"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0" y="1600200"/>
            <a:ext cx="8229600" cy="4708525"/>
          </a:xfrm>
        </p:spPr>
        <p:txBody>
          <a:bodyPr>
            <a:normAutofit/>
          </a:bodyPr>
          <a:lstStyle/>
          <a:p>
            <a:r>
              <a:rPr lang="ru-RU" sz="6000" dirty="0" smtClean="0"/>
              <a:t>Начни с себя</a:t>
            </a:r>
            <a:endParaRPr lang="ru-RU" sz="6000" dirty="0"/>
          </a:p>
        </p:txBody>
      </p:sp>
      <p:pic>
        <p:nvPicPr>
          <p:cNvPr id="1026" name="Picture 2" descr="В Саратове незаконно вырубили более пятисот деревьев"/>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1027" name="Rectangle 3"/>
          <p:cNvSpPr>
            <a:spLocks noChangeArrowheads="1"/>
          </p:cNvSpPr>
          <p:nvPr/>
        </p:nvSpPr>
        <p:spPr bwMode="auto">
          <a:xfrm>
            <a:off x="1" y="578742"/>
            <a:ext cx="9144000" cy="230832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indent="212725" algn="just" fontAlgn="base">
              <a:spcBef>
                <a:spcPct val="0"/>
              </a:spcBef>
              <a:spcAft>
                <a:spcPct val="0"/>
              </a:spcAft>
            </a:pPr>
            <a:r>
              <a:rPr kumimoji="0" lang="en-US" sz="2400" b="1" i="0" u="none" strike="noStrike" cap="none" normalizeH="0" baseline="0" dirty="0" smtClean="0">
                <a:ln>
                  <a:noFill/>
                </a:ln>
                <a:solidFill>
                  <a:srgbClr val="C00000"/>
                </a:solidFill>
                <a:effectLst/>
                <a:latin typeface="Ambassadore" pitchFamily="2" charset="0"/>
                <a:ea typeface="Calibri" pitchFamily="34" charset="0"/>
                <a:cs typeface="Times New Roman" pitchFamily="18" charset="0"/>
              </a:rPr>
              <a:t>More than five hundred trees have illegally cut down in Saratov.</a:t>
            </a:r>
            <a:r>
              <a:rPr lang="en-US" sz="2400" b="1" dirty="0" smtClean="0">
                <a:solidFill>
                  <a:srgbClr val="C00000"/>
                </a:solidFill>
                <a:latin typeface="Ambassadore" pitchFamily="2" charset="0"/>
              </a:rPr>
              <a:t> Among them three hundred acacias, hundred</a:t>
            </a:r>
            <a:r>
              <a:rPr lang="ru-RU" sz="2400" b="1" dirty="0" smtClean="0">
                <a:solidFill>
                  <a:srgbClr val="C00000"/>
                </a:solidFill>
                <a:latin typeface="Ambassadore" pitchFamily="2" charset="0"/>
              </a:rPr>
              <a:t> </a:t>
            </a:r>
            <a:r>
              <a:rPr lang="en-US" sz="2400" b="1" dirty="0" smtClean="0">
                <a:solidFill>
                  <a:srgbClr val="C00000"/>
                </a:solidFill>
                <a:latin typeface="Ambassadore" pitchFamily="2" charset="0"/>
              </a:rPr>
              <a:t>maples. Trees have been cut down in two forest lines</a:t>
            </a:r>
            <a:r>
              <a:rPr lang="ru-RU" sz="2400" b="1" dirty="0" smtClean="0">
                <a:solidFill>
                  <a:srgbClr val="C00000"/>
                </a:solidFill>
                <a:latin typeface="Ambassadore" pitchFamily="2" charset="0"/>
              </a:rPr>
              <a:t> </a:t>
            </a:r>
            <a:r>
              <a:rPr lang="en-US" sz="2400" b="1" dirty="0" smtClean="0">
                <a:solidFill>
                  <a:srgbClr val="C00000"/>
                </a:solidFill>
                <a:latin typeface="Ambassadore" pitchFamily="2" charset="0"/>
              </a:rPr>
              <a:t>of the village </a:t>
            </a:r>
            <a:r>
              <a:rPr lang="en-US" sz="2400" b="1" dirty="0" err="1" smtClean="0">
                <a:solidFill>
                  <a:srgbClr val="C00000"/>
                </a:solidFill>
                <a:latin typeface="Ambassadore" pitchFamily="2" charset="0"/>
              </a:rPr>
              <a:t>Sosenki</a:t>
            </a:r>
            <a:r>
              <a:rPr lang="en-US" sz="2400" b="1" dirty="0" smtClean="0">
                <a:solidFill>
                  <a:srgbClr val="C00000"/>
                </a:solidFill>
                <a:latin typeface="Ambassadore" pitchFamily="2" charset="0"/>
              </a:rPr>
              <a:t>. Besides, 117 oaks were destroyed which aren't present practically in Saratov now. </a:t>
            </a:r>
            <a:r>
              <a:rPr lang="en-US" sz="2400" b="1" dirty="0" smtClean="0">
                <a:solidFill>
                  <a:srgbClr val="C00000"/>
                </a:solidFill>
                <a:latin typeface="Ambassadore" pitchFamily="2" charset="0"/>
                <a:cs typeface="Times New Roman" pitchFamily="18" charset="0"/>
              </a:rPr>
              <a:t>All illegally destroyed trees were adult and healthy. The damage put to the city, has made about 12 million </a:t>
            </a:r>
            <a:r>
              <a:rPr lang="en-US" sz="2400" b="1" dirty="0" smtClean="0">
                <a:solidFill>
                  <a:srgbClr val="C00000"/>
                </a:solidFill>
                <a:latin typeface="Ambassadore" pitchFamily="2" charset="0"/>
                <a:cs typeface="Times New Roman" pitchFamily="18" charset="0"/>
              </a:rPr>
              <a:t>rubles</a:t>
            </a:r>
            <a:r>
              <a:rPr lang="en-US" sz="2400" b="1" dirty="0" smtClean="0">
                <a:solidFill>
                  <a:srgbClr val="C00000"/>
                </a:solidFill>
                <a:latin typeface="Ambassadore" pitchFamily="2" charset="0"/>
                <a:cs typeface="Times New Roman" pitchFamily="18" charset="0"/>
              </a:rPr>
              <a:t>. </a:t>
            </a:r>
            <a:endParaRPr kumimoji="0" lang="en-US" sz="2400" b="1" i="0" u="none" strike="noStrike" cap="none" normalizeH="0" baseline="0" dirty="0" smtClean="0">
              <a:ln>
                <a:noFill/>
              </a:ln>
              <a:solidFill>
                <a:srgbClr val="C00000"/>
              </a:solidFill>
              <a:effectLst/>
              <a:latin typeface="Ambassadore" pitchFamily="2" charset="0"/>
              <a:cs typeface="Times New Roman" pitchFamily="18"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sz="3200" dirty="0" smtClean="0">
                <a:solidFill>
                  <a:srgbClr val="C00000"/>
                </a:solidFill>
                <a:latin typeface="Ambassadore" pitchFamily="2" charset="0"/>
              </a:rPr>
              <a:t>Measures are taken on protection  forest park </a:t>
            </a:r>
            <a:r>
              <a:rPr lang="ru-RU" sz="3200" dirty="0" smtClean="0">
                <a:solidFill>
                  <a:srgbClr val="C00000"/>
                </a:solidFill>
                <a:latin typeface="Ambassadore" pitchFamily="2" charset="0"/>
              </a:rPr>
              <a:t>           </a:t>
            </a:r>
            <a:r>
              <a:rPr lang="en-US" sz="3200" dirty="0" smtClean="0">
                <a:solidFill>
                  <a:srgbClr val="C00000"/>
                </a:solidFill>
                <a:latin typeface="Ambassadore" pitchFamily="2" charset="0"/>
              </a:rPr>
              <a:t>« </a:t>
            </a:r>
            <a:r>
              <a:rPr lang="en-US" sz="3200" dirty="0" err="1" smtClean="0">
                <a:solidFill>
                  <a:srgbClr val="C00000"/>
                </a:solidFill>
                <a:latin typeface="Ambassadore" pitchFamily="2" charset="0"/>
              </a:rPr>
              <a:t>Kumysnaja</a:t>
            </a:r>
            <a:r>
              <a:rPr lang="en-US" sz="3200" dirty="0" smtClean="0">
                <a:solidFill>
                  <a:srgbClr val="C00000"/>
                </a:solidFill>
                <a:latin typeface="Ambassadore" pitchFamily="2" charset="0"/>
              </a:rPr>
              <a:t> </a:t>
            </a:r>
            <a:r>
              <a:rPr lang="en-US" sz="3200" dirty="0" err="1" smtClean="0">
                <a:solidFill>
                  <a:srgbClr val="C00000"/>
                </a:solidFill>
                <a:latin typeface="Ambassadore" pitchFamily="2" charset="0"/>
              </a:rPr>
              <a:t>polyana</a:t>
            </a:r>
            <a:r>
              <a:rPr lang="ru-RU" sz="3200" dirty="0" smtClean="0">
                <a:solidFill>
                  <a:srgbClr val="C00000"/>
                </a:solidFill>
                <a:latin typeface="Ambassadore" pitchFamily="2" charset="0"/>
              </a:rPr>
              <a:t>»</a:t>
            </a:r>
            <a:br>
              <a:rPr lang="ru-RU" sz="3200" dirty="0" smtClean="0">
                <a:solidFill>
                  <a:srgbClr val="C00000"/>
                </a:solidFill>
                <a:latin typeface="Ambassadore" pitchFamily="2" charset="0"/>
              </a:rPr>
            </a:br>
            <a:endParaRPr lang="ru-RU" sz="3200" dirty="0"/>
          </a:p>
        </p:txBody>
      </p:sp>
      <p:sp>
        <p:nvSpPr>
          <p:cNvPr id="3" name="Содержимое 2"/>
          <p:cNvSpPr>
            <a:spLocks noGrp="1"/>
          </p:cNvSpPr>
          <p:nvPr>
            <p:ph idx="1"/>
          </p:nvPr>
        </p:nvSpPr>
        <p:spPr>
          <a:xfrm>
            <a:off x="457200" y="1600200"/>
            <a:ext cx="8507288" cy="4709160"/>
          </a:xfrm>
        </p:spPr>
        <p:txBody>
          <a:bodyPr>
            <a:normAutofit/>
          </a:bodyPr>
          <a:lstStyle/>
          <a:p>
            <a:endParaRPr lang="ru-RU" sz="2400" b="1" dirty="0">
              <a:solidFill>
                <a:srgbClr val="C00000"/>
              </a:solidFill>
              <a:latin typeface="Ambassadore" pitchFamily="2" charset="0"/>
            </a:endParaRPr>
          </a:p>
        </p:txBody>
      </p:sp>
      <p:pic>
        <p:nvPicPr>
          <p:cNvPr id="47106" name="Picture 2" descr="Картинка 4 из 2630">
            <a:hlinkClick r:id="rId2"/>
          </p:cNvPr>
          <p:cNvPicPr>
            <a:picLocks noChangeAspect="1" noChangeArrowheads="1"/>
          </p:cNvPicPr>
          <p:nvPr/>
        </p:nvPicPr>
        <p:blipFill>
          <a:blip r:embed="rId3" cstate="print"/>
          <a:srcRect/>
          <a:stretch>
            <a:fillRect/>
          </a:stretch>
        </p:blipFill>
        <p:spPr bwMode="auto">
          <a:xfrm>
            <a:off x="2062438" y="1556792"/>
            <a:ext cx="7081562" cy="5301208"/>
          </a:xfrm>
          <a:prstGeom prst="rect">
            <a:avLst/>
          </a:prstGeom>
          <a:noFill/>
        </p:spPr>
      </p:pic>
      <p:pic>
        <p:nvPicPr>
          <p:cNvPr id="17410" name="Picture 2" descr="G:\мусор.jpg"/>
          <p:cNvPicPr>
            <a:picLocks noChangeAspect="1" noChangeArrowheads="1"/>
          </p:cNvPicPr>
          <p:nvPr/>
        </p:nvPicPr>
        <p:blipFill>
          <a:blip r:embed="rId4" cstate="print"/>
          <a:srcRect/>
          <a:stretch>
            <a:fillRect/>
          </a:stretch>
        </p:blipFill>
        <p:spPr bwMode="auto">
          <a:xfrm>
            <a:off x="0" y="4111369"/>
            <a:ext cx="2592289" cy="2746631"/>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2"/>
          </a:lnRef>
          <a:fillRef idx="3">
            <a:schemeClr val="accent2"/>
          </a:fillRef>
          <a:effectRef idx="2">
            <a:schemeClr val="accent2"/>
          </a:effectRef>
          <a:fontRef idx="minor">
            <a:schemeClr val="lt1"/>
          </a:fontRef>
        </p:style>
        <p:txBody>
          <a:bodyPr/>
          <a:lstStyle/>
          <a:p>
            <a:r>
              <a:rPr lang="en-US" dirty="0" smtClean="0">
                <a:solidFill>
                  <a:srgbClr val="C00000"/>
                </a:solidFill>
                <a:latin typeface="Ambassadore" pitchFamily="2" charset="0"/>
              </a:rPr>
              <a:t>INTRODUCTION</a:t>
            </a:r>
            <a:endParaRPr lang="ru-RU" dirty="0">
              <a:solidFill>
                <a:srgbClr val="C00000"/>
              </a:solidFill>
              <a:latin typeface="Ambassadore" pitchFamily="2" charset="0"/>
            </a:endParaRPr>
          </a:p>
        </p:txBody>
      </p:sp>
      <p:sp>
        <p:nvSpPr>
          <p:cNvPr id="3" name="Содержимое 2"/>
          <p:cNvSpPr>
            <a:spLocks noGrp="1"/>
          </p:cNvSpPr>
          <p:nvPr>
            <p:ph idx="1"/>
          </p:nvPr>
        </p:nvSpPr>
        <p:spPr/>
        <p:txBody>
          <a:bodyPr>
            <a:normAutofit fontScale="77500" lnSpcReduction="20000"/>
          </a:bodyPr>
          <a:lstStyle/>
          <a:p>
            <a:r>
              <a:rPr lang="en-GB" dirty="0" smtClean="0">
                <a:solidFill>
                  <a:srgbClr val="002060"/>
                </a:solidFill>
                <a:latin typeface="Ambassadore" pitchFamily="2" charset="0"/>
              </a:rPr>
              <a:t>Since ancient times Nature has served Man, being the source of his life. For thousands of years people lived in harmony with environment and it seemed to them that natural riches were unlimited. But with the development of civilization man's interference in nature began to increase.</a:t>
            </a:r>
            <a:endParaRPr lang="ru-RU" dirty="0" smtClean="0">
              <a:solidFill>
                <a:srgbClr val="002060"/>
              </a:solidFill>
              <a:latin typeface="Ambassadore" pitchFamily="2" charset="0"/>
            </a:endParaRPr>
          </a:p>
          <a:p>
            <a:r>
              <a:rPr lang="en-GB" dirty="0" smtClean="0">
                <a:solidFill>
                  <a:srgbClr val="002060"/>
                </a:solidFill>
                <a:latin typeface="Ambassadore" pitchFamily="2" charset="0"/>
              </a:rPr>
              <a:t>Large cities with thousands of smoky industrial enterprises appear all over the world today. The by-products of their activity pollute the air we breathe, the water we drink, the land we grow grain and vegetables on.</a:t>
            </a:r>
            <a:endParaRPr lang="ru-RU" dirty="0" smtClean="0">
              <a:solidFill>
                <a:srgbClr val="002060"/>
              </a:solidFill>
              <a:latin typeface="Ambassadore" pitchFamily="2" charset="0"/>
            </a:endParaRPr>
          </a:p>
          <a:p>
            <a:r>
              <a:rPr lang="en-US" dirty="0" smtClean="0">
                <a:solidFill>
                  <a:srgbClr val="002060"/>
                </a:solidFill>
                <a:latin typeface="Ambassadore" pitchFamily="2" charset="0"/>
              </a:rPr>
              <a:t>So the theme of the work is ecological problems.  </a:t>
            </a:r>
            <a:endParaRPr lang="ru-RU" dirty="0" smtClean="0">
              <a:solidFill>
                <a:srgbClr val="002060"/>
              </a:solidFill>
              <a:latin typeface="Ambassadore" pitchFamily="2" charset="0"/>
            </a:endParaRPr>
          </a:p>
          <a:p>
            <a:r>
              <a:rPr lang="en-US" dirty="0" smtClean="0">
                <a:solidFill>
                  <a:srgbClr val="002060"/>
                </a:solidFill>
                <a:latin typeface="Ambassadore" pitchFamily="2" charset="0"/>
              </a:rPr>
              <a:t>Object of research – Saratov city.</a:t>
            </a:r>
            <a:endParaRPr lang="ru-RU" dirty="0" smtClean="0">
              <a:solidFill>
                <a:srgbClr val="002060"/>
              </a:solidFill>
              <a:latin typeface="Ambassadore" pitchFamily="2" charset="0"/>
            </a:endParaRPr>
          </a:p>
          <a:p>
            <a:r>
              <a:rPr lang="en-US" dirty="0" smtClean="0">
                <a:solidFill>
                  <a:srgbClr val="002060"/>
                </a:solidFill>
                <a:latin typeface="Ambassadore" pitchFamily="2" charset="0"/>
              </a:rPr>
              <a:t>The aim of the work is to identify the main reasons of pollution and their sources to attract attention our people how to solve ecological problems. </a:t>
            </a:r>
            <a:endParaRPr lang="ru-RU" dirty="0">
              <a:solidFill>
                <a:srgbClr val="002060"/>
              </a:solidFill>
              <a:latin typeface="Ambassadore" pitchFamily="2"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0"/>
            <a:ext cx="8022704" cy="1340768"/>
          </a:xfrm>
        </p:spPr>
        <p:style>
          <a:lnRef idx="1">
            <a:schemeClr val="accent2"/>
          </a:lnRef>
          <a:fillRef idx="3">
            <a:schemeClr val="accent2"/>
          </a:fillRef>
          <a:effectRef idx="2">
            <a:schemeClr val="accent2"/>
          </a:effectRef>
          <a:fontRef idx="minor">
            <a:schemeClr val="lt1"/>
          </a:fontRef>
        </p:style>
        <p:txBody>
          <a:bodyPr/>
          <a:lstStyle/>
          <a:p>
            <a:pPr algn="ctr"/>
            <a:r>
              <a:rPr lang="en-US" sz="4000" dirty="0" smtClean="0">
                <a:solidFill>
                  <a:srgbClr val="C00000"/>
                </a:solidFill>
                <a:latin typeface="Ambassadore" pitchFamily="2" charset="0"/>
              </a:rPr>
              <a:t>Ecological problems</a:t>
            </a:r>
            <a:br>
              <a:rPr lang="en-US" sz="4000" dirty="0" smtClean="0">
                <a:solidFill>
                  <a:srgbClr val="C00000"/>
                </a:solidFill>
                <a:latin typeface="Ambassadore" pitchFamily="2" charset="0"/>
              </a:rPr>
            </a:br>
            <a:endParaRPr lang="ru-RU" sz="4000" dirty="0"/>
          </a:p>
        </p:txBody>
      </p:sp>
      <p:sp>
        <p:nvSpPr>
          <p:cNvPr id="3" name="Текст 2"/>
          <p:cNvSpPr>
            <a:spLocks noGrp="1"/>
          </p:cNvSpPr>
          <p:nvPr>
            <p:ph type="body" idx="1"/>
          </p:nvPr>
        </p:nvSpPr>
        <p:spPr>
          <a:xfrm>
            <a:off x="827584" y="1556792"/>
            <a:ext cx="7859216" cy="3024336"/>
          </a:xfrm>
        </p:spPr>
        <p:txBody>
          <a:bodyPr>
            <a:noAutofit/>
          </a:bodyPr>
          <a:lstStyle/>
          <a:p>
            <a:r>
              <a:rPr lang="en-GB" sz="1600" b="1" dirty="0" smtClean="0">
                <a:solidFill>
                  <a:srgbClr val="002060"/>
                </a:solidFill>
                <a:latin typeface="Ambassadore" pitchFamily="2" charset="0"/>
              </a:rPr>
              <a:t>People always polluted their surroundings. But until now pollution was not such a serious problem. Today our planet is in serious danger. Acid rains, global warming, air and water pollution, and overpopulation are the problems that threaten human lives on the Earth.</a:t>
            </a:r>
            <a:endParaRPr lang="ru-RU" sz="1600" b="1" dirty="0" smtClean="0">
              <a:solidFill>
                <a:srgbClr val="002060"/>
              </a:solidFill>
              <a:latin typeface="Ambassadore" pitchFamily="2" charset="0"/>
            </a:endParaRPr>
          </a:p>
          <a:p>
            <a:r>
              <a:rPr lang="en-GB" sz="1600" b="1" dirty="0" smtClean="0">
                <a:solidFill>
                  <a:srgbClr val="002060"/>
                </a:solidFill>
                <a:latin typeface="Ambassadore" pitchFamily="2" charset="0"/>
              </a:rPr>
              <a:t>Every year world industry pollutes the atmosphere with about 1000 million tons of dust and other harmful substances. Many cities suffer from smog. Vast forests are cut and burn in fire. As a result some rare species of animals, birds, fish and plants disappear forever, a number of rivers and lakes dry up.</a:t>
            </a:r>
            <a:endParaRPr lang="ru-RU" sz="1600" b="1" dirty="0" smtClean="0">
              <a:solidFill>
                <a:srgbClr val="002060"/>
              </a:solidFill>
              <a:latin typeface="Ambassadore" pitchFamily="2" charset="0"/>
            </a:endParaRPr>
          </a:p>
          <a:p>
            <a:r>
              <a:rPr lang="en-GB" sz="1600" b="1" dirty="0" smtClean="0">
                <a:solidFill>
                  <a:srgbClr val="002060"/>
                </a:solidFill>
                <a:latin typeface="Ambassadore" pitchFamily="2" charset="0"/>
              </a:rPr>
              <a:t>The pollution of air and the world's ocean, destruction of the ozone layer is the result of man's careless interaction with nature, a sign of the ecological crises.</a:t>
            </a:r>
            <a:endParaRPr lang="ru-RU" sz="1600" b="1" dirty="0" smtClean="0">
              <a:solidFill>
                <a:srgbClr val="002060"/>
              </a:solidFill>
              <a:latin typeface="Ambassadore" pitchFamily="2" charset="0"/>
            </a:endParaRPr>
          </a:p>
          <a:p>
            <a:endParaRPr lang="ru-RU" sz="14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2"/>
          </a:lnRef>
          <a:fillRef idx="3">
            <a:schemeClr val="accent2"/>
          </a:fillRef>
          <a:effectRef idx="2">
            <a:schemeClr val="accent2"/>
          </a:effectRef>
          <a:fontRef idx="minor">
            <a:schemeClr val="lt1"/>
          </a:fontRef>
        </p:style>
        <p:txBody>
          <a:bodyPr>
            <a:noAutofit/>
          </a:bodyPr>
          <a:lstStyle/>
          <a:p>
            <a:r>
              <a:rPr lang="en-US" sz="4000" dirty="0" smtClean="0">
                <a:solidFill>
                  <a:srgbClr val="C00000"/>
                </a:solidFill>
                <a:latin typeface="Ambassadore" pitchFamily="2" charset="0"/>
              </a:rPr>
              <a:t>Air pollution</a:t>
            </a:r>
            <a:endParaRPr lang="ru-RU" sz="4000" dirty="0">
              <a:solidFill>
                <a:srgbClr val="C00000"/>
              </a:solidFill>
              <a:latin typeface="Ambassadore" pitchFamily="2" charset="0"/>
            </a:endParaRPr>
          </a:p>
        </p:txBody>
      </p:sp>
      <p:sp>
        <p:nvSpPr>
          <p:cNvPr id="4" name="Текст 3"/>
          <p:cNvSpPr>
            <a:spLocks noGrp="1"/>
          </p:cNvSpPr>
          <p:nvPr>
            <p:ph type="body" sz="half" idx="2"/>
          </p:nvPr>
        </p:nvSpPr>
        <p:spPr>
          <a:xfrm>
            <a:off x="971600" y="1166786"/>
            <a:ext cx="7704856" cy="1902173"/>
          </a:xfrm>
        </p:spPr>
        <p:txBody>
          <a:bodyPr>
            <a:normAutofit/>
          </a:bodyPr>
          <a:lstStyle/>
          <a:p>
            <a:r>
              <a:rPr lang="en-GB" sz="1600" b="1" dirty="0" smtClean="0">
                <a:solidFill>
                  <a:srgbClr val="002060"/>
                </a:solidFill>
                <a:latin typeface="Ambassadore" pitchFamily="2" charset="0"/>
              </a:rPr>
              <a:t>Billions of tons of coal and oil are consumed around the world every year. When these fuels are burnt, they produce smoke and other by-products, which are emitted into the atmosphere. The pollution from  power plants and automobiles As a result we have smog, mixture of fog and smoke..</a:t>
            </a:r>
            <a:r>
              <a:rPr lang="en-GB" sz="1600" dirty="0" smtClean="0"/>
              <a:t> . </a:t>
            </a:r>
            <a:r>
              <a:rPr lang="en-GB" sz="1600" b="1" dirty="0" smtClean="0">
                <a:solidFill>
                  <a:srgbClr val="002060"/>
                </a:solidFill>
                <a:latin typeface="Ambassadore" pitchFamily="2" charset="0"/>
              </a:rPr>
              <a:t>But polluted air can cause illness, and even death..Factories emit tons of harmful chemicals. These emissions have disastrous consequences for our planet. They are the main reason for the greenhouse effect and acid rains.                                          </a:t>
            </a:r>
            <a:r>
              <a:rPr lang="en-GB" b="1" dirty="0" smtClean="0">
                <a:solidFill>
                  <a:srgbClr val="002060"/>
                </a:solidFill>
                <a:latin typeface="Ambassadore" pitchFamily="2" charset="0"/>
              </a:rPr>
              <a:t>                                           </a:t>
            </a:r>
            <a:endParaRPr lang="ru-RU" b="1" dirty="0" smtClean="0">
              <a:solidFill>
                <a:srgbClr val="002060"/>
              </a:solidFill>
              <a:latin typeface="Ambassadore" pitchFamily="2" charset="0"/>
            </a:endParaRPr>
          </a:p>
          <a:p>
            <a:endParaRPr lang="ru-RU" b="1" dirty="0">
              <a:solidFill>
                <a:srgbClr val="002060"/>
              </a:solidFill>
              <a:latin typeface="Ambassadore" pitchFamily="2" charset="0"/>
            </a:endParaRPr>
          </a:p>
        </p:txBody>
      </p:sp>
      <p:pic>
        <p:nvPicPr>
          <p:cNvPr id="6" name="Picture 2" descr="G:\трубы2.jpg"/>
          <p:cNvPicPr>
            <a:picLocks noGrp="1" noChangeAspect="1" noChangeArrowheads="1"/>
          </p:cNvPicPr>
          <p:nvPr>
            <p:ph type="pic" idx="1"/>
          </p:nvPr>
        </p:nvPicPr>
        <p:blipFill>
          <a:blip r:embed="rId2" cstate="print"/>
          <a:srcRect t="26338" b="26338"/>
          <a:stretch>
            <a:fillRect/>
          </a:stretch>
        </p:blipFill>
        <p:spPr bwMode="auto">
          <a:xfrm>
            <a:off x="1403648" y="3140968"/>
            <a:ext cx="6336704" cy="324036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2"/>
          </a:lnRef>
          <a:fillRef idx="3">
            <a:schemeClr val="accent2"/>
          </a:fillRef>
          <a:effectRef idx="2">
            <a:schemeClr val="accent2"/>
          </a:effectRef>
          <a:fontRef idx="minor">
            <a:schemeClr val="lt1"/>
          </a:fontRef>
        </p:style>
        <p:txBody>
          <a:bodyPr>
            <a:noAutofit/>
          </a:bodyPr>
          <a:lstStyle/>
          <a:p>
            <a:r>
              <a:rPr lang="en-US" sz="4000" dirty="0" smtClean="0">
                <a:solidFill>
                  <a:srgbClr val="C00000"/>
                </a:solidFill>
                <a:latin typeface="Ambassadore" pitchFamily="2" charset="0"/>
              </a:rPr>
              <a:t>WATER POLLUTION</a:t>
            </a:r>
            <a:endParaRPr lang="ru-RU" sz="4000" dirty="0">
              <a:solidFill>
                <a:srgbClr val="C00000"/>
              </a:solidFill>
              <a:latin typeface="Ambassadore" pitchFamily="2" charset="0"/>
            </a:endParaRPr>
          </a:p>
        </p:txBody>
      </p:sp>
      <p:sp>
        <p:nvSpPr>
          <p:cNvPr id="4" name="Текст 3"/>
          <p:cNvSpPr>
            <a:spLocks noGrp="1"/>
          </p:cNvSpPr>
          <p:nvPr>
            <p:ph type="body" sz="half" idx="2"/>
          </p:nvPr>
        </p:nvSpPr>
        <p:spPr>
          <a:xfrm>
            <a:off x="1828800" y="1166786"/>
            <a:ext cx="5486400" cy="1470125"/>
          </a:xfrm>
        </p:spPr>
        <p:txBody>
          <a:bodyPr>
            <a:normAutofit/>
          </a:bodyPr>
          <a:lstStyle/>
          <a:p>
            <a:r>
              <a:rPr lang="en-GB" sz="1600" b="1" dirty="0" smtClean="0">
                <a:solidFill>
                  <a:srgbClr val="002060"/>
                </a:solidFill>
                <a:latin typeface="Ambassadore" pitchFamily="2" charset="0"/>
              </a:rPr>
              <a:t>The seas are in danger. They are filled with poison: industrial and nuclear wastes, chemical fertilizers and pesticides. If nothing is done about it, one day nothing will be able to live in our seas. Polluted water kills fish and other marine life. </a:t>
            </a:r>
            <a:endParaRPr lang="ru-RU" sz="1600" b="1" dirty="0" smtClean="0">
              <a:solidFill>
                <a:srgbClr val="002060"/>
              </a:solidFill>
              <a:latin typeface="Ambassadore" pitchFamily="2" charset="0"/>
            </a:endParaRPr>
          </a:p>
          <a:p>
            <a:endParaRPr lang="ru-RU" dirty="0"/>
          </a:p>
        </p:txBody>
      </p:sp>
      <p:pic>
        <p:nvPicPr>
          <p:cNvPr id="45060" name="Picture 4" descr="Картинка 18 из 24374">
            <a:hlinkClick r:id="rId2"/>
          </p:cNvPr>
          <p:cNvPicPr>
            <a:picLocks noChangeAspect="1" noChangeArrowheads="1"/>
          </p:cNvPicPr>
          <p:nvPr/>
        </p:nvPicPr>
        <p:blipFill>
          <a:blip r:embed="rId3" cstate="print"/>
          <a:srcRect/>
          <a:stretch>
            <a:fillRect/>
          </a:stretch>
        </p:blipFill>
        <p:spPr bwMode="auto">
          <a:xfrm>
            <a:off x="5004048" y="2276872"/>
            <a:ext cx="3816424" cy="2971801"/>
          </a:xfrm>
          <a:prstGeom prst="rect">
            <a:avLst/>
          </a:prstGeom>
          <a:noFill/>
        </p:spPr>
      </p:pic>
      <p:pic>
        <p:nvPicPr>
          <p:cNvPr id="8" name="Picture 2" descr="http://im6-tub-ru.yandex.net/i?id=126111374-52-72"/>
          <p:cNvPicPr>
            <a:picLocks noGrp="1" noChangeAspect="1" noChangeArrowheads="1"/>
          </p:cNvPicPr>
          <p:nvPr>
            <p:ph type="pic" idx="1"/>
          </p:nvPr>
        </p:nvPicPr>
        <p:blipFill>
          <a:blip r:embed="rId4" cstate="print"/>
          <a:srcRect t="1201" b="1201"/>
          <a:stretch>
            <a:fillRect/>
          </a:stretch>
        </p:blipFill>
        <p:spPr bwMode="auto">
          <a:xfrm>
            <a:off x="539552" y="2708920"/>
            <a:ext cx="4104456" cy="3170312"/>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188640"/>
            <a:ext cx="5486400" cy="648072"/>
          </a:xfrm>
        </p:spPr>
        <p:style>
          <a:lnRef idx="1">
            <a:schemeClr val="accent2"/>
          </a:lnRef>
          <a:fillRef idx="3">
            <a:schemeClr val="accent2"/>
          </a:fillRef>
          <a:effectRef idx="2">
            <a:schemeClr val="accent2"/>
          </a:effectRef>
          <a:fontRef idx="minor">
            <a:schemeClr val="lt1"/>
          </a:fontRef>
        </p:style>
        <p:txBody>
          <a:bodyPr>
            <a:noAutofit/>
          </a:bodyPr>
          <a:lstStyle/>
          <a:p>
            <a:r>
              <a:rPr lang="en-US" sz="4000" dirty="0" smtClean="0">
                <a:solidFill>
                  <a:srgbClr val="C00000"/>
                </a:solidFill>
                <a:latin typeface="Ambassadore" pitchFamily="2" charset="0"/>
              </a:rPr>
              <a:t>SOIL POLLUTION</a:t>
            </a:r>
            <a:endParaRPr lang="ru-RU" sz="4000" dirty="0">
              <a:solidFill>
                <a:srgbClr val="C00000"/>
              </a:solidFill>
              <a:latin typeface="Ambassadore" pitchFamily="2" charset="0"/>
            </a:endParaRPr>
          </a:p>
        </p:txBody>
      </p:sp>
      <p:sp>
        <p:nvSpPr>
          <p:cNvPr id="4" name="Текст 3"/>
          <p:cNvSpPr>
            <a:spLocks noGrp="1"/>
          </p:cNvSpPr>
          <p:nvPr>
            <p:ph type="body" sz="half" idx="2"/>
          </p:nvPr>
        </p:nvSpPr>
        <p:spPr>
          <a:xfrm>
            <a:off x="1828800" y="1052736"/>
            <a:ext cx="5486400" cy="1656183"/>
          </a:xfrm>
        </p:spPr>
        <p:txBody>
          <a:bodyPr>
            <a:normAutofit fontScale="85000" lnSpcReduction="10000"/>
          </a:bodyPr>
          <a:lstStyle/>
          <a:p>
            <a:r>
              <a:rPr lang="en-GB" sz="1700" b="1" dirty="0" smtClean="0">
                <a:solidFill>
                  <a:srgbClr val="002060"/>
                </a:solidFill>
                <a:latin typeface="Ambassadore" pitchFamily="2" charset="0"/>
              </a:rPr>
              <a:t> Sewage dump and  emitted tons of harmful chemicals  destroyed soil On polluted soil, food can not be grown In addition environmental pollution spoils the natural beauty of our planet. A great damage has been done to the agriculture, forests and people's health as the consequences of the explosion at the atomic power-station after the Chernobyl tragedy in April 1986. that was  a tragic for the Ukrainian, Byelorussian and </a:t>
            </a:r>
            <a:r>
              <a:rPr lang="en-GB" sz="1900" b="1" dirty="0" smtClean="0">
                <a:solidFill>
                  <a:srgbClr val="002060"/>
                </a:solidFill>
                <a:latin typeface="Ambassadore" pitchFamily="2" charset="0"/>
              </a:rPr>
              <a:t>other nations </a:t>
            </a:r>
            <a:r>
              <a:rPr lang="en-GB" sz="1700" b="1" dirty="0" smtClean="0">
                <a:solidFill>
                  <a:srgbClr val="002060"/>
                </a:solidFill>
                <a:latin typeface="Ambassadore" pitchFamily="2" charset="0"/>
              </a:rPr>
              <a:t>About 18 percent of the territory of Belarus was also polluted with radioactive substances.</a:t>
            </a:r>
            <a:endParaRPr lang="ru-RU" sz="1900" b="1" dirty="0" smtClean="0">
              <a:solidFill>
                <a:srgbClr val="002060"/>
              </a:solidFill>
              <a:latin typeface="Ambassadore" pitchFamily="2" charset="0"/>
            </a:endParaRPr>
          </a:p>
          <a:p>
            <a:endParaRPr lang="ru-RU" sz="1700" b="1" dirty="0" smtClean="0">
              <a:solidFill>
                <a:srgbClr val="002060"/>
              </a:solidFill>
              <a:latin typeface="Ambassadore" pitchFamily="2" charset="0"/>
            </a:endParaRPr>
          </a:p>
          <a:p>
            <a:endParaRPr lang="ru-RU" dirty="0"/>
          </a:p>
        </p:txBody>
      </p:sp>
      <p:pic>
        <p:nvPicPr>
          <p:cNvPr id="46082" name="Picture 2" descr="Картинка 11 из 24374">
            <a:hlinkClick r:id="rId2"/>
          </p:cNvPr>
          <p:cNvPicPr>
            <a:picLocks noGrp="1" noChangeAspect="1" noChangeArrowheads="1"/>
          </p:cNvPicPr>
          <p:nvPr>
            <p:ph type="pic" idx="1"/>
          </p:nvPr>
        </p:nvPicPr>
        <p:blipFill>
          <a:blip r:embed="rId3" cstate="print"/>
          <a:srcRect t="11478" b="11478"/>
          <a:stretch>
            <a:fillRect/>
          </a:stretch>
        </p:blipFill>
        <p:spPr bwMode="auto">
          <a:xfrm>
            <a:off x="323528" y="2708920"/>
            <a:ext cx="4211960" cy="3170238"/>
          </a:xfrm>
          <a:prstGeom prst="rect">
            <a:avLst/>
          </a:prstGeom>
          <a:noFill/>
        </p:spPr>
      </p:pic>
      <p:pic>
        <p:nvPicPr>
          <p:cNvPr id="46084" name="Picture 4" descr="Картинка 17 из 24374">
            <a:hlinkClick r:id="rId4"/>
          </p:cNvPr>
          <p:cNvPicPr>
            <a:picLocks noChangeAspect="1" noChangeArrowheads="1"/>
          </p:cNvPicPr>
          <p:nvPr/>
        </p:nvPicPr>
        <p:blipFill>
          <a:blip r:embed="rId5" cstate="print"/>
          <a:srcRect/>
          <a:stretch>
            <a:fillRect/>
          </a:stretch>
        </p:blipFill>
        <p:spPr bwMode="auto">
          <a:xfrm>
            <a:off x="4716016" y="2708920"/>
            <a:ext cx="3816424" cy="3168352"/>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4098" name="Picture 2" descr="G:\Трубы5.jpg"/>
          <p:cNvPicPr>
            <a:picLocks noChangeAspect="1" noChangeArrowheads="1"/>
          </p:cNvPicPr>
          <p:nvPr/>
        </p:nvPicPr>
        <p:blipFill>
          <a:blip r:embed="rId2" cstate="print"/>
          <a:srcRect/>
          <a:stretch>
            <a:fillRect/>
          </a:stretch>
        </p:blipFill>
        <p:spPr bwMode="auto">
          <a:xfrm>
            <a:off x="-68944" y="428604"/>
            <a:ext cx="9212944" cy="6000768"/>
          </a:xfrm>
          <a:prstGeom prst="rect">
            <a:avLst/>
          </a:prstGeom>
          <a:noFill/>
        </p:spPr>
      </p:pic>
      <p:pic>
        <p:nvPicPr>
          <p:cNvPr id="5" name="Picture 2" descr="G:\Трубы5.jpg"/>
          <p:cNvPicPr>
            <a:picLocks noChangeAspect="1" noChangeArrowheads="1"/>
          </p:cNvPicPr>
          <p:nvPr/>
        </p:nvPicPr>
        <p:blipFill>
          <a:blip r:embed="rId2" cstate="print"/>
          <a:srcRect/>
          <a:stretch>
            <a:fillRect/>
          </a:stretch>
        </p:blipFill>
        <p:spPr bwMode="auto">
          <a:xfrm>
            <a:off x="-68944" y="0"/>
            <a:ext cx="9212944" cy="6858000"/>
          </a:xfrm>
          <a:prstGeom prst="rect">
            <a:avLst/>
          </a:prstGeom>
          <a:noFill/>
        </p:spPr>
      </p:pic>
      <p:sp>
        <p:nvSpPr>
          <p:cNvPr id="6" name="Прямоугольник 5"/>
          <p:cNvSpPr/>
          <p:nvPr/>
        </p:nvSpPr>
        <p:spPr>
          <a:xfrm>
            <a:off x="428596" y="1500174"/>
            <a:ext cx="7929618" cy="3139321"/>
          </a:xfrm>
          <a:prstGeom prst="rect">
            <a:avLst/>
          </a:prstGeom>
        </p:spPr>
        <p:txBody>
          <a:bodyPr wrap="square">
            <a:spAutoFit/>
          </a:bodyPr>
          <a:lstStyle/>
          <a:p>
            <a:pPr algn="ctr"/>
            <a:r>
              <a:rPr lang="en-US" sz="6600" b="1" dirty="0" smtClean="0">
                <a:solidFill>
                  <a:srgbClr val="FF0000"/>
                </a:solidFill>
              </a:rPr>
              <a:t>   SARATOV    ECOLOGICAL    PROBLEMS</a:t>
            </a:r>
            <a:endParaRPr lang="ru-RU" sz="6600" b="1"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3074" name="Picture 2" descr="G:\Трубы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1505" name="Rectangle 1"/>
          <p:cNvSpPr>
            <a:spLocks noChangeArrowheads="1"/>
          </p:cNvSpPr>
          <p:nvPr/>
        </p:nvSpPr>
        <p:spPr bwMode="auto">
          <a:xfrm>
            <a:off x="0" y="749651"/>
            <a:ext cx="9144000" cy="156966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indent="212725" algn="just" fontAlgn="base">
              <a:spcBef>
                <a:spcPct val="0"/>
              </a:spcBef>
              <a:spcAft>
                <a:spcPct val="0"/>
              </a:spcAft>
            </a:pPr>
            <a:r>
              <a:rPr lang="en-US" sz="2400" b="1" dirty="0" smtClean="0">
                <a:solidFill>
                  <a:srgbClr val="C00000"/>
                </a:solidFill>
                <a:latin typeface="Ambassadore" pitchFamily="2" charset="0"/>
              </a:rPr>
              <a:t>The main environmental problem of our area, as well as for other industrially developed regions of Russia is pollution of atmospheric air. </a:t>
            </a:r>
            <a:r>
              <a:rPr lang="en-GB" sz="2400" b="1" dirty="0" smtClean="0">
                <a:solidFill>
                  <a:srgbClr val="C00000"/>
                </a:solidFill>
                <a:latin typeface="Ambassadore" pitchFamily="2" charset="0"/>
              </a:rPr>
              <a:t>Factories  and oil refinery produce tons of harmful smoke and other by-products, which are emitted into the atmosphere. </a:t>
            </a:r>
            <a:endParaRPr lang="ru-RU" sz="2400" b="1" dirty="0" smtClean="0">
              <a:solidFill>
                <a:srgbClr val="C00000"/>
              </a:solidFill>
              <a:latin typeface="Ambassadore" pitchFamily="2"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Апекс">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517</TotalTime>
  <Words>1144</Words>
  <Application>Microsoft Office PowerPoint</Application>
  <PresentationFormat>Экран (4:3)</PresentationFormat>
  <Paragraphs>47</Paragraphs>
  <Slides>24</Slides>
  <Notes>2</Notes>
  <HiddenSlides>0</HiddenSlides>
  <MMClips>0</MMClips>
  <ScaleCrop>false</ScaleCrop>
  <HeadingPairs>
    <vt:vector size="4" baseType="variant">
      <vt:variant>
        <vt:lpstr>Тема</vt:lpstr>
      </vt:variant>
      <vt:variant>
        <vt:i4>1</vt:i4>
      </vt:variant>
      <vt:variant>
        <vt:lpstr>Заголовки слайдов</vt:lpstr>
      </vt:variant>
      <vt:variant>
        <vt:i4>24</vt:i4>
      </vt:variant>
    </vt:vector>
  </HeadingPairs>
  <TitlesOfParts>
    <vt:vector size="25" baseType="lpstr">
      <vt:lpstr>Апекс</vt:lpstr>
      <vt:lpstr>Слайд 1</vt:lpstr>
      <vt:lpstr>CONTESTS</vt:lpstr>
      <vt:lpstr>INTRODUCTION</vt:lpstr>
      <vt:lpstr>Ecological problems </vt:lpstr>
      <vt:lpstr>Air pollution</vt:lpstr>
      <vt:lpstr>WATER POLLUTION</vt:lpstr>
      <vt:lpstr>SOIL POLLUTION</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Measures are taken on protection  forest park            « Kumysnaja polyana» </vt:lpstr>
      <vt:lpstr>Слайд 23</vt:lpstr>
      <vt:lpstr>Слайд 24</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Муза</dc:creator>
  <cp:lastModifiedBy>ирина</cp:lastModifiedBy>
  <cp:revision>54</cp:revision>
  <dcterms:created xsi:type="dcterms:W3CDTF">2004-07-28T22:29:19Z</dcterms:created>
  <dcterms:modified xsi:type="dcterms:W3CDTF">2013-04-02T14:48:45Z</dcterms:modified>
</cp:coreProperties>
</file>