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23" r:id="rId1"/>
  </p:sldMasterIdLst>
  <p:notesMasterIdLst>
    <p:notesMasterId r:id="rId25"/>
  </p:notesMasterIdLst>
  <p:sldIdLst>
    <p:sldId id="278" r:id="rId2"/>
    <p:sldId id="393" r:id="rId3"/>
    <p:sldId id="399" r:id="rId4"/>
    <p:sldId id="364" r:id="rId5"/>
    <p:sldId id="405" r:id="rId6"/>
    <p:sldId id="403" r:id="rId7"/>
    <p:sldId id="396" r:id="rId8"/>
    <p:sldId id="397" r:id="rId9"/>
    <p:sldId id="400" r:id="rId10"/>
    <p:sldId id="370" r:id="rId11"/>
    <p:sldId id="371" r:id="rId12"/>
    <p:sldId id="401" r:id="rId13"/>
    <p:sldId id="376" r:id="rId14"/>
    <p:sldId id="404" r:id="rId15"/>
    <p:sldId id="382" r:id="rId16"/>
    <p:sldId id="381" r:id="rId17"/>
    <p:sldId id="383" r:id="rId18"/>
    <p:sldId id="384" r:id="rId19"/>
    <p:sldId id="385" r:id="rId20"/>
    <p:sldId id="386" r:id="rId21"/>
    <p:sldId id="387" r:id="rId22"/>
    <p:sldId id="388" r:id="rId23"/>
    <p:sldId id="39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8000"/>
    <a:srgbClr val="003300"/>
    <a:srgbClr val="000099"/>
    <a:srgbClr val="800000"/>
    <a:srgbClr val="FFFF66"/>
    <a:srgbClr val="663300"/>
    <a:srgbClr val="CCCC00"/>
    <a:srgbClr val="FF660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14" autoAdjust="0"/>
    <p:restoredTop sz="94695" autoAdjust="0"/>
  </p:normalViewPr>
  <p:slideViewPr>
    <p:cSldViewPr>
      <p:cViewPr varScale="1">
        <p:scale>
          <a:sx n="101" d="100"/>
          <a:sy n="101" d="100"/>
        </p:scale>
        <p:origin x="-84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1E324A-9749-423D-AD75-598C95A57490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5D7086-E348-4D41-B9D6-D8826F4DAA37}">
      <dgm:prSet phldrT="[Текст]" custT="1"/>
      <dgm:spPr/>
      <dgm:t>
        <a:bodyPr/>
        <a:lstStyle/>
        <a:p>
          <a:r>
            <a:rPr lang="ru-RU" sz="3200" dirty="0" smtClean="0"/>
            <a:t>Стимул</a:t>
          </a:r>
          <a:endParaRPr lang="ru-RU" sz="3200" dirty="0"/>
        </a:p>
      </dgm:t>
    </dgm:pt>
    <dgm:pt modelId="{6BABBD47-5EF8-4C98-A2ED-538E9B9879B0}" type="parTrans" cxnId="{4DD33D49-E056-40FA-AC5A-91F7A93FC2CE}">
      <dgm:prSet/>
      <dgm:spPr/>
      <dgm:t>
        <a:bodyPr/>
        <a:lstStyle/>
        <a:p>
          <a:endParaRPr lang="ru-RU"/>
        </a:p>
      </dgm:t>
    </dgm:pt>
    <dgm:pt modelId="{61C73619-5C80-41EB-AAC2-BDE508E19E8B}" type="sibTrans" cxnId="{4DD33D49-E056-40FA-AC5A-91F7A93FC2CE}">
      <dgm:prSet/>
      <dgm:spPr/>
      <dgm:t>
        <a:bodyPr/>
        <a:lstStyle/>
        <a:p>
          <a:endParaRPr lang="ru-RU"/>
        </a:p>
      </dgm:t>
    </dgm:pt>
    <dgm:pt modelId="{E3CA5057-6097-404F-A9A5-644F5E34D23D}">
      <dgm:prSet phldrT="[Текст]" custT="1"/>
      <dgm:spPr/>
      <dgm:t>
        <a:bodyPr/>
        <a:lstStyle/>
        <a:p>
          <a:r>
            <a:rPr lang="ru-RU" sz="2800" dirty="0" smtClean="0"/>
            <a:t>Задачная</a:t>
          </a:r>
        </a:p>
        <a:p>
          <a:r>
            <a:rPr lang="ru-RU" sz="2800" dirty="0" smtClean="0"/>
            <a:t>формулировка</a:t>
          </a:r>
          <a:endParaRPr lang="ru-RU" sz="2800" dirty="0"/>
        </a:p>
      </dgm:t>
    </dgm:pt>
    <dgm:pt modelId="{5C579BD0-6547-4702-98F1-15EFA48EF589}" type="parTrans" cxnId="{10E83F44-814C-4275-8771-0762F3CC3517}">
      <dgm:prSet/>
      <dgm:spPr/>
      <dgm:t>
        <a:bodyPr/>
        <a:lstStyle/>
        <a:p>
          <a:endParaRPr lang="ru-RU"/>
        </a:p>
      </dgm:t>
    </dgm:pt>
    <dgm:pt modelId="{BB3138DA-EC62-4F8C-A020-E60B8F53CA8F}" type="sibTrans" cxnId="{10E83F44-814C-4275-8771-0762F3CC3517}">
      <dgm:prSet/>
      <dgm:spPr/>
      <dgm:t>
        <a:bodyPr/>
        <a:lstStyle/>
        <a:p>
          <a:endParaRPr lang="ru-RU"/>
        </a:p>
      </dgm:t>
    </dgm:pt>
    <dgm:pt modelId="{9FA24CE1-4F5A-46CC-B4C5-8724DBB600A7}">
      <dgm:prSet phldrT="[Текст]" custT="1"/>
      <dgm:spPr/>
      <dgm:t>
        <a:bodyPr/>
        <a:lstStyle/>
        <a:p>
          <a:r>
            <a:rPr lang="ru-RU" sz="2800" dirty="0" smtClean="0"/>
            <a:t>Источник информации</a:t>
          </a:r>
          <a:endParaRPr lang="ru-RU" sz="2800" dirty="0"/>
        </a:p>
      </dgm:t>
    </dgm:pt>
    <dgm:pt modelId="{9BF4D34B-22EE-4CC9-A319-0C0B04B6936E}" type="parTrans" cxnId="{8759E2BF-DB19-4D54-87F5-220154DC6322}">
      <dgm:prSet/>
      <dgm:spPr/>
      <dgm:t>
        <a:bodyPr/>
        <a:lstStyle/>
        <a:p>
          <a:endParaRPr lang="ru-RU"/>
        </a:p>
      </dgm:t>
    </dgm:pt>
    <dgm:pt modelId="{55148D46-26D9-489A-B11F-D8422A374140}" type="sibTrans" cxnId="{8759E2BF-DB19-4D54-87F5-220154DC6322}">
      <dgm:prSet/>
      <dgm:spPr/>
      <dgm:t>
        <a:bodyPr/>
        <a:lstStyle/>
        <a:p>
          <a:endParaRPr lang="ru-RU"/>
        </a:p>
      </dgm:t>
    </dgm:pt>
    <dgm:pt modelId="{515CAE72-3319-4F70-97AD-1945D616FA44}">
      <dgm:prSet custT="1"/>
      <dgm:spPr/>
      <dgm:t>
        <a:bodyPr/>
        <a:lstStyle/>
        <a:p>
          <a:r>
            <a:rPr lang="ru-RU" sz="2800" smtClean="0"/>
            <a:t>Модельный ответ</a:t>
          </a:r>
          <a:endParaRPr lang="ru-RU" sz="2800" dirty="0"/>
        </a:p>
      </dgm:t>
    </dgm:pt>
    <dgm:pt modelId="{A27A071D-8CD7-44A3-B051-3EA304EEF251}" type="parTrans" cxnId="{80CB8BD3-2A6A-414F-86CE-3C5448D78EC2}">
      <dgm:prSet/>
      <dgm:spPr/>
      <dgm:t>
        <a:bodyPr/>
        <a:lstStyle/>
        <a:p>
          <a:endParaRPr lang="ru-RU"/>
        </a:p>
      </dgm:t>
    </dgm:pt>
    <dgm:pt modelId="{9227B245-2BD6-467E-B27A-8802CA0BF60F}" type="sibTrans" cxnId="{80CB8BD3-2A6A-414F-86CE-3C5448D78EC2}">
      <dgm:prSet/>
      <dgm:spPr/>
      <dgm:t>
        <a:bodyPr/>
        <a:lstStyle/>
        <a:p>
          <a:endParaRPr lang="ru-RU"/>
        </a:p>
      </dgm:t>
    </dgm:pt>
    <dgm:pt modelId="{7DB3F969-1F0C-4D98-8BA1-B9A9964114D5}">
      <dgm:prSet custT="1"/>
      <dgm:spPr/>
      <dgm:t>
        <a:bodyPr/>
        <a:lstStyle/>
        <a:p>
          <a:r>
            <a:rPr lang="ru-RU" sz="2800" dirty="0" smtClean="0"/>
            <a:t>Инструмент проверки</a:t>
          </a:r>
          <a:endParaRPr lang="ru-RU" sz="2800" dirty="0"/>
        </a:p>
      </dgm:t>
    </dgm:pt>
    <dgm:pt modelId="{D6A6EA0B-966C-4314-92FF-E66C2751CEA0}" type="parTrans" cxnId="{D09C42BF-30AB-45C3-BE22-9243B1DFE350}">
      <dgm:prSet/>
      <dgm:spPr/>
      <dgm:t>
        <a:bodyPr/>
        <a:lstStyle/>
        <a:p>
          <a:endParaRPr lang="ru-RU"/>
        </a:p>
      </dgm:t>
    </dgm:pt>
    <dgm:pt modelId="{A87F48F3-261C-4103-B45D-F395E391FF79}" type="sibTrans" cxnId="{D09C42BF-30AB-45C3-BE22-9243B1DFE350}">
      <dgm:prSet/>
      <dgm:spPr/>
      <dgm:t>
        <a:bodyPr/>
        <a:lstStyle/>
        <a:p>
          <a:endParaRPr lang="ru-RU"/>
        </a:p>
      </dgm:t>
    </dgm:pt>
    <dgm:pt modelId="{3618871C-AC3A-4664-BEA7-BFBDBB810860}" type="pres">
      <dgm:prSet presAssocID="{761E324A-9749-423D-AD75-598C95A57490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2CCBF69-1E3A-41AD-9492-BB6D38F381F4}" type="pres">
      <dgm:prSet presAssocID="{C05D7086-E348-4D41-B9D6-D8826F4DAA37}" presName="circ1" presStyleLbl="vennNode1" presStyleIdx="0" presStyleCnt="5"/>
      <dgm:spPr/>
    </dgm:pt>
    <dgm:pt modelId="{8DF4E839-9825-40E5-8B3D-E27E907CE840}" type="pres">
      <dgm:prSet presAssocID="{C05D7086-E348-4D41-B9D6-D8826F4DAA3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FD4397-4901-4F5B-AE5F-8A07929A3B7A}" type="pres">
      <dgm:prSet presAssocID="{E3CA5057-6097-404F-A9A5-644F5E34D23D}" presName="circ2" presStyleLbl="vennNode1" presStyleIdx="1" presStyleCnt="5"/>
      <dgm:spPr/>
    </dgm:pt>
    <dgm:pt modelId="{7172E24A-C162-48E4-A6CF-25A1F3B63F24}" type="pres">
      <dgm:prSet presAssocID="{E3CA5057-6097-404F-A9A5-644F5E34D23D}" presName="circ2Tx" presStyleLbl="revTx" presStyleIdx="0" presStyleCnt="0" custScaleX="17830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10CCAF-B957-448F-934B-80F540E28AE8}" type="pres">
      <dgm:prSet presAssocID="{9FA24CE1-4F5A-46CC-B4C5-8724DBB600A7}" presName="circ3" presStyleLbl="vennNode1" presStyleIdx="2" presStyleCnt="5"/>
      <dgm:spPr/>
    </dgm:pt>
    <dgm:pt modelId="{F4E0527C-3DAC-4349-AB9E-146005A9E929}" type="pres">
      <dgm:prSet presAssocID="{9FA24CE1-4F5A-46CC-B4C5-8724DBB600A7}" presName="circ3Tx" presStyleLbl="revTx" presStyleIdx="0" presStyleCnt="0" custScaleX="1937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58F28C-ACF5-4140-ADBE-8950ADD6F5C9}" type="pres">
      <dgm:prSet presAssocID="{515CAE72-3319-4F70-97AD-1945D616FA44}" presName="circ4" presStyleLbl="vennNode1" presStyleIdx="3" presStyleCnt="5" custLinFactNeighborX="-520" custLinFactNeighborY="-349"/>
      <dgm:spPr/>
    </dgm:pt>
    <dgm:pt modelId="{A004BFBE-E4B4-4C35-9988-7D271DA875D9}" type="pres">
      <dgm:prSet presAssocID="{515CAE72-3319-4F70-97AD-1945D616FA44}" presName="circ4Tx" presStyleLbl="revTx" presStyleIdx="0" presStyleCnt="0" custScaleX="1699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907854-3E0B-4590-8B53-3B3C4D4763CC}" type="pres">
      <dgm:prSet presAssocID="{7DB3F969-1F0C-4D98-8BA1-B9A9964114D5}" presName="circ5" presStyleLbl="vennNode1" presStyleIdx="4" presStyleCnt="5"/>
      <dgm:spPr/>
    </dgm:pt>
    <dgm:pt modelId="{DCC95928-2D25-432A-B79F-95F006D75AE2}" type="pres">
      <dgm:prSet presAssocID="{7DB3F969-1F0C-4D98-8BA1-B9A9964114D5}" presName="circ5Tx" presStyleLbl="revTx" presStyleIdx="0" presStyleCnt="0" custScaleX="149652" custScaleY="155121" custLinFactNeighborX="-20779" custLinFactNeighborY="-194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59E2BF-DB19-4D54-87F5-220154DC6322}" srcId="{761E324A-9749-423D-AD75-598C95A57490}" destId="{9FA24CE1-4F5A-46CC-B4C5-8724DBB600A7}" srcOrd="2" destOrd="0" parTransId="{9BF4D34B-22EE-4CC9-A319-0C0B04B6936E}" sibTransId="{55148D46-26D9-489A-B11F-D8422A374140}"/>
    <dgm:cxn modelId="{4DD33D49-E056-40FA-AC5A-91F7A93FC2CE}" srcId="{761E324A-9749-423D-AD75-598C95A57490}" destId="{C05D7086-E348-4D41-B9D6-D8826F4DAA37}" srcOrd="0" destOrd="0" parTransId="{6BABBD47-5EF8-4C98-A2ED-538E9B9879B0}" sibTransId="{61C73619-5C80-41EB-AAC2-BDE508E19E8B}"/>
    <dgm:cxn modelId="{EFDE547D-8517-4E50-9285-ADB8AC6594B7}" type="presOf" srcId="{515CAE72-3319-4F70-97AD-1945D616FA44}" destId="{A004BFBE-E4B4-4C35-9988-7D271DA875D9}" srcOrd="0" destOrd="0" presId="urn:microsoft.com/office/officeart/2005/8/layout/venn1"/>
    <dgm:cxn modelId="{D3D96E66-58E4-4C9C-A8F4-CFC2C5B442A2}" type="presOf" srcId="{C05D7086-E348-4D41-B9D6-D8826F4DAA37}" destId="{8DF4E839-9825-40E5-8B3D-E27E907CE840}" srcOrd="0" destOrd="0" presId="urn:microsoft.com/office/officeart/2005/8/layout/venn1"/>
    <dgm:cxn modelId="{D09C42BF-30AB-45C3-BE22-9243B1DFE350}" srcId="{761E324A-9749-423D-AD75-598C95A57490}" destId="{7DB3F969-1F0C-4D98-8BA1-B9A9964114D5}" srcOrd="4" destOrd="0" parTransId="{D6A6EA0B-966C-4314-92FF-E66C2751CEA0}" sibTransId="{A87F48F3-261C-4103-B45D-F395E391FF79}"/>
    <dgm:cxn modelId="{10E83F44-814C-4275-8771-0762F3CC3517}" srcId="{761E324A-9749-423D-AD75-598C95A57490}" destId="{E3CA5057-6097-404F-A9A5-644F5E34D23D}" srcOrd="1" destOrd="0" parTransId="{5C579BD0-6547-4702-98F1-15EFA48EF589}" sibTransId="{BB3138DA-EC62-4F8C-A020-E60B8F53CA8F}"/>
    <dgm:cxn modelId="{80CB8BD3-2A6A-414F-86CE-3C5448D78EC2}" srcId="{761E324A-9749-423D-AD75-598C95A57490}" destId="{515CAE72-3319-4F70-97AD-1945D616FA44}" srcOrd="3" destOrd="0" parTransId="{A27A071D-8CD7-44A3-B051-3EA304EEF251}" sibTransId="{9227B245-2BD6-467E-B27A-8802CA0BF60F}"/>
    <dgm:cxn modelId="{1F18A119-50EC-4987-939B-559D38C88A09}" type="presOf" srcId="{7DB3F969-1F0C-4D98-8BA1-B9A9964114D5}" destId="{DCC95928-2D25-432A-B79F-95F006D75AE2}" srcOrd="0" destOrd="0" presId="urn:microsoft.com/office/officeart/2005/8/layout/venn1"/>
    <dgm:cxn modelId="{B014C59E-6468-4ECA-BA42-33D297ABD5DB}" type="presOf" srcId="{9FA24CE1-4F5A-46CC-B4C5-8724DBB600A7}" destId="{F4E0527C-3DAC-4349-AB9E-146005A9E929}" srcOrd="0" destOrd="0" presId="urn:microsoft.com/office/officeart/2005/8/layout/venn1"/>
    <dgm:cxn modelId="{1A78A75B-990C-472E-BE13-E984A696B938}" type="presOf" srcId="{761E324A-9749-423D-AD75-598C95A57490}" destId="{3618871C-AC3A-4664-BEA7-BFBDBB810860}" srcOrd="0" destOrd="0" presId="urn:microsoft.com/office/officeart/2005/8/layout/venn1"/>
    <dgm:cxn modelId="{8CC1C02B-D108-486E-95A5-05FC72DA6419}" type="presOf" srcId="{E3CA5057-6097-404F-A9A5-644F5E34D23D}" destId="{7172E24A-C162-48E4-A6CF-25A1F3B63F24}" srcOrd="0" destOrd="0" presId="urn:microsoft.com/office/officeart/2005/8/layout/venn1"/>
    <dgm:cxn modelId="{266EB44B-5F90-430B-9BDA-C632C0EED217}" type="presParOf" srcId="{3618871C-AC3A-4664-BEA7-BFBDBB810860}" destId="{92CCBF69-1E3A-41AD-9492-BB6D38F381F4}" srcOrd="0" destOrd="0" presId="urn:microsoft.com/office/officeart/2005/8/layout/venn1"/>
    <dgm:cxn modelId="{1F5EF5AE-0E30-4D89-9FC9-651A03C2B0AD}" type="presParOf" srcId="{3618871C-AC3A-4664-BEA7-BFBDBB810860}" destId="{8DF4E839-9825-40E5-8B3D-E27E907CE840}" srcOrd="1" destOrd="0" presId="urn:microsoft.com/office/officeart/2005/8/layout/venn1"/>
    <dgm:cxn modelId="{77F30798-F033-4A73-8B4F-7CEA8B9FC695}" type="presParOf" srcId="{3618871C-AC3A-4664-BEA7-BFBDBB810860}" destId="{28FD4397-4901-4F5B-AE5F-8A07929A3B7A}" srcOrd="2" destOrd="0" presId="urn:microsoft.com/office/officeart/2005/8/layout/venn1"/>
    <dgm:cxn modelId="{96AE5E2D-5911-4C48-95AF-3CF7D3C3DD94}" type="presParOf" srcId="{3618871C-AC3A-4664-BEA7-BFBDBB810860}" destId="{7172E24A-C162-48E4-A6CF-25A1F3B63F24}" srcOrd="3" destOrd="0" presId="urn:microsoft.com/office/officeart/2005/8/layout/venn1"/>
    <dgm:cxn modelId="{9E20A9CD-1508-4F38-AD7F-07BCF48349AA}" type="presParOf" srcId="{3618871C-AC3A-4664-BEA7-BFBDBB810860}" destId="{4610CCAF-B957-448F-934B-80F540E28AE8}" srcOrd="4" destOrd="0" presId="urn:microsoft.com/office/officeart/2005/8/layout/venn1"/>
    <dgm:cxn modelId="{676DC0C4-2410-4F24-A486-66B52BC141C4}" type="presParOf" srcId="{3618871C-AC3A-4664-BEA7-BFBDBB810860}" destId="{F4E0527C-3DAC-4349-AB9E-146005A9E929}" srcOrd="5" destOrd="0" presId="urn:microsoft.com/office/officeart/2005/8/layout/venn1"/>
    <dgm:cxn modelId="{5123275E-0C52-4C6D-8FA9-F058A02ADF13}" type="presParOf" srcId="{3618871C-AC3A-4664-BEA7-BFBDBB810860}" destId="{A658F28C-ACF5-4140-ADBE-8950ADD6F5C9}" srcOrd="6" destOrd="0" presId="urn:microsoft.com/office/officeart/2005/8/layout/venn1"/>
    <dgm:cxn modelId="{35CB91D3-60EC-4A45-A9AC-FC49986B5928}" type="presParOf" srcId="{3618871C-AC3A-4664-BEA7-BFBDBB810860}" destId="{A004BFBE-E4B4-4C35-9988-7D271DA875D9}" srcOrd="7" destOrd="0" presId="urn:microsoft.com/office/officeart/2005/8/layout/venn1"/>
    <dgm:cxn modelId="{5587B5E2-F901-46A9-B889-0577DD0BD280}" type="presParOf" srcId="{3618871C-AC3A-4664-BEA7-BFBDBB810860}" destId="{FD907854-3E0B-4590-8B53-3B3C4D4763CC}" srcOrd="8" destOrd="0" presId="urn:microsoft.com/office/officeart/2005/8/layout/venn1"/>
    <dgm:cxn modelId="{AE8756EE-2965-49C0-99A9-4C3DBCE44F39}" type="presParOf" srcId="{3618871C-AC3A-4664-BEA7-BFBDBB810860}" destId="{DCC95928-2D25-432A-B79F-95F006D75AE2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95BA09-97A8-412A-A5BA-962EB7E5B12E}" type="doc">
      <dgm:prSet loTypeId="urn:microsoft.com/office/officeart/2005/8/layout/hList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567F688-D898-46F7-9B09-9877BC082986}">
      <dgm:prSet phldrT="[Текст]"/>
      <dgm:spPr/>
      <dgm:t>
        <a:bodyPr/>
        <a:lstStyle/>
        <a:p>
          <a:r>
            <a:rPr lang="ru-RU" dirty="0" smtClean="0"/>
            <a:t>Критическое мышление</a:t>
          </a:r>
          <a:endParaRPr lang="ru-RU" dirty="0"/>
        </a:p>
      </dgm:t>
    </dgm:pt>
    <dgm:pt modelId="{B7637CD2-4DB2-4BEC-8025-C0C037BDAD4D}" type="parTrans" cxnId="{AEDA3B18-CBA1-4DCA-81DA-EE9D8F620A6F}">
      <dgm:prSet/>
      <dgm:spPr/>
      <dgm:t>
        <a:bodyPr/>
        <a:lstStyle/>
        <a:p>
          <a:endParaRPr lang="ru-RU"/>
        </a:p>
      </dgm:t>
    </dgm:pt>
    <dgm:pt modelId="{3CD0D356-6368-4D81-BD9B-A517AFA649BD}" type="sibTrans" cxnId="{AEDA3B18-CBA1-4DCA-81DA-EE9D8F620A6F}">
      <dgm:prSet/>
      <dgm:spPr/>
      <dgm:t>
        <a:bodyPr/>
        <a:lstStyle/>
        <a:p>
          <a:endParaRPr lang="ru-RU"/>
        </a:p>
      </dgm:t>
    </dgm:pt>
    <dgm:pt modelId="{3BDC94D4-D505-4B5A-B93F-33D909FF3697}">
      <dgm:prSet phldrT="[Текст]" custT="1"/>
      <dgm:spPr/>
      <dgm:t>
        <a:bodyPr/>
        <a:lstStyle/>
        <a:p>
          <a:r>
            <a:rPr lang="ru-RU" sz="1800" b="1" dirty="0" err="1" smtClean="0"/>
            <a:t>Информа-ция</a:t>
          </a:r>
          <a:r>
            <a:rPr lang="ru-RU" sz="1800" b="1" dirty="0" smtClean="0"/>
            <a:t> -   отправной,</a:t>
          </a:r>
        </a:p>
        <a:p>
          <a:r>
            <a:rPr lang="ru-RU" sz="1800" b="1" dirty="0" smtClean="0"/>
            <a:t> а не конечный пункт мышления </a:t>
          </a:r>
          <a:endParaRPr lang="ru-RU" sz="1800" b="1" dirty="0"/>
        </a:p>
      </dgm:t>
    </dgm:pt>
    <dgm:pt modelId="{2100A981-8DE3-47EA-9718-C3FD0D505653}" type="parTrans" cxnId="{D7C2DD11-4C52-431B-9201-EB89C9E6627C}">
      <dgm:prSet/>
      <dgm:spPr/>
      <dgm:t>
        <a:bodyPr/>
        <a:lstStyle/>
        <a:p>
          <a:endParaRPr lang="ru-RU"/>
        </a:p>
      </dgm:t>
    </dgm:pt>
    <dgm:pt modelId="{A0B418F8-3393-4642-A301-B64C2DBC31E1}" type="sibTrans" cxnId="{D7C2DD11-4C52-431B-9201-EB89C9E6627C}">
      <dgm:prSet/>
      <dgm:spPr/>
      <dgm:t>
        <a:bodyPr/>
        <a:lstStyle/>
        <a:p>
          <a:endParaRPr lang="ru-RU"/>
        </a:p>
      </dgm:t>
    </dgm:pt>
    <dgm:pt modelId="{FB763178-B5BA-49F4-BF11-A592381F9BAD}">
      <dgm:prSet phldrT="[Текст]" custT="1"/>
      <dgm:spPr/>
      <dgm:t>
        <a:bodyPr/>
        <a:lstStyle/>
        <a:p>
          <a:pPr algn="ctr"/>
          <a:r>
            <a:rPr lang="ru-RU" sz="1800" b="1" dirty="0" smtClean="0"/>
            <a:t>Постановка вопросов, проблем, которые нужно решить</a:t>
          </a:r>
          <a:endParaRPr lang="ru-RU" sz="1800" b="1" dirty="0"/>
        </a:p>
      </dgm:t>
    </dgm:pt>
    <dgm:pt modelId="{E6970D6B-C709-4E8A-B14A-379244031D29}" type="parTrans" cxnId="{E7120B22-45DE-4E76-9EB9-155B071C430B}">
      <dgm:prSet/>
      <dgm:spPr/>
      <dgm:t>
        <a:bodyPr/>
        <a:lstStyle/>
        <a:p>
          <a:endParaRPr lang="ru-RU"/>
        </a:p>
      </dgm:t>
    </dgm:pt>
    <dgm:pt modelId="{368BAF8D-64C9-475E-8B6E-BF3549028342}" type="sibTrans" cxnId="{E7120B22-45DE-4E76-9EB9-155B071C430B}">
      <dgm:prSet/>
      <dgm:spPr/>
      <dgm:t>
        <a:bodyPr/>
        <a:lstStyle/>
        <a:p>
          <a:endParaRPr lang="ru-RU"/>
        </a:p>
      </dgm:t>
    </dgm:pt>
    <dgm:pt modelId="{5F19A044-85D8-47C5-AB64-0E87F83C8372}">
      <dgm:prSet custT="1"/>
      <dgm:spPr/>
      <dgm:t>
        <a:bodyPr/>
        <a:lstStyle/>
        <a:p>
          <a:r>
            <a:rPr lang="ru-RU" sz="1600" b="1" dirty="0" smtClean="0"/>
            <a:t>Переход </a:t>
          </a:r>
        </a:p>
        <a:p>
          <a:r>
            <a:rPr lang="ru-RU" sz="1600" b="1" dirty="0" smtClean="0"/>
            <a:t>к убедительной аргументации</a:t>
          </a:r>
          <a:endParaRPr lang="ru-RU" sz="1600" b="1" dirty="0"/>
        </a:p>
      </dgm:t>
    </dgm:pt>
    <dgm:pt modelId="{FC3C7FC9-AC16-4029-ACD9-AC97ECFAFBE5}" type="parTrans" cxnId="{08F0423D-9BB4-4E3C-8762-6D5095B7EFDE}">
      <dgm:prSet/>
      <dgm:spPr/>
      <dgm:t>
        <a:bodyPr/>
        <a:lstStyle/>
        <a:p>
          <a:endParaRPr lang="ru-RU"/>
        </a:p>
      </dgm:t>
    </dgm:pt>
    <dgm:pt modelId="{424ACB4D-108C-419C-B89B-0B4FFC6E1381}" type="sibTrans" cxnId="{08F0423D-9BB4-4E3C-8762-6D5095B7EFDE}">
      <dgm:prSet/>
      <dgm:spPr/>
      <dgm:t>
        <a:bodyPr/>
        <a:lstStyle/>
        <a:p>
          <a:endParaRPr lang="ru-RU"/>
        </a:p>
      </dgm:t>
    </dgm:pt>
    <dgm:pt modelId="{98F5FAD0-85D1-4D4A-B477-CEA97512501A}">
      <dgm:prSet/>
      <dgm:spPr/>
      <dgm:t>
        <a:bodyPr/>
        <a:lstStyle/>
        <a:p>
          <a:r>
            <a:rPr lang="ru-RU" b="1" dirty="0" smtClean="0"/>
            <a:t>Социальное мышление</a:t>
          </a:r>
          <a:endParaRPr lang="ru-RU" b="1" dirty="0"/>
        </a:p>
      </dgm:t>
    </dgm:pt>
    <dgm:pt modelId="{5CA964F3-9DAA-448A-ACDB-8A81ACD0941E}" type="parTrans" cxnId="{F6F43992-C481-4624-8DAC-03C21800F81B}">
      <dgm:prSet/>
      <dgm:spPr/>
      <dgm:t>
        <a:bodyPr/>
        <a:lstStyle/>
        <a:p>
          <a:endParaRPr lang="ru-RU"/>
        </a:p>
      </dgm:t>
    </dgm:pt>
    <dgm:pt modelId="{CBC316C3-9B4F-4F06-A3A2-570B8D5792DA}" type="sibTrans" cxnId="{F6F43992-C481-4624-8DAC-03C21800F81B}">
      <dgm:prSet/>
      <dgm:spPr/>
      <dgm:t>
        <a:bodyPr/>
        <a:lstStyle/>
        <a:p>
          <a:endParaRPr lang="ru-RU"/>
        </a:p>
      </dgm:t>
    </dgm:pt>
    <dgm:pt modelId="{E473A2EA-C45B-4C75-A1C4-B0CD3BDC0F16}">
      <dgm:prSet custT="1"/>
      <dgm:spPr/>
      <dgm:t>
        <a:bodyPr/>
        <a:lstStyle/>
        <a:p>
          <a:r>
            <a:rPr lang="ru-RU" sz="1800" b="1" dirty="0" err="1" smtClean="0"/>
            <a:t>Самостоя-тельное</a:t>
          </a:r>
          <a:r>
            <a:rPr lang="ru-RU" sz="1800" b="1" dirty="0" smtClean="0"/>
            <a:t> мышление</a:t>
          </a:r>
          <a:endParaRPr lang="ru-RU" sz="1800" b="1" dirty="0"/>
        </a:p>
      </dgm:t>
    </dgm:pt>
    <dgm:pt modelId="{4F5C00FB-C173-41B4-9736-6A794AE9A9C6}" type="parTrans" cxnId="{AEB042E8-D696-4A75-87AA-2FA6724E6FD3}">
      <dgm:prSet/>
      <dgm:spPr/>
      <dgm:t>
        <a:bodyPr/>
        <a:lstStyle/>
        <a:p>
          <a:endParaRPr lang="ru-RU"/>
        </a:p>
      </dgm:t>
    </dgm:pt>
    <dgm:pt modelId="{1896529B-526B-4BC5-91B4-5644F7518BBD}" type="sibTrans" cxnId="{AEB042E8-D696-4A75-87AA-2FA6724E6FD3}">
      <dgm:prSet/>
      <dgm:spPr/>
      <dgm:t>
        <a:bodyPr/>
        <a:lstStyle/>
        <a:p>
          <a:endParaRPr lang="ru-RU"/>
        </a:p>
      </dgm:t>
    </dgm:pt>
    <dgm:pt modelId="{9E17A0D7-6D9C-4ECF-8E4A-3D32F907F98C}" type="pres">
      <dgm:prSet presAssocID="{3A95BA09-97A8-412A-A5BA-962EB7E5B12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A7C027-7D09-4645-A355-38218AF9F317}" type="pres">
      <dgm:prSet presAssocID="{6567F688-D898-46F7-9B09-9877BC082986}" presName="roof" presStyleLbl="dkBgShp" presStyleIdx="0" presStyleCnt="2"/>
      <dgm:spPr/>
      <dgm:t>
        <a:bodyPr/>
        <a:lstStyle/>
        <a:p>
          <a:endParaRPr lang="ru-RU"/>
        </a:p>
      </dgm:t>
    </dgm:pt>
    <dgm:pt modelId="{C4AB59A4-99DA-415D-B33E-9D3C8E0D30E0}" type="pres">
      <dgm:prSet presAssocID="{6567F688-D898-46F7-9B09-9877BC082986}" presName="pillars" presStyleCnt="0"/>
      <dgm:spPr/>
      <dgm:t>
        <a:bodyPr/>
        <a:lstStyle/>
        <a:p>
          <a:endParaRPr lang="ru-RU"/>
        </a:p>
      </dgm:t>
    </dgm:pt>
    <dgm:pt modelId="{0E16E0C2-486D-4E7B-B3A5-741733BB69B1}" type="pres">
      <dgm:prSet presAssocID="{6567F688-D898-46F7-9B09-9877BC082986}" presName="pillar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366C78-0729-4E5B-B2B9-00C5BF8D9205}" type="pres">
      <dgm:prSet presAssocID="{FB763178-B5BA-49F4-BF11-A592381F9BAD}" presName="pillarX" presStyleLbl="node1" presStyleIdx="1" presStyleCnt="5" custLinFactNeighborX="-980" custLinFactNeighborY="5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A98AA4-E692-43C1-9D13-8659570505AE}" type="pres">
      <dgm:prSet presAssocID="{5F19A044-85D8-47C5-AB64-0E87F83C8372}" presName="pillarX" presStyleLbl="node1" presStyleIdx="2" presStyleCnt="5" custScaleX="1301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9E5349-AFC6-4A27-AE18-B64FFEDD8299}" type="pres">
      <dgm:prSet presAssocID="{E473A2EA-C45B-4C75-A1C4-B0CD3BDC0F16}" presName="pillarX" presStyleLbl="node1" presStyleIdx="3" presStyleCnt="5" custLinFactNeighborX="-2819" custLinFactNeighborY="5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5B1E5E-87FC-4DE7-BB9E-0AF54B863DFE}" type="pres">
      <dgm:prSet presAssocID="{98F5FAD0-85D1-4D4A-B477-CEA97512501A}" presName="pillar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F01CF2-7285-44E8-96CB-FCE53DCC8300}" type="pres">
      <dgm:prSet presAssocID="{6567F688-D898-46F7-9B09-9877BC082986}" presName="base" presStyleLbl="dkBgShp" presStyleIdx="1" presStyleCnt="2"/>
      <dgm:spPr/>
      <dgm:t>
        <a:bodyPr/>
        <a:lstStyle/>
        <a:p>
          <a:endParaRPr lang="ru-RU"/>
        </a:p>
      </dgm:t>
    </dgm:pt>
  </dgm:ptLst>
  <dgm:cxnLst>
    <dgm:cxn modelId="{D69B01F0-FFB3-4715-BD06-58921CE5DEBB}" type="presOf" srcId="{FB763178-B5BA-49F4-BF11-A592381F9BAD}" destId="{3B366C78-0729-4E5B-B2B9-00C5BF8D9205}" srcOrd="0" destOrd="0" presId="urn:microsoft.com/office/officeart/2005/8/layout/hList3"/>
    <dgm:cxn modelId="{D7C2DD11-4C52-431B-9201-EB89C9E6627C}" srcId="{6567F688-D898-46F7-9B09-9877BC082986}" destId="{3BDC94D4-D505-4B5A-B93F-33D909FF3697}" srcOrd="0" destOrd="0" parTransId="{2100A981-8DE3-47EA-9718-C3FD0D505653}" sibTransId="{A0B418F8-3393-4642-A301-B64C2DBC31E1}"/>
    <dgm:cxn modelId="{08F0423D-9BB4-4E3C-8762-6D5095B7EFDE}" srcId="{6567F688-D898-46F7-9B09-9877BC082986}" destId="{5F19A044-85D8-47C5-AB64-0E87F83C8372}" srcOrd="2" destOrd="0" parTransId="{FC3C7FC9-AC16-4029-ACD9-AC97ECFAFBE5}" sibTransId="{424ACB4D-108C-419C-B89B-0B4FFC6E1381}"/>
    <dgm:cxn modelId="{12A0ED4A-BBDA-4DAE-AD69-CFA4349A9C62}" type="presOf" srcId="{3BDC94D4-D505-4B5A-B93F-33D909FF3697}" destId="{0E16E0C2-486D-4E7B-B3A5-741733BB69B1}" srcOrd="0" destOrd="0" presId="urn:microsoft.com/office/officeart/2005/8/layout/hList3"/>
    <dgm:cxn modelId="{AEB042E8-D696-4A75-87AA-2FA6724E6FD3}" srcId="{6567F688-D898-46F7-9B09-9877BC082986}" destId="{E473A2EA-C45B-4C75-A1C4-B0CD3BDC0F16}" srcOrd="3" destOrd="0" parTransId="{4F5C00FB-C173-41B4-9736-6A794AE9A9C6}" sibTransId="{1896529B-526B-4BC5-91B4-5644F7518BBD}"/>
    <dgm:cxn modelId="{AF294AED-4B9C-4D4C-A373-1A0F7B554144}" type="presOf" srcId="{98F5FAD0-85D1-4D4A-B477-CEA97512501A}" destId="{305B1E5E-87FC-4DE7-BB9E-0AF54B863DFE}" srcOrd="0" destOrd="0" presId="urn:microsoft.com/office/officeart/2005/8/layout/hList3"/>
    <dgm:cxn modelId="{AEDD5B11-6A5F-4A10-B1A0-E6F7C4377BDD}" type="presOf" srcId="{6567F688-D898-46F7-9B09-9877BC082986}" destId="{0BA7C027-7D09-4645-A355-38218AF9F317}" srcOrd="0" destOrd="0" presId="urn:microsoft.com/office/officeart/2005/8/layout/hList3"/>
    <dgm:cxn modelId="{A8235BCE-A0D4-4769-8FB4-3D26DBC69BD4}" type="presOf" srcId="{3A95BA09-97A8-412A-A5BA-962EB7E5B12E}" destId="{9E17A0D7-6D9C-4ECF-8E4A-3D32F907F98C}" srcOrd="0" destOrd="0" presId="urn:microsoft.com/office/officeart/2005/8/layout/hList3"/>
    <dgm:cxn modelId="{11D4F1B6-1DB8-4C58-8130-295C0A960334}" type="presOf" srcId="{E473A2EA-C45B-4C75-A1C4-B0CD3BDC0F16}" destId="{0B9E5349-AFC6-4A27-AE18-B64FFEDD8299}" srcOrd="0" destOrd="0" presId="urn:microsoft.com/office/officeart/2005/8/layout/hList3"/>
    <dgm:cxn modelId="{F6F43992-C481-4624-8DAC-03C21800F81B}" srcId="{6567F688-D898-46F7-9B09-9877BC082986}" destId="{98F5FAD0-85D1-4D4A-B477-CEA97512501A}" srcOrd="4" destOrd="0" parTransId="{5CA964F3-9DAA-448A-ACDB-8A81ACD0941E}" sibTransId="{CBC316C3-9B4F-4F06-A3A2-570B8D5792DA}"/>
    <dgm:cxn modelId="{AEDA3B18-CBA1-4DCA-81DA-EE9D8F620A6F}" srcId="{3A95BA09-97A8-412A-A5BA-962EB7E5B12E}" destId="{6567F688-D898-46F7-9B09-9877BC082986}" srcOrd="0" destOrd="0" parTransId="{B7637CD2-4DB2-4BEC-8025-C0C037BDAD4D}" sibTransId="{3CD0D356-6368-4D81-BD9B-A517AFA649BD}"/>
    <dgm:cxn modelId="{50699883-3444-4EB2-9021-C791C8A009AA}" type="presOf" srcId="{5F19A044-85D8-47C5-AB64-0E87F83C8372}" destId="{21A98AA4-E692-43C1-9D13-8659570505AE}" srcOrd="0" destOrd="0" presId="urn:microsoft.com/office/officeart/2005/8/layout/hList3"/>
    <dgm:cxn modelId="{E7120B22-45DE-4E76-9EB9-155B071C430B}" srcId="{6567F688-D898-46F7-9B09-9877BC082986}" destId="{FB763178-B5BA-49F4-BF11-A592381F9BAD}" srcOrd="1" destOrd="0" parTransId="{E6970D6B-C709-4E8A-B14A-379244031D29}" sibTransId="{368BAF8D-64C9-475E-8B6E-BF3549028342}"/>
    <dgm:cxn modelId="{83215759-921C-498B-A56E-F5715F1515D2}" type="presParOf" srcId="{9E17A0D7-6D9C-4ECF-8E4A-3D32F907F98C}" destId="{0BA7C027-7D09-4645-A355-38218AF9F317}" srcOrd="0" destOrd="0" presId="urn:microsoft.com/office/officeart/2005/8/layout/hList3"/>
    <dgm:cxn modelId="{FDB5963B-D01D-4222-9095-75CAD92C1831}" type="presParOf" srcId="{9E17A0D7-6D9C-4ECF-8E4A-3D32F907F98C}" destId="{C4AB59A4-99DA-415D-B33E-9D3C8E0D30E0}" srcOrd="1" destOrd="0" presId="urn:microsoft.com/office/officeart/2005/8/layout/hList3"/>
    <dgm:cxn modelId="{E9DCB46E-1A01-4F30-A129-E1C40252B22D}" type="presParOf" srcId="{C4AB59A4-99DA-415D-B33E-9D3C8E0D30E0}" destId="{0E16E0C2-486D-4E7B-B3A5-741733BB69B1}" srcOrd="0" destOrd="0" presId="urn:microsoft.com/office/officeart/2005/8/layout/hList3"/>
    <dgm:cxn modelId="{A0F84D68-4CE0-43D1-8002-8DBE40F3079E}" type="presParOf" srcId="{C4AB59A4-99DA-415D-B33E-9D3C8E0D30E0}" destId="{3B366C78-0729-4E5B-B2B9-00C5BF8D9205}" srcOrd="1" destOrd="0" presId="urn:microsoft.com/office/officeart/2005/8/layout/hList3"/>
    <dgm:cxn modelId="{2279D3C6-515E-4705-A0A3-F37792B94650}" type="presParOf" srcId="{C4AB59A4-99DA-415D-B33E-9D3C8E0D30E0}" destId="{21A98AA4-E692-43C1-9D13-8659570505AE}" srcOrd="2" destOrd="0" presId="urn:microsoft.com/office/officeart/2005/8/layout/hList3"/>
    <dgm:cxn modelId="{AD48D63E-7C40-4712-BC3A-D5B53164AD62}" type="presParOf" srcId="{C4AB59A4-99DA-415D-B33E-9D3C8E0D30E0}" destId="{0B9E5349-AFC6-4A27-AE18-B64FFEDD8299}" srcOrd="3" destOrd="0" presId="urn:microsoft.com/office/officeart/2005/8/layout/hList3"/>
    <dgm:cxn modelId="{F9E7C459-D5E9-4930-B9D3-03F4E07EC2AB}" type="presParOf" srcId="{C4AB59A4-99DA-415D-B33E-9D3C8E0D30E0}" destId="{305B1E5E-87FC-4DE7-BB9E-0AF54B863DFE}" srcOrd="4" destOrd="0" presId="urn:microsoft.com/office/officeart/2005/8/layout/hList3"/>
    <dgm:cxn modelId="{81F22119-3D7D-4ED1-93C4-F5BD85FF1D4E}" type="presParOf" srcId="{9E17A0D7-6D9C-4ECF-8E4A-3D32F907F98C}" destId="{54F01CF2-7285-44E8-96CB-FCE53DCC8300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CCBF69-1E3A-41AD-9492-BB6D38F381F4}">
      <dsp:nvSpPr>
        <dsp:cNvPr id="0" name=""/>
        <dsp:cNvSpPr/>
      </dsp:nvSpPr>
      <dsp:spPr>
        <a:xfrm>
          <a:off x="2644961" y="1381291"/>
          <a:ext cx="1696323" cy="169632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DF4E839-9825-40E5-8B3D-E27E907CE840}">
      <dsp:nvSpPr>
        <dsp:cNvPr id="0" name=""/>
        <dsp:cNvSpPr/>
      </dsp:nvSpPr>
      <dsp:spPr>
        <a:xfrm>
          <a:off x="2509255" y="0"/>
          <a:ext cx="1967735" cy="113895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Стимул</a:t>
          </a:r>
          <a:endParaRPr lang="ru-RU" sz="3200" kern="1200" dirty="0"/>
        </a:p>
      </dsp:txBody>
      <dsp:txXfrm>
        <a:off x="2509255" y="0"/>
        <a:ext cx="1967735" cy="1138959"/>
      </dsp:txXfrm>
    </dsp:sp>
    <dsp:sp modelId="{28FD4397-4901-4F5B-AE5F-8A07929A3B7A}">
      <dsp:nvSpPr>
        <dsp:cNvPr id="0" name=""/>
        <dsp:cNvSpPr/>
      </dsp:nvSpPr>
      <dsp:spPr>
        <a:xfrm>
          <a:off x="3290242" y="1849961"/>
          <a:ext cx="1696323" cy="169632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172E24A-C162-48E4-A6CF-25A1F3B63F24}">
      <dsp:nvSpPr>
        <dsp:cNvPr id="0" name=""/>
        <dsp:cNvSpPr/>
      </dsp:nvSpPr>
      <dsp:spPr>
        <a:xfrm>
          <a:off x="4430865" y="1502457"/>
          <a:ext cx="3145632" cy="123589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Задачная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формулировка</a:t>
          </a:r>
          <a:endParaRPr lang="ru-RU" sz="2800" kern="1200" dirty="0"/>
        </a:p>
      </dsp:txBody>
      <dsp:txXfrm>
        <a:off x="4430865" y="1502457"/>
        <a:ext cx="3145632" cy="1235892"/>
      </dsp:txXfrm>
    </dsp:sp>
    <dsp:sp modelId="{4610CCAF-B957-448F-934B-80F540E28AE8}">
      <dsp:nvSpPr>
        <dsp:cNvPr id="0" name=""/>
        <dsp:cNvSpPr/>
      </dsp:nvSpPr>
      <dsp:spPr>
        <a:xfrm>
          <a:off x="3043936" y="2608945"/>
          <a:ext cx="1696323" cy="169632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4E0527C-3DAC-4349-AB9E-146005A9E929}">
      <dsp:nvSpPr>
        <dsp:cNvPr id="0" name=""/>
        <dsp:cNvSpPr/>
      </dsp:nvSpPr>
      <dsp:spPr>
        <a:xfrm>
          <a:off x="4023074" y="3610745"/>
          <a:ext cx="3418391" cy="123589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Источник информации</a:t>
          </a:r>
          <a:endParaRPr lang="ru-RU" sz="2800" kern="1200" dirty="0"/>
        </a:p>
      </dsp:txBody>
      <dsp:txXfrm>
        <a:off x="4023074" y="3610745"/>
        <a:ext cx="3418391" cy="1235892"/>
      </dsp:txXfrm>
    </dsp:sp>
    <dsp:sp modelId="{A658F28C-ACF5-4140-ADBE-8950ADD6F5C9}">
      <dsp:nvSpPr>
        <dsp:cNvPr id="0" name=""/>
        <dsp:cNvSpPr/>
      </dsp:nvSpPr>
      <dsp:spPr>
        <a:xfrm>
          <a:off x="2237165" y="2603025"/>
          <a:ext cx="1696323" cy="169632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004BFBE-E4B4-4C35-9988-7D271DA875D9}">
      <dsp:nvSpPr>
        <dsp:cNvPr id="0" name=""/>
        <dsp:cNvSpPr/>
      </dsp:nvSpPr>
      <dsp:spPr>
        <a:xfrm>
          <a:off x="-244885" y="3610745"/>
          <a:ext cx="2997723" cy="123589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smtClean="0"/>
            <a:t>Модельный ответ</a:t>
          </a:r>
          <a:endParaRPr lang="ru-RU" sz="2800" kern="1200" dirty="0"/>
        </a:p>
      </dsp:txBody>
      <dsp:txXfrm>
        <a:off x="-244885" y="3610745"/>
        <a:ext cx="2997723" cy="1235892"/>
      </dsp:txXfrm>
    </dsp:sp>
    <dsp:sp modelId="{FD907854-3E0B-4590-8B53-3B3C4D4763CC}">
      <dsp:nvSpPr>
        <dsp:cNvPr id="0" name=""/>
        <dsp:cNvSpPr/>
      </dsp:nvSpPr>
      <dsp:spPr>
        <a:xfrm>
          <a:off x="1999680" y="1849961"/>
          <a:ext cx="1696323" cy="169632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CC95928-2D25-432A-B79F-95F006D75AE2}">
      <dsp:nvSpPr>
        <dsp:cNvPr id="0" name=""/>
        <dsp:cNvSpPr/>
      </dsp:nvSpPr>
      <dsp:spPr>
        <a:xfrm>
          <a:off x="-337497" y="921643"/>
          <a:ext cx="2640125" cy="191712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Инструмент проверки</a:t>
          </a:r>
          <a:endParaRPr lang="ru-RU" sz="2800" kern="1200" dirty="0"/>
        </a:p>
      </dsp:txBody>
      <dsp:txXfrm>
        <a:off x="-337497" y="921643"/>
        <a:ext cx="2640125" cy="19171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A7C027-7D09-4645-A355-38218AF9F317}">
      <dsp:nvSpPr>
        <dsp:cNvPr id="0" name=""/>
        <dsp:cNvSpPr/>
      </dsp:nvSpPr>
      <dsp:spPr>
        <a:xfrm>
          <a:off x="0" y="0"/>
          <a:ext cx="7572428" cy="120015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1">
              <a:shade val="8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Критическое мышление</a:t>
          </a:r>
          <a:endParaRPr lang="ru-RU" sz="5000" kern="1200" dirty="0"/>
        </a:p>
      </dsp:txBody>
      <dsp:txXfrm>
        <a:off x="0" y="0"/>
        <a:ext cx="7572428" cy="1200158"/>
      </dsp:txXfrm>
    </dsp:sp>
    <dsp:sp modelId="{0E16E0C2-486D-4E7B-B3A5-741733BB69B1}">
      <dsp:nvSpPr>
        <dsp:cNvPr id="0" name=""/>
        <dsp:cNvSpPr/>
      </dsp:nvSpPr>
      <dsp:spPr>
        <a:xfrm>
          <a:off x="3068" y="1200158"/>
          <a:ext cx="1427225" cy="25203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/>
            <a:t>Информа-ция</a:t>
          </a:r>
          <a:r>
            <a:rPr lang="ru-RU" sz="1800" b="1" kern="1200" dirty="0" smtClean="0"/>
            <a:t> -   отправной,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 а не конечный пункт мышления </a:t>
          </a:r>
          <a:endParaRPr lang="ru-RU" sz="1800" b="1" kern="1200" dirty="0"/>
        </a:p>
      </dsp:txBody>
      <dsp:txXfrm>
        <a:off x="3068" y="1200158"/>
        <a:ext cx="1427225" cy="2520332"/>
      </dsp:txXfrm>
    </dsp:sp>
    <dsp:sp modelId="{3B366C78-0729-4E5B-B2B9-00C5BF8D9205}">
      <dsp:nvSpPr>
        <dsp:cNvPr id="0" name=""/>
        <dsp:cNvSpPr/>
      </dsp:nvSpPr>
      <dsp:spPr>
        <a:xfrm>
          <a:off x="1416306" y="1214448"/>
          <a:ext cx="1427225" cy="25203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Постановка вопросов, проблем, которые нужно решить</a:t>
          </a:r>
          <a:endParaRPr lang="ru-RU" sz="1800" b="1" kern="1200" dirty="0"/>
        </a:p>
      </dsp:txBody>
      <dsp:txXfrm>
        <a:off x="1416306" y="1214448"/>
        <a:ext cx="1427225" cy="2520332"/>
      </dsp:txXfrm>
    </dsp:sp>
    <dsp:sp modelId="{21A98AA4-E692-43C1-9D13-8659570505AE}">
      <dsp:nvSpPr>
        <dsp:cNvPr id="0" name=""/>
        <dsp:cNvSpPr/>
      </dsp:nvSpPr>
      <dsp:spPr>
        <a:xfrm>
          <a:off x="2857518" y="1200158"/>
          <a:ext cx="1857390" cy="25203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Переход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к убедительной аргументации</a:t>
          </a:r>
          <a:endParaRPr lang="ru-RU" sz="1600" b="1" kern="1200" dirty="0"/>
        </a:p>
      </dsp:txBody>
      <dsp:txXfrm>
        <a:off x="2857518" y="1200158"/>
        <a:ext cx="1857390" cy="2520332"/>
      </dsp:txXfrm>
    </dsp:sp>
    <dsp:sp modelId="{0B9E5349-AFC6-4A27-AE18-B64FFEDD8299}">
      <dsp:nvSpPr>
        <dsp:cNvPr id="0" name=""/>
        <dsp:cNvSpPr/>
      </dsp:nvSpPr>
      <dsp:spPr>
        <a:xfrm>
          <a:off x="4674675" y="1214448"/>
          <a:ext cx="1427225" cy="25203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/>
            <a:t>Самостоя-тельное</a:t>
          </a:r>
          <a:r>
            <a:rPr lang="ru-RU" sz="1800" b="1" kern="1200" dirty="0" smtClean="0"/>
            <a:t> мышление</a:t>
          </a:r>
          <a:endParaRPr lang="ru-RU" sz="1800" b="1" kern="1200" dirty="0"/>
        </a:p>
      </dsp:txBody>
      <dsp:txXfrm>
        <a:off x="4674675" y="1214448"/>
        <a:ext cx="1427225" cy="2520332"/>
      </dsp:txXfrm>
    </dsp:sp>
    <dsp:sp modelId="{305B1E5E-87FC-4DE7-BB9E-0AF54B863DFE}">
      <dsp:nvSpPr>
        <dsp:cNvPr id="0" name=""/>
        <dsp:cNvSpPr/>
      </dsp:nvSpPr>
      <dsp:spPr>
        <a:xfrm>
          <a:off x="6142134" y="1200158"/>
          <a:ext cx="1427225" cy="25203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Социальное мышление</a:t>
          </a:r>
          <a:endParaRPr lang="ru-RU" sz="1700" b="1" kern="1200" dirty="0"/>
        </a:p>
      </dsp:txBody>
      <dsp:txXfrm>
        <a:off x="6142134" y="1200158"/>
        <a:ext cx="1427225" cy="2520332"/>
      </dsp:txXfrm>
    </dsp:sp>
    <dsp:sp modelId="{54F01CF2-7285-44E8-96CB-FCE53DCC8300}">
      <dsp:nvSpPr>
        <dsp:cNvPr id="0" name=""/>
        <dsp:cNvSpPr/>
      </dsp:nvSpPr>
      <dsp:spPr>
        <a:xfrm>
          <a:off x="0" y="3720491"/>
          <a:ext cx="7572428" cy="28003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1">
              <a:shade val="8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12540B4C-473D-43A2-BB95-8E7D5DF706CE}" type="datetimeFigureOut">
              <a:rPr lang="ru-RU"/>
              <a:pPr>
                <a:defRPr/>
              </a:pPr>
              <a:t>01.04.2013</a:t>
            </a:fld>
            <a:endParaRPr lang="ru-RU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1DAB510B-EA91-455F-95F0-163394132A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3826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263462E-DF3A-4945-8000-7DC1AE698D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DDDA8A2-D13F-4D3F-AA59-877ACAD023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8C9DBD59-0860-4F9B-AF20-F17F4FB642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246563" y="6557963"/>
            <a:ext cx="2001837" cy="2270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557963"/>
            <a:ext cx="3657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251575" y="6556375"/>
            <a:ext cx="588963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A5A3B6-EF40-42CF-8D4D-876CE9C8DF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7239000" cy="23463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08450"/>
            <a:ext cx="7239000" cy="23479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246563" y="6557963"/>
            <a:ext cx="2001837" cy="2270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557963"/>
            <a:ext cx="3657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251575" y="6556375"/>
            <a:ext cx="588963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F6447-5CA9-44F6-B3F2-0EB524285B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9725"/>
            <a:ext cx="3543300" cy="23463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08450"/>
            <a:ext cx="3543300" cy="23479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152900" y="1609725"/>
            <a:ext cx="3543300" cy="48466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246563" y="6557963"/>
            <a:ext cx="2001837" cy="2270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457200" y="6557963"/>
            <a:ext cx="3657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251575" y="6556375"/>
            <a:ext cx="588963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E3E41-AB9C-41CC-AF54-511B51269C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152900" y="1609725"/>
            <a:ext cx="3543300" cy="23463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152900" y="4108450"/>
            <a:ext cx="3543300" cy="23479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246563" y="6557963"/>
            <a:ext cx="2001837" cy="2270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457200" y="6557963"/>
            <a:ext cx="3657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251575" y="6556375"/>
            <a:ext cx="588963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127B2-FA75-4241-8ED8-5644E8439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8F2343A-5CF9-49B7-95B1-8BC59D1E23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pPr>
              <a:defRPr/>
            </a:pPr>
            <a:fld id="{CCA0CB72-9936-4B51-B6FE-0CE8F6002D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47AF86D-59A5-4DF4-A6EC-C9B352D12D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8EB3214-8334-4171-9F62-D352C43337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AFCD3AA-0FDA-458B-9E93-9EC22C599B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4049DA7-ADD5-48CC-95C6-AB761BA294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CC39598-D67B-4577-86C9-AD66DB5602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76B1704-E4EE-4C05-8371-AC93C3BE45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7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084480B3-BAA2-4B01-BF4E-E0DAEE7D53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4" r:id="rId1"/>
    <p:sldLayoutId id="2147484225" r:id="rId2"/>
    <p:sldLayoutId id="2147484226" r:id="rId3"/>
    <p:sldLayoutId id="2147484227" r:id="rId4"/>
    <p:sldLayoutId id="2147484228" r:id="rId5"/>
    <p:sldLayoutId id="2147484229" r:id="rId6"/>
    <p:sldLayoutId id="2147484230" r:id="rId7"/>
    <p:sldLayoutId id="2147484231" r:id="rId8"/>
    <p:sldLayoutId id="2147484232" r:id="rId9"/>
    <p:sldLayoutId id="2147484233" r:id="rId10"/>
    <p:sldLayoutId id="2147484234" r:id="rId11"/>
    <p:sldLayoutId id="2147484235" r:id="rId12"/>
    <p:sldLayoutId id="2147484236" r:id="rId13"/>
    <p:sldLayoutId id="2147484237" r:id="rId14"/>
    <p:sldLayoutId id="2147484238" r:id="rId15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diagramLayout" Target="../diagrams/layout2.xml"/><Relationship Id="rId7" Type="http://schemas.openxmlformats.org/officeDocument/2006/relationships/image" Target="../media/image7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6_schoo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9764" name="Rectangle 4"/>
          <p:cNvSpPr>
            <a:spLocks noChangeArrowheads="1"/>
          </p:cNvSpPr>
          <p:nvPr/>
        </p:nvSpPr>
        <p:spPr bwMode="auto">
          <a:xfrm>
            <a:off x="1216025" y="3292475"/>
            <a:ext cx="74263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000" dirty="0">
                <a:solidFill>
                  <a:srgbClr val="FFFF66"/>
                </a:solidFill>
                <a:latin typeface="Times New Roman" pitchFamily="18" charset="0"/>
              </a:rPr>
              <a:t>Винникова Юлия Александровна</a:t>
            </a:r>
          </a:p>
          <a:p>
            <a:pPr algn="ctr"/>
            <a:r>
              <a:rPr lang="ru-RU" sz="2800" b="1" i="1" dirty="0">
                <a:solidFill>
                  <a:srgbClr val="FFFF66"/>
                </a:solidFill>
                <a:latin typeface="Times New Roman" pitchFamily="18" charset="0"/>
              </a:rPr>
              <a:t>учитель </a:t>
            </a:r>
            <a:r>
              <a:rPr lang="ru-RU" sz="2800" b="1" i="1" dirty="0" smtClean="0">
                <a:solidFill>
                  <a:srgbClr val="FFFF66"/>
                </a:solidFill>
                <a:latin typeface="Times New Roman" pitchFamily="18" charset="0"/>
              </a:rPr>
              <a:t>географии и биологии</a:t>
            </a:r>
            <a:endParaRPr lang="ru-RU" sz="2800" dirty="0">
              <a:solidFill>
                <a:srgbClr val="FFFF66"/>
              </a:solidFill>
              <a:latin typeface="Times New Roman" pitchFamily="18" charset="0"/>
            </a:endParaRPr>
          </a:p>
          <a:p>
            <a:pPr algn="ctr"/>
            <a:r>
              <a:rPr lang="ru-RU" sz="2800" b="1" i="1" dirty="0">
                <a:solidFill>
                  <a:srgbClr val="FFFF66"/>
                </a:solidFill>
                <a:latin typeface="Times New Roman" pitchFamily="18" charset="0"/>
              </a:rPr>
              <a:t>муниципального общеобразовательного </a:t>
            </a:r>
          </a:p>
          <a:p>
            <a:pPr algn="ctr"/>
            <a:r>
              <a:rPr lang="ru-RU" sz="2800" b="1" i="1" dirty="0">
                <a:solidFill>
                  <a:srgbClr val="FFFF66"/>
                </a:solidFill>
                <a:latin typeface="Times New Roman" pitchFamily="18" charset="0"/>
              </a:rPr>
              <a:t>учреждения лицей № </a:t>
            </a:r>
            <a:r>
              <a:rPr lang="ru-RU" sz="2800" b="1" i="1" dirty="0" smtClean="0">
                <a:solidFill>
                  <a:srgbClr val="FFFF66"/>
                </a:solidFill>
                <a:latin typeface="Times New Roman" pitchFamily="18" charset="0"/>
              </a:rPr>
              <a:t>6 г.Невинномысска</a:t>
            </a:r>
            <a:endParaRPr lang="ru-RU" sz="2800" dirty="0">
              <a:solidFill>
                <a:srgbClr val="FFFF6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9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976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731838"/>
          </a:xfrm>
          <a:noFill/>
        </p:spPr>
        <p:txBody>
          <a:bodyPr/>
          <a:lstStyle/>
          <a:p>
            <a:pPr algn="ctr"/>
            <a:r>
              <a:rPr lang="ru-RU" smtClean="0">
                <a:solidFill>
                  <a:schemeClr val="tx1"/>
                </a:solidFill>
              </a:rPr>
              <a:t>Модельный ответ:</a:t>
            </a:r>
          </a:p>
        </p:txBody>
      </p:sp>
      <p:sp>
        <p:nvSpPr>
          <p:cNvPr id="23555" name="Rectangle 3"/>
          <p:cNvSpPr>
            <a:spLocks noGrp="1"/>
          </p:cNvSpPr>
          <p:nvPr>
            <p:ph idx="1"/>
          </p:nvPr>
        </p:nvSpPr>
        <p:spPr>
          <a:xfrm>
            <a:off x="457200" y="1125538"/>
            <a:ext cx="7239000" cy="533082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300" dirty="0" smtClean="0"/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1600" dirty="0" smtClean="0"/>
              <a:t>1. Площадь материка - </a:t>
            </a:r>
            <a:r>
              <a:rPr lang="ru-RU" sz="1600" u="sng" dirty="0" smtClean="0"/>
              <a:t>1 балл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1600" dirty="0" smtClean="0"/>
              <a:t>2. Положение по отношению:</a:t>
            </a:r>
          </a:p>
          <a:p>
            <a:pPr>
              <a:lnSpc>
                <a:spcPct val="80000"/>
              </a:lnSpc>
              <a:buNone/>
            </a:pPr>
            <a:r>
              <a:rPr lang="ru-RU" sz="1600" dirty="0" smtClean="0"/>
              <a:t>		к экватору-</a:t>
            </a:r>
            <a:r>
              <a:rPr lang="ru-RU" sz="1600" u="sng" dirty="0" smtClean="0"/>
              <a:t>1 балл </a:t>
            </a:r>
          </a:p>
          <a:p>
            <a:pPr>
              <a:lnSpc>
                <a:spcPct val="80000"/>
              </a:lnSpc>
              <a:buNone/>
            </a:pPr>
            <a:r>
              <a:rPr lang="ru-RU" sz="1600" dirty="0" smtClean="0"/>
              <a:t>		к тропикам-</a:t>
            </a:r>
            <a:r>
              <a:rPr lang="ru-RU" sz="1600" u="sng" dirty="0" smtClean="0"/>
              <a:t>1 балл </a:t>
            </a:r>
          </a:p>
          <a:p>
            <a:pPr>
              <a:lnSpc>
                <a:spcPct val="80000"/>
              </a:lnSpc>
              <a:buNone/>
            </a:pPr>
            <a:r>
              <a:rPr lang="ru-RU" sz="1600" dirty="0" smtClean="0"/>
              <a:t>		к полярному кругу-</a:t>
            </a:r>
            <a:r>
              <a:rPr lang="ru-RU" sz="1600" u="sng" dirty="0" smtClean="0"/>
              <a:t>1 балл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1600" dirty="0" smtClean="0"/>
              <a:t>3. Координаты крайних точек:</a:t>
            </a:r>
          </a:p>
          <a:p>
            <a:pPr>
              <a:lnSpc>
                <a:spcPct val="80000"/>
              </a:lnSpc>
              <a:buNone/>
            </a:pPr>
            <a:r>
              <a:rPr lang="ru-RU" sz="1600" dirty="0" smtClean="0"/>
              <a:t>		северная- </a:t>
            </a:r>
            <a:r>
              <a:rPr lang="ru-RU" sz="1600" u="sng" dirty="0" smtClean="0"/>
              <a:t>2 балла </a:t>
            </a:r>
          </a:p>
          <a:p>
            <a:pPr>
              <a:lnSpc>
                <a:spcPct val="80000"/>
              </a:lnSpc>
              <a:buNone/>
            </a:pPr>
            <a:r>
              <a:rPr lang="ru-RU" sz="1600" dirty="0" smtClean="0"/>
              <a:t>		южная-</a:t>
            </a:r>
            <a:r>
              <a:rPr lang="ru-RU" sz="1600" u="sng" dirty="0" smtClean="0"/>
              <a:t>2 балла </a:t>
            </a:r>
          </a:p>
          <a:p>
            <a:pPr>
              <a:lnSpc>
                <a:spcPct val="80000"/>
              </a:lnSpc>
              <a:buNone/>
            </a:pPr>
            <a:r>
              <a:rPr lang="ru-RU" sz="1600" dirty="0" smtClean="0"/>
              <a:t>		западная-</a:t>
            </a:r>
            <a:r>
              <a:rPr lang="ru-RU" sz="1600" u="sng" dirty="0" smtClean="0"/>
              <a:t>2 балла </a:t>
            </a:r>
          </a:p>
          <a:p>
            <a:pPr>
              <a:lnSpc>
                <a:spcPct val="80000"/>
              </a:lnSpc>
              <a:buNone/>
            </a:pPr>
            <a:r>
              <a:rPr lang="ru-RU" sz="1600" dirty="0" smtClean="0"/>
              <a:t>		восточная-2</a:t>
            </a:r>
            <a:r>
              <a:rPr lang="ru-RU" sz="1600" u="sng" dirty="0" smtClean="0"/>
              <a:t> балла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1600" dirty="0" smtClean="0"/>
              <a:t>Протяженность: </a:t>
            </a:r>
          </a:p>
          <a:p>
            <a:pPr>
              <a:lnSpc>
                <a:spcPct val="80000"/>
              </a:lnSpc>
              <a:buNone/>
            </a:pPr>
            <a:r>
              <a:rPr lang="ru-RU" sz="1600" dirty="0" smtClean="0"/>
              <a:t>		Север - Юг: </a:t>
            </a:r>
            <a:r>
              <a:rPr lang="ru-RU" sz="1600" u="sng" dirty="0" smtClean="0"/>
              <a:t>2 балла </a:t>
            </a:r>
          </a:p>
          <a:p>
            <a:pPr>
              <a:lnSpc>
                <a:spcPct val="80000"/>
              </a:lnSpc>
              <a:buNone/>
            </a:pPr>
            <a:r>
              <a:rPr lang="ru-RU" sz="1600" dirty="0" smtClean="0"/>
              <a:t>		Запад-Восток:</a:t>
            </a:r>
            <a:r>
              <a:rPr lang="ru-RU" sz="1600" u="sng" dirty="0" smtClean="0"/>
              <a:t>2 балла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1600" dirty="0" smtClean="0"/>
              <a:t>4. Омывается:</a:t>
            </a:r>
          </a:p>
          <a:p>
            <a:pPr>
              <a:lnSpc>
                <a:spcPct val="80000"/>
              </a:lnSpc>
              <a:buNone/>
            </a:pPr>
            <a:r>
              <a:rPr lang="ru-RU" sz="1600" dirty="0" smtClean="0"/>
              <a:t>		океаны - </a:t>
            </a:r>
            <a:r>
              <a:rPr lang="ru-RU" sz="1600" u="sng" dirty="0" smtClean="0"/>
              <a:t>1 балл </a:t>
            </a:r>
          </a:p>
          <a:p>
            <a:pPr>
              <a:lnSpc>
                <a:spcPct val="80000"/>
              </a:lnSpc>
              <a:buNone/>
            </a:pPr>
            <a:r>
              <a:rPr lang="ru-RU" sz="1600" dirty="0" smtClean="0"/>
              <a:t>		моря, заливы -</a:t>
            </a:r>
            <a:r>
              <a:rPr lang="ru-RU" sz="1600" u="sng" dirty="0" smtClean="0"/>
              <a:t>1 балл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1600" dirty="0" smtClean="0"/>
              <a:t>5. Климатические пояса: </a:t>
            </a:r>
            <a:r>
              <a:rPr lang="ru-RU" sz="1600" u="sng" dirty="0" smtClean="0"/>
              <a:t>2 балла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1600" dirty="0" smtClean="0"/>
              <a:t>6. Положение по отношению к материкам: </a:t>
            </a:r>
            <a:r>
              <a:rPr lang="ru-RU" sz="1600" u="sng" dirty="0" smtClean="0"/>
              <a:t>2 балла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ru-RU" sz="1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207170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accent4"/>
                </a:solidFill>
                <a:latin typeface="Times New Roman" pitchFamily="18" charset="0"/>
              </a:rPr>
              <a:t>Компетентностно - ориентированное задание на уроке географии в 7 классе </a:t>
            </a:r>
            <a:br>
              <a:rPr lang="ru-RU" sz="1800" dirty="0" smtClean="0">
                <a:solidFill>
                  <a:schemeClr val="accent4"/>
                </a:solidFill>
                <a:latin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1800" b="0" i="1" u="sng" dirty="0" smtClean="0">
                <a:solidFill>
                  <a:schemeClr val="tx1"/>
                </a:solidFill>
                <a:latin typeface="Times New Roman" pitchFamily="18" charset="0"/>
              </a:rPr>
              <a:t>Практическая работа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</a:rPr>
              <a:t>: «</a:t>
            </a:r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</a:rPr>
              <a:t>Особенности географического положения Евразии и его влияние на природу материка»</a:t>
            </a:r>
            <a:br>
              <a:rPr lang="ru-RU" sz="1800" i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sz="1800" dirty="0" smtClean="0">
              <a:solidFill>
                <a:schemeClr val="tx1"/>
              </a:solidFill>
            </a:endParaRPr>
          </a:p>
        </p:txBody>
      </p:sp>
      <p:sp>
        <p:nvSpPr>
          <p:cNvPr id="24579" name="Rectangle 3"/>
          <p:cNvSpPr>
            <a:spLocks noGrp="1"/>
          </p:cNvSpPr>
          <p:nvPr>
            <p:ph idx="1"/>
          </p:nvPr>
        </p:nvSpPr>
        <p:spPr>
          <a:xfrm>
            <a:off x="457200" y="2643182"/>
            <a:ext cx="8186766" cy="381318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sz="4100" dirty="0" smtClean="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4100" dirty="0" smtClean="0">
                <a:solidFill>
                  <a:srgbClr val="008000"/>
                </a:solidFill>
                <a:latin typeface="Times New Roman" pitchFamily="18" charset="0"/>
              </a:rPr>
              <a:t>Вывод: В следствии того, что материк сильно вытянут с запада на восток климатические условия в Евразии более резко, чем на других материках, изменяются не только с севера на юг , но и с запада на восток. Поэтому  даже на одной широте, климат  различен.</a:t>
            </a:r>
          </a:p>
          <a:p>
            <a:pPr>
              <a:buNone/>
            </a:pPr>
            <a:endParaRPr lang="ru-RU" sz="4100" b="1" dirty="0" smtClean="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4100" b="1" dirty="0" smtClean="0">
                <a:latin typeface="Times New Roman" pitchFamily="18" charset="0"/>
              </a:rPr>
              <a:t>За каждую правильно указанную взаимосвязь между </a:t>
            </a:r>
          </a:p>
          <a:p>
            <a:pPr>
              <a:buNone/>
            </a:pPr>
            <a:r>
              <a:rPr lang="ru-RU" sz="4100" b="1" dirty="0" smtClean="0">
                <a:latin typeface="Times New Roman" pitchFamily="18" charset="0"/>
              </a:rPr>
              <a:t>	ГП и особенностями природы - </a:t>
            </a:r>
            <a:r>
              <a:rPr lang="ru-RU" sz="4100" b="1" u="sng" dirty="0" smtClean="0">
                <a:latin typeface="Times New Roman" pitchFamily="18" charset="0"/>
              </a:rPr>
              <a:t>1 балл</a:t>
            </a:r>
          </a:p>
          <a:p>
            <a:pPr>
              <a:buFont typeface="Wingdings" pitchFamily="2" charset="2"/>
              <a:buChar char="Ø"/>
            </a:pPr>
            <a:r>
              <a:rPr lang="ru-RU" sz="4100" b="1" dirty="0" smtClean="0">
                <a:latin typeface="Times New Roman" pitchFamily="18" charset="0"/>
              </a:rPr>
              <a:t>Вывод – </a:t>
            </a:r>
            <a:r>
              <a:rPr lang="ru-RU" sz="4100" b="1" u="sng" dirty="0" smtClean="0">
                <a:latin typeface="Times New Roman" pitchFamily="18" charset="0"/>
              </a:rPr>
              <a:t>2 балла</a:t>
            </a:r>
            <a:r>
              <a:rPr lang="ru-RU" sz="4100" b="1" dirty="0" smtClean="0">
                <a:latin typeface="Times New Roman" pitchFamily="18" charset="0"/>
              </a:rPr>
              <a:t/>
            </a:r>
            <a:br>
              <a:rPr lang="ru-RU" sz="4100" b="1" dirty="0" smtClean="0">
                <a:latin typeface="Times New Roman" pitchFamily="18" charset="0"/>
              </a:rPr>
            </a:br>
            <a:endParaRPr lang="ru-RU" sz="41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428596" y="428604"/>
          <a:ext cx="7572428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4" descr="D:\Мои документы\Мои рисунки\Вместе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1538" y="4643446"/>
            <a:ext cx="288131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1" descr="j01958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0425" y="4076700"/>
            <a:ext cx="274637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229600" cy="1000125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Значение сигнала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000125"/>
            <a:ext cx="7429500" cy="51435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</a:rPr>
              <a:t>Сжимает информацию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</a:rPr>
              <a:t>Облегчает понимание новой информации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</a:rPr>
              <a:t>Активизирует учащихся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</a:rPr>
              <a:t>Экономит время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</a:rPr>
              <a:t>Упрощает процесс запоминания новых терминов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</a:rPr>
              <a:t>Наглядно демонстрирует связи между природными компонентами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</a:rPr>
              <a:t>Помогает выделять главное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</a:rPr>
              <a:t>Благотворно действует на психологический климат урока</a:t>
            </a:r>
          </a:p>
          <a:p>
            <a:pPr>
              <a:lnSpc>
                <a:spcPct val="90000"/>
              </a:lnSpc>
            </a:pPr>
            <a:endParaRPr lang="ru-RU" dirty="0" smtClean="0">
              <a:latin typeface="Times New Roman" pitchFamily="18" charset="0"/>
            </a:endParaRPr>
          </a:p>
        </p:txBody>
      </p:sp>
      <p:pic>
        <p:nvPicPr>
          <p:cNvPr id="28676" name="Picture 4" descr="j02991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6725" y="3040063"/>
            <a:ext cx="2327275" cy="381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4"/>
                </a:solidFill>
                <a:latin typeface="Times New Roman" pitchFamily="18" charset="0"/>
              </a:rPr>
              <a:t>Компетентностно - ориентированное задание на уроке географии в 7 классе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</a:rPr>
              <a:t>ТЕМА: Природные комплексы суши .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7239000" cy="160496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8000"/>
                </a:solidFill>
                <a:latin typeface="Times New Roman" pitchFamily="18" charset="0"/>
              </a:rPr>
              <a:t>	Стимул: Почему при строительстве промышленных предприятий важно учитывать климатические особенности данной местности?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000372"/>
            <a:ext cx="7239000" cy="3455991"/>
          </a:xfrm>
        </p:spPr>
        <p:txBody>
          <a:bodyPr>
            <a:normAutofit lnSpcReduction="10000"/>
          </a:bodyPr>
          <a:lstStyle/>
          <a:p>
            <a:pPr marL="612648" lvl="1" indent="-256032">
              <a:lnSpc>
                <a:spcPct val="90000"/>
              </a:lnSpc>
              <a:buClr>
                <a:schemeClr val="accent3"/>
              </a:buClr>
              <a:buNone/>
              <a:defRPr/>
            </a:pPr>
            <a:r>
              <a:rPr lang="ru-RU" b="1" dirty="0" smtClean="0">
                <a:solidFill>
                  <a:srgbClr val="003399"/>
                </a:solidFill>
                <a:latin typeface="Times New Roman" pitchFamily="18" charset="0"/>
              </a:rPr>
              <a:t>Задачная формулировка:</a:t>
            </a:r>
            <a:r>
              <a:rPr lang="ru-RU" dirty="0" smtClean="0">
                <a:solidFill>
                  <a:srgbClr val="003399"/>
                </a:solidFill>
                <a:latin typeface="Times New Roman" pitchFamily="18" charset="0"/>
              </a:rPr>
              <a:t> Внимательно прочитайте  текст учебника на стр. 64-65, выпишите основные характеристики ПТК и сделайте вывод о причинах  наиболее выгодного местоположения предприятия. </a:t>
            </a:r>
            <a:r>
              <a:rPr lang="ru-RU" u="sng" dirty="0" smtClean="0">
                <a:solidFill>
                  <a:srgbClr val="003399"/>
                </a:solidFill>
                <a:latin typeface="Times New Roman" pitchFamily="18" charset="0"/>
              </a:rPr>
              <a:t>Состав ПТК оформить в виде опорной схемы, используя не более 8 символов.</a:t>
            </a:r>
            <a:endParaRPr lang="ru-RU" b="1" u="sng" dirty="0" smtClean="0">
              <a:solidFill>
                <a:srgbClr val="003399"/>
              </a:solidFill>
              <a:latin typeface="Times New Roman" pitchFamily="18" charset="0"/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 smtClean="0">
                <a:latin typeface="Times New Roman" pitchFamily="18" charset="0"/>
              </a:rPr>
              <a:t>Источник:</a:t>
            </a:r>
            <a:r>
              <a:rPr lang="ru-RU" dirty="0" smtClean="0">
                <a:latin typeface="Times New Roman" pitchFamily="18" charset="0"/>
              </a:rPr>
              <a:t> учебник– с. 64-65 ;  атлас – «Физическая карта мира»; «Климатическая  карта мира» </a:t>
            </a:r>
            <a:br>
              <a:rPr lang="ru-RU" dirty="0" smtClean="0">
                <a:latin typeface="Times New Roman" pitchFamily="18" charset="0"/>
              </a:rPr>
            </a:br>
            <a:endParaRPr lang="ru-RU" dirty="0" smtClean="0">
              <a:latin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400" smtClean="0">
                <a:solidFill>
                  <a:schemeClr val="tx1"/>
                </a:solidFill>
              </a:rPr>
              <a:t>Модельный ответ:</a:t>
            </a:r>
            <a:r>
              <a:rPr lang="ru-RU" sz="3400" i="1" smtClean="0">
                <a:solidFill>
                  <a:schemeClr val="tx1"/>
                </a:solidFill>
              </a:rPr>
              <a:t/>
            </a:r>
            <a:br>
              <a:rPr lang="ru-RU" sz="3400" i="1" smtClean="0">
                <a:solidFill>
                  <a:schemeClr val="tx1"/>
                </a:solidFill>
              </a:rPr>
            </a:br>
            <a:endParaRPr lang="ru-RU" sz="3400" i="1" smtClean="0">
              <a:solidFill>
                <a:schemeClr val="tx1"/>
              </a:solidFill>
            </a:endParaRPr>
          </a:p>
        </p:txBody>
      </p:sp>
      <p:pic>
        <p:nvPicPr>
          <p:cNvPr id="31747" name="Picture 2" descr="сканирование006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1643050"/>
            <a:ext cx="6192837" cy="40084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4"/>
                </a:solidFill>
                <a:latin typeface="Times New Roman" pitchFamily="18" charset="0"/>
              </a:rPr>
              <a:t>Компетентностно - ориентированное задание на уроке географии в 7 классе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</a:rPr>
              <a:t>ТЕМА: Природные комплексы суши .</a:t>
            </a:r>
            <a:endParaRPr lang="ru-RU" sz="1800" dirty="0" smtClean="0">
              <a:solidFill>
                <a:schemeClr val="tx1"/>
              </a:solidFill>
            </a:endParaRPr>
          </a:p>
        </p:txBody>
      </p:sp>
      <p:sp>
        <p:nvSpPr>
          <p:cNvPr id="3277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8000"/>
                </a:solidFill>
                <a:latin typeface="Times New Roman" pitchFamily="18" charset="0"/>
              </a:rPr>
              <a:t>Вывод:</a:t>
            </a: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</a:rPr>
              <a:t> Все компоненты природного комплекса взаимосвязаны, поэтому для снижения влияния загрязнения воздуха, предприятие следует строить с учетом преобладающих ветров.</a:t>
            </a:r>
            <a:endParaRPr lang="ru-RU" b="1" dirty="0" smtClean="0">
              <a:solidFill>
                <a:srgbClr val="008000"/>
              </a:solidFill>
              <a:latin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</a:rPr>
              <a:t>Шкала ответов</a:t>
            </a:r>
            <a:r>
              <a:rPr lang="ru-RU" dirty="0" smtClean="0">
                <a:latin typeface="Times New Roman" pitchFamily="18" charset="0"/>
              </a:rPr>
              <a:t>: </a:t>
            </a:r>
            <a:r>
              <a:rPr lang="ru-RU" i="1" dirty="0" smtClean="0">
                <a:latin typeface="Times New Roman" pitchFamily="18" charset="0"/>
              </a:rPr>
              <a:t>За каждый правильно названный признак – </a:t>
            </a:r>
            <a:r>
              <a:rPr lang="ru-RU" i="1" u="sng" dirty="0" smtClean="0">
                <a:latin typeface="Times New Roman" pitchFamily="18" charset="0"/>
              </a:rPr>
              <a:t>1 балл;</a:t>
            </a:r>
            <a:r>
              <a:rPr lang="ru-RU" i="1" dirty="0" smtClean="0">
                <a:latin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</a:rPr>
              <a:t>Вывод – </a:t>
            </a:r>
            <a:r>
              <a:rPr lang="ru-RU" i="1" u="sng" dirty="0" smtClean="0">
                <a:latin typeface="Times New Roman" pitchFamily="18" charset="0"/>
              </a:rPr>
              <a:t>2 балла.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88436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10 класс. ТЕМА: Япония.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Стимул: «Вы - министр финансов Японии. Вам необходимо составить прогноз  выгодного вложения средств в наиболее перспективную отрасль развития экономики».</a:t>
            </a:r>
          </a:p>
        </p:txBody>
      </p:sp>
      <p:sp>
        <p:nvSpPr>
          <p:cNvPr id="33795" name="Rectangle 3"/>
          <p:cNvSpPr>
            <a:spLocks noGrp="1"/>
          </p:cNvSpPr>
          <p:nvPr>
            <p:ph idx="1"/>
          </p:nvPr>
        </p:nvSpPr>
        <p:spPr>
          <a:xfrm>
            <a:off x="457200" y="2420938"/>
            <a:ext cx="7239000" cy="40354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</a:rPr>
              <a:t>Задачная формулировка: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</a:rPr>
              <a:t> Внимательно прочитайте  текст учебника на стр.244-248  , проанализируйте карты атласа. </a:t>
            </a:r>
            <a:r>
              <a:rPr lang="ru-RU" u="sng" dirty="0" smtClean="0">
                <a:solidFill>
                  <a:srgbClr val="0000CC"/>
                </a:solidFill>
                <a:latin typeface="Times New Roman" pitchFamily="18" charset="0"/>
              </a:rPr>
              <a:t>Составьте  логическую опорную схему –«основные статьи экспорта и импорта Японии». 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</a:rPr>
              <a:t>Сделайте вывод о причинах  такого  финансового вложения. </a:t>
            </a:r>
          </a:p>
          <a:p>
            <a:r>
              <a:rPr lang="ru-RU" b="1" dirty="0" smtClean="0">
                <a:latin typeface="Times New Roman" pitchFamily="18" charset="0"/>
              </a:rPr>
              <a:t>Источник:</a:t>
            </a:r>
            <a:r>
              <a:rPr lang="ru-RU" dirty="0" smtClean="0">
                <a:latin typeface="Times New Roman" pitchFamily="18" charset="0"/>
              </a:rPr>
              <a:t> учебник, карты атласа</a:t>
            </a:r>
            <a:r>
              <a:rPr lang="ru-RU" dirty="0" smtClean="0"/>
              <a:t>. </a:t>
            </a:r>
            <a:endParaRPr lang="ru-RU" dirty="0" smtClean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400" smtClean="0">
                <a:solidFill>
                  <a:schemeClr val="tx1"/>
                </a:solidFill>
                <a:latin typeface="Times New Roman" pitchFamily="18" charset="0"/>
              </a:rPr>
              <a:t>Модельный ответ:</a:t>
            </a:r>
            <a:br>
              <a:rPr lang="ru-RU" sz="340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sz="340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3481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1484313"/>
            <a:ext cx="6119812" cy="4262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6099197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 i="1" dirty="0" smtClean="0">
                <a:solidFill>
                  <a:srgbClr val="008000"/>
                </a:solidFill>
                <a:latin typeface="Times New Roman" pitchFamily="18" charset="0"/>
              </a:rPr>
              <a:t>Вывод:</a:t>
            </a: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</a:rPr>
              <a:t> Япония импортирует ресурсы, поэтому для восполнения расходов по закупке сырья, необходимо развивать машиностроительный комплекс. Так как, обеспечив оборудованием, можно за меньшие деньги проводить разработку новых месторождений в странах с низким уровнем развития современных технологий.</a:t>
            </a:r>
            <a:endParaRPr lang="ru-RU" b="1" dirty="0" smtClean="0">
              <a:solidFill>
                <a:srgbClr val="008000"/>
              </a:solidFill>
              <a:latin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 dirty="0" smtClean="0">
                <a:latin typeface="Times New Roman" pitchFamily="18" charset="0"/>
              </a:rPr>
              <a:t>Шкала ответов</a:t>
            </a:r>
            <a:r>
              <a:rPr lang="ru-RU" dirty="0" smtClean="0">
                <a:latin typeface="Times New Roman" pitchFamily="18" charset="0"/>
              </a:rPr>
              <a:t>: </a:t>
            </a:r>
            <a:r>
              <a:rPr lang="ru-RU" i="1" dirty="0" smtClean="0">
                <a:latin typeface="Times New Roman" pitchFamily="18" charset="0"/>
              </a:rPr>
              <a:t>За каждый правильно названный признак – </a:t>
            </a:r>
            <a:r>
              <a:rPr lang="ru-RU" i="1" u="sng" dirty="0" smtClean="0">
                <a:latin typeface="Times New Roman" pitchFamily="18" charset="0"/>
              </a:rPr>
              <a:t>1 балл</a:t>
            </a:r>
            <a:r>
              <a:rPr lang="ru-RU" i="1" dirty="0" smtClean="0">
                <a:latin typeface="Times New Roman" pitchFamily="18" charset="0"/>
              </a:rPr>
              <a:t>;</a:t>
            </a:r>
            <a:br>
              <a:rPr lang="ru-RU" i="1" dirty="0" smtClean="0">
                <a:latin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</a:rPr>
              <a:t>Вывод – </a:t>
            </a:r>
            <a:r>
              <a:rPr lang="ru-RU" i="1" u="sng" dirty="0" smtClean="0">
                <a:latin typeface="Times New Roman" pitchFamily="18" charset="0"/>
              </a:rPr>
              <a:t>2 балла</a:t>
            </a:r>
            <a:r>
              <a:rPr lang="ru-RU" i="1" dirty="0" smtClean="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Rectang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"Мы приступаем к реализации национальной образовательной инициативы "Наша новая школа", - сказал Д.Медведев.</a:t>
            </a:r>
          </a:p>
        </p:txBody>
      </p:sp>
      <p:pic>
        <p:nvPicPr>
          <p:cNvPr id="16387" name="Picture 8" descr="C:\Documents and Settings\kotlyarova\Рабочий стол\винникова на талант\фото президента\през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" y="1785938"/>
            <a:ext cx="3929063" cy="3241675"/>
          </a:xfrm>
          <a:noFill/>
        </p:spPr>
      </p:pic>
      <p:sp>
        <p:nvSpPr>
          <p:cNvPr id="89094" name="Rectangle 6"/>
          <p:cNvSpPr>
            <a:spLocks noGrp="1"/>
          </p:cNvSpPr>
          <p:nvPr>
            <p:ph type="body" sz="half" idx="2"/>
          </p:nvPr>
        </p:nvSpPr>
        <p:spPr>
          <a:xfrm>
            <a:off x="4152900" y="1609725"/>
            <a:ext cx="4235450" cy="484663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200" smtClean="0"/>
              <a:t>« Ее суть и смысл в создании школы, способной раскрывать личностный потенциал детей, воспитать в них интерес к учебе и знаниям, стремление к духовному росту и здоровому образу жизни, подготовить ребят к профессиональной деятельности с учетом задач модернизации и инновационного развития страны».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89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2" grpId="0"/>
      <p:bldP spid="8909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452563"/>
          </a:xfrm>
          <a:noFill/>
        </p:spPr>
        <p:txBody>
          <a:bodyPr>
            <a:normAutofit fontScale="90000"/>
          </a:bodyPr>
          <a:lstStyle/>
          <a:p>
            <a:r>
              <a:rPr lang="ru-RU" sz="2000" smtClean="0">
                <a:solidFill>
                  <a:schemeClr val="tx1"/>
                </a:solidFill>
                <a:latin typeface="Times New Roman" pitchFamily="18" charset="0"/>
              </a:rPr>
              <a:t>7 класс. ТЕМА: Климат Северной Америки.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000" smtClean="0">
                <a:latin typeface="Times New Roman" pitchFamily="18" charset="0"/>
              </a:rPr>
              <a:t>Стимул: Вы – представитель строительной  фирмы в США. Вам необходимо составить прогноз  выгодного месторасположения  санатория по профилактике заболеваний органов дыхания.</a:t>
            </a:r>
          </a:p>
        </p:txBody>
      </p:sp>
      <p:sp>
        <p:nvSpPr>
          <p:cNvPr id="36867" name="Rectangle 3"/>
          <p:cNvSpPr>
            <a:spLocks noGrp="1"/>
          </p:cNvSpPr>
          <p:nvPr>
            <p:ph idx="1"/>
          </p:nvPr>
        </p:nvSpPr>
        <p:spPr>
          <a:xfrm>
            <a:off x="457200" y="1844675"/>
            <a:ext cx="7239000" cy="46116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</a:rPr>
              <a:t>Задачная формулировка: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</a:rPr>
              <a:t> Внимательно прочитайте абзац из текста учебника на стр. 210-213 , проанализируйте карты атласа. </a:t>
            </a:r>
            <a:r>
              <a:rPr lang="ru-RU" u="sng" dirty="0" smtClean="0">
                <a:solidFill>
                  <a:srgbClr val="0000CC"/>
                </a:solidFill>
                <a:latin typeface="Times New Roman" pitchFamily="18" charset="0"/>
              </a:rPr>
              <a:t>Составьте  цепочку причинно-следственных  связей, иллюстрирующую особенности климата страны.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</a:rPr>
              <a:t> Сделайте вывод о причинах  строительства санатория в предложенной местности. </a:t>
            </a:r>
            <a:endParaRPr lang="ru-RU" b="1" dirty="0" smtClean="0">
              <a:solidFill>
                <a:srgbClr val="0000CC"/>
              </a:solidFill>
              <a:latin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</a:rPr>
              <a:t>Источник:</a:t>
            </a:r>
            <a:r>
              <a:rPr lang="ru-RU" dirty="0" smtClean="0">
                <a:latin typeface="Times New Roman" pitchFamily="18" charset="0"/>
              </a:rPr>
              <a:t> учебник, карты атласа.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/>
            <a:r>
              <a:rPr lang="ru-RU" smtClean="0">
                <a:solidFill>
                  <a:schemeClr val="tx1"/>
                </a:solidFill>
                <a:latin typeface="Times New Roman" pitchFamily="18" charset="0"/>
              </a:rPr>
              <a:t>Модельный ответ:</a:t>
            </a:r>
          </a:p>
        </p:txBody>
      </p:sp>
      <p:sp>
        <p:nvSpPr>
          <p:cNvPr id="3789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200" dirty="0" smtClean="0"/>
              <a:t>   </a:t>
            </a:r>
            <a:r>
              <a:rPr lang="ru-RU" sz="2200" b="1" dirty="0" smtClean="0">
                <a:latin typeface="Times New Roman" pitchFamily="18" charset="0"/>
              </a:rPr>
              <a:t>Задание : «Продолжи предложение»:</a:t>
            </a:r>
          </a:p>
          <a:p>
            <a:r>
              <a:rPr lang="ru-RU" sz="2200" dirty="0" smtClean="0">
                <a:latin typeface="Times New Roman" pitchFamily="18" charset="0"/>
              </a:rPr>
              <a:t>Материк вытянут с С на Ю-…</a:t>
            </a:r>
          </a:p>
          <a:p>
            <a:r>
              <a:rPr lang="ru-RU" sz="2200" dirty="0" smtClean="0">
                <a:latin typeface="Times New Roman" pitchFamily="18" charset="0"/>
              </a:rPr>
              <a:t>Большая часть материка расположена в арктических и  умеренных широтах-…</a:t>
            </a:r>
          </a:p>
          <a:p>
            <a:r>
              <a:rPr lang="ru-RU" sz="2200" dirty="0" smtClean="0">
                <a:latin typeface="Times New Roman" pitchFamily="18" charset="0"/>
              </a:rPr>
              <a:t>Небольшая протяженность материка с З на В-…</a:t>
            </a:r>
          </a:p>
          <a:p>
            <a:r>
              <a:rPr lang="ru-RU" sz="2200" dirty="0" smtClean="0">
                <a:latin typeface="Times New Roman" pitchFamily="18" charset="0"/>
              </a:rPr>
              <a:t>На западе горы </a:t>
            </a:r>
            <a:r>
              <a:rPr lang="ru-RU" sz="2200" dirty="0" err="1" smtClean="0">
                <a:latin typeface="Times New Roman" pitchFamily="18" charset="0"/>
              </a:rPr>
              <a:t>меридианального</a:t>
            </a:r>
            <a:r>
              <a:rPr lang="ru-RU" sz="2200" dirty="0" smtClean="0">
                <a:latin typeface="Times New Roman" pitchFamily="18" charset="0"/>
              </a:rPr>
              <a:t> направления-…</a:t>
            </a:r>
          </a:p>
          <a:p>
            <a:r>
              <a:rPr lang="ru-RU" sz="2200" dirty="0" smtClean="0">
                <a:latin typeface="Times New Roman" pitchFamily="18" charset="0"/>
              </a:rPr>
              <a:t>Отсутствие гор широтного направления-…</a:t>
            </a:r>
          </a:p>
          <a:p>
            <a:r>
              <a:rPr lang="ru-RU" sz="2200" dirty="0" smtClean="0">
                <a:latin typeface="Times New Roman" pitchFamily="18" charset="0"/>
              </a:rPr>
              <a:t>П-ов Флорида омывается теплым течением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</a:rPr>
              <a:t>	Гольфстрим-…</a:t>
            </a:r>
          </a:p>
          <a:p>
            <a:r>
              <a:rPr lang="ru-RU" sz="2200" dirty="0" smtClean="0">
                <a:latin typeface="Times New Roman" pitchFamily="18" charset="0"/>
              </a:rPr>
              <a:t>П-ов Калифорния  омывается холодным Калифорнийским течением-…</a:t>
            </a:r>
          </a:p>
          <a:p>
            <a:endParaRPr lang="ru-RU" sz="22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/>
          </p:cNvSpPr>
          <p:nvPr>
            <p:ph idx="1"/>
          </p:nvPr>
        </p:nvSpPr>
        <p:spPr>
          <a:xfrm>
            <a:off x="457200" y="428604"/>
            <a:ext cx="7239000" cy="6027759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 i="1" dirty="0" smtClean="0">
                <a:solidFill>
                  <a:srgbClr val="008000"/>
                </a:solidFill>
                <a:latin typeface="Times New Roman" pitchFamily="18" charset="0"/>
              </a:rPr>
              <a:t>Вывод:</a:t>
            </a: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</a:rPr>
              <a:t> Канада   расположена в трех климатических поясах: арктическом, субарктическом и умеренном. Так как на  лечение органов дыхания благотворно влияет  морской  мягкий климат, а также таежные леса, то строительство санатория следует планировать  на западном побережье Канады, в условиях морского умеренного климата.</a:t>
            </a:r>
            <a:endParaRPr lang="ru-RU" b="1" dirty="0" smtClean="0">
              <a:solidFill>
                <a:srgbClr val="008000"/>
              </a:solidFill>
              <a:latin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b="1" dirty="0" smtClean="0">
              <a:latin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 smtClean="0">
                <a:latin typeface="Times New Roman" pitchFamily="18" charset="0"/>
              </a:rPr>
              <a:t>Шкала ответов</a:t>
            </a:r>
            <a:r>
              <a:rPr lang="ru-RU" dirty="0" smtClean="0">
                <a:latin typeface="Times New Roman" pitchFamily="18" charset="0"/>
              </a:rPr>
              <a:t>: </a:t>
            </a:r>
            <a:r>
              <a:rPr lang="ru-RU" i="1" dirty="0" smtClean="0">
                <a:latin typeface="Times New Roman" pitchFamily="18" charset="0"/>
              </a:rPr>
              <a:t>За каждый правильно названный признак – 1 балл;</a:t>
            </a:r>
            <a:br>
              <a:rPr lang="ru-RU" i="1" dirty="0" smtClean="0">
                <a:latin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</a:rPr>
              <a:t>Вывод – 2 балла.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>
              <a:solidFill>
                <a:schemeClr val="tx1"/>
              </a:solidFill>
            </a:endParaRPr>
          </a:p>
        </p:txBody>
      </p:sp>
      <p:sp>
        <p:nvSpPr>
          <p:cNvPr id="4096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64" name="Picture 4" descr="Зим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5" name="Rectangle 5"/>
          <p:cNvSpPr>
            <a:spLocks noChangeArrowheads="1"/>
          </p:cNvSpPr>
          <p:nvPr/>
        </p:nvSpPr>
        <p:spPr bwMode="auto">
          <a:xfrm>
            <a:off x="468313" y="260350"/>
            <a:ext cx="82804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chemeClr val="bg1"/>
                </a:solidFill>
                <a:latin typeface="Times New Roman" pitchFamily="18" charset="0"/>
              </a:rPr>
              <a:t>«Начала, заложенные в детстве человека, </a:t>
            </a:r>
          </a:p>
          <a:p>
            <a:r>
              <a:rPr lang="ru-RU" sz="3200" b="1" i="1">
                <a:solidFill>
                  <a:schemeClr val="bg1"/>
                </a:solidFill>
                <a:latin typeface="Times New Roman" pitchFamily="18" charset="0"/>
              </a:rPr>
              <a:t>похожи на вырезанные на коре молодого дерева буквы, растущие вместе с ним…»</a:t>
            </a:r>
          </a:p>
          <a:p>
            <a:pPr algn="r"/>
            <a:r>
              <a:rPr lang="ru-RU" sz="3200" b="1" i="1">
                <a:solidFill>
                  <a:schemeClr val="bg1"/>
                </a:solidFill>
                <a:latin typeface="Times New Roman" pitchFamily="18" charset="0"/>
              </a:rPr>
              <a:t>Виктор </a:t>
            </a:r>
            <a:r>
              <a:rPr lang="ru-RU" sz="3200" i="1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3200" b="1" i="1">
                <a:solidFill>
                  <a:schemeClr val="bg1"/>
                </a:solidFill>
                <a:latin typeface="Times New Roman" pitchFamily="18" charset="0"/>
              </a:rPr>
              <a:t>Гюго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24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024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684213" y="1462088"/>
            <a:ext cx="7991475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</a:rPr>
              <a:t>Использование </a:t>
            </a:r>
          </a:p>
          <a:p>
            <a:pPr algn="ctr"/>
            <a:r>
              <a:rPr lang="ru-RU" sz="3600" b="1" dirty="0" err="1">
                <a:latin typeface="Times New Roman" pitchFamily="18" charset="0"/>
              </a:rPr>
              <a:t>компетентностно</a:t>
            </a:r>
            <a:r>
              <a:rPr lang="ru-RU" sz="3600" b="1" dirty="0">
                <a:latin typeface="Times New Roman" pitchFamily="18" charset="0"/>
              </a:rPr>
              <a:t> - ориентированных заданий </a:t>
            </a:r>
          </a:p>
          <a:p>
            <a:pPr algn="ctr"/>
            <a:r>
              <a:rPr lang="ru-RU" sz="3600" b="1" dirty="0">
                <a:latin typeface="Times New Roman" pitchFamily="18" charset="0"/>
              </a:rPr>
              <a:t>на уроках географии </a:t>
            </a:r>
            <a:r>
              <a:rPr lang="ru-RU" sz="3600" b="1" dirty="0" smtClean="0">
                <a:latin typeface="Times New Roman" pitchFamily="18" charset="0"/>
              </a:rPr>
              <a:t>и биологии</a:t>
            </a:r>
            <a:endParaRPr lang="ru-RU" sz="3600" b="1" dirty="0">
              <a:latin typeface="Times New Roman" pitchFamily="18" charset="0"/>
            </a:endParaRPr>
          </a:p>
          <a:p>
            <a:pPr algn="ctr"/>
            <a:r>
              <a:rPr lang="ru-RU" sz="3600" b="1" dirty="0">
                <a:latin typeface="Times New Roman" pitchFamily="18" charset="0"/>
              </a:rPr>
              <a:t>как способ формирования ключевых компетентностей.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038225" y="242888"/>
            <a:ext cx="8077200" cy="94615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800" b="1">
                <a:solidFill>
                  <a:schemeClr val="bg1"/>
                </a:solidFill>
              </a:rPr>
              <a:t>Классификации  </a:t>
            </a:r>
            <a:br>
              <a:rPr lang="ru-RU" sz="2800" b="1">
                <a:solidFill>
                  <a:schemeClr val="bg1"/>
                </a:solidFill>
              </a:rPr>
            </a:br>
            <a:r>
              <a:rPr lang="ru-RU" sz="2800" b="1">
                <a:solidFill>
                  <a:schemeClr val="bg1"/>
                </a:solidFill>
              </a:rPr>
              <a:t>ключевых компетентностей</a:t>
            </a:r>
            <a:endParaRPr lang="en-GB" sz="2800" b="1">
              <a:solidFill>
                <a:schemeClr val="bg1"/>
              </a:solidFill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285720" y="1595021"/>
            <a:ext cx="533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10000"/>
              </a:spcBef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1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Готовность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 разрешению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проблем.</a:t>
            </a:r>
            <a:endParaRPr lang="ru-RU" sz="2400" b="1" dirty="0">
              <a:latin typeface="Times New Roman" pitchFamily="18" charset="0"/>
            </a:endParaRPr>
          </a:p>
          <a:p>
            <a:pPr>
              <a:spcBef>
                <a:spcPct val="10000"/>
              </a:spcBef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Технологическая компетентность.</a:t>
            </a:r>
          </a:p>
          <a:p>
            <a:pPr>
              <a:spcBef>
                <a:spcPct val="10000"/>
              </a:spcBef>
              <a:buFontTx/>
              <a:buChar char="-"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1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Готовность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самообразованию.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10000"/>
              </a:spcBef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Готовность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 использованию</a:t>
            </a:r>
            <a:r>
              <a:rPr lang="ru-RU" sz="2400" b="1" dirty="0">
                <a:latin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</a:rPr>
            </a:br>
            <a:r>
              <a:rPr lang="ru-RU" sz="2400" b="1" dirty="0">
                <a:latin typeface="Times New Roman" pitchFamily="18" charset="0"/>
              </a:rPr>
              <a:t>    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информационных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ресурсов.</a:t>
            </a:r>
          </a:p>
          <a:p>
            <a:pPr>
              <a:spcBef>
                <a:spcPct val="10000"/>
              </a:spcBef>
              <a:buFontTx/>
              <a:buChar char="-"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1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Готовность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 социальному </a:t>
            </a:r>
            <a:r>
              <a:rPr lang="ru-RU" sz="2400" b="1" dirty="0">
                <a:latin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</a:rPr>
            </a:br>
            <a:r>
              <a:rPr lang="ru-RU" sz="2400" b="1" dirty="0">
                <a:latin typeface="Times New Roman" pitchFamily="18" charset="0"/>
              </a:rPr>
              <a:t>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взаимодействию.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10000"/>
              </a:spcBef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10000"/>
              </a:spcBef>
            </a:pP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41988" name="AutoShape 4"/>
          <p:cNvSpPr>
            <a:spLocks/>
          </p:cNvSpPr>
          <p:nvPr/>
        </p:nvSpPr>
        <p:spPr bwMode="auto">
          <a:xfrm>
            <a:off x="5513388" y="2500306"/>
            <a:ext cx="304800" cy="928694"/>
          </a:xfrm>
          <a:prstGeom prst="rightBrace">
            <a:avLst>
              <a:gd name="adj1" fmla="val 208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89" name="AutoShape 5"/>
          <p:cNvSpPr>
            <a:spLocks/>
          </p:cNvSpPr>
          <p:nvPr/>
        </p:nvSpPr>
        <p:spPr bwMode="auto">
          <a:xfrm>
            <a:off x="5513388" y="3714752"/>
            <a:ext cx="273058" cy="1143008"/>
          </a:xfrm>
          <a:prstGeom prst="rightBrace">
            <a:avLst>
              <a:gd name="adj1" fmla="val 2291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90" name="AutoShape 6"/>
          <p:cNvSpPr>
            <a:spLocks/>
          </p:cNvSpPr>
          <p:nvPr/>
        </p:nvSpPr>
        <p:spPr bwMode="auto">
          <a:xfrm>
            <a:off x="5572132" y="5072074"/>
            <a:ext cx="304800" cy="1184291"/>
          </a:xfrm>
          <a:prstGeom prst="rightBrace">
            <a:avLst>
              <a:gd name="adj1" fmla="val 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5857884" y="2697162"/>
            <a:ext cx="346550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Times New Roman" pitchFamily="18" charset="0"/>
              </a:rPr>
              <a:t>Компетентность разрешения проблем</a:t>
            </a:r>
          </a:p>
          <a:p>
            <a:pPr>
              <a:spcBef>
                <a:spcPct val="50000"/>
              </a:spcBef>
            </a:pPr>
            <a:endParaRPr lang="ru-RU" sz="2400" b="1" dirty="0" smtClean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</a:rPr>
              <a:t>Информационная </a:t>
            </a:r>
            <a:r>
              <a:rPr lang="ru-RU" sz="2400" b="1" dirty="0">
                <a:latin typeface="Times New Roman" pitchFamily="18" charset="0"/>
              </a:rPr>
              <a:t>компетентность</a:t>
            </a:r>
          </a:p>
          <a:p>
            <a:pPr>
              <a:spcBef>
                <a:spcPct val="50000"/>
              </a:spcBef>
            </a:pPr>
            <a:endParaRPr lang="ru-RU" sz="2400" b="1" dirty="0" smtClean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</a:rPr>
              <a:t>Коммуникативная </a:t>
            </a:r>
            <a:r>
              <a:rPr lang="ru-RU" sz="2400" b="1" dirty="0">
                <a:latin typeface="Times New Roman" pitchFamily="18" charset="0"/>
              </a:rPr>
              <a:t>компетентность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0" y="6524625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 b="1" i="1">
              <a:solidFill>
                <a:srgbClr val="42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1357299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/>
              <a:t>(По данным лаборатории модернизации образовательных ресурсов)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/>
      <p:bldP spid="41988" grpId="0" animBg="1"/>
      <p:bldP spid="41989" grpId="0" animBg="1"/>
      <p:bldP spid="41990" grpId="0" animBg="1"/>
      <p:bldP spid="4199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>Участие  в апробации учебников , отвечающих современным  тенденциям развития общего образования.</a:t>
            </a:r>
            <a:endParaRPr lang="ru-RU" sz="2800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3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Учебник «География 10 класс.» Авторы Е.М.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Домогацких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lvl="0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Н. И. Алексеевский, издательство «Русское слово»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Учебник  «Планета Земля" 6 класс. авт.: А.А.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Лобжанидзе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 издательство «Просвещение».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58" y="1500174"/>
            <a:ext cx="1791385" cy="2346325"/>
          </a:xfrm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500174"/>
            <a:ext cx="2125419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lum bright="-12000" contrast="-6000"/>
            <a:grayscl/>
          </a:blip>
          <a:srcRect/>
          <a:stretch>
            <a:fillRect/>
          </a:stretch>
        </p:blipFill>
        <p:spPr>
          <a:xfrm>
            <a:off x="714348" y="4000504"/>
            <a:ext cx="1907679" cy="23479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</a:rPr>
              <a:t>Структура 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</a:rPr>
              <a:t>компетентностно-ориентированного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</a:rPr>
              <a:t> задания</a:t>
            </a: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6" name="Rectangle 4"/>
          <p:cNvSpPr>
            <a:spLocks noGrp="1"/>
          </p:cNvSpPr>
          <p:nvPr>
            <p:ph type="title"/>
          </p:nvPr>
        </p:nvSpPr>
        <p:spPr>
          <a:xfrm>
            <a:off x="457200" y="320674"/>
            <a:ext cx="7239000" cy="1393813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4"/>
                </a:solidFill>
                <a:latin typeface="Times New Roman" pitchFamily="18" charset="0"/>
              </a:rPr>
              <a:t>Компетентностно - ориентированное задание на уроке географии в 6 классе</a:t>
            </a:r>
            <a:br>
              <a:rPr lang="ru-RU" sz="2000" dirty="0" smtClean="0">
                <a:solidFill>
                  <a:schemeClr val="accent4"/>
                </a:solidFill>
                <a:latin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</a:rPr>
              <a:t>ТЕМА: Атмосферное давление.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000" b="0" i="1" u="sng" dirty="0" smtClean="0">
                <a:solidFill>
                  <a:srgbClr val="7030A0"/>
                </a:solidFill>
                <a:latin typeface="Times New Roman" pitchFamily="18" charset="0"/>
              </a:rPr>
              <a:t> </a:t>
            </a:r>
            <a:r>
              <a:rPr lang="ru-RU" sz="1800" b="0" i="1" u="sng" dirty="0" smtClean="0">
                <a:solidFill>
                  <a:srgbClr val="7030A0"/>
                </a:solidFill>
                <a:latin typeface="Times New Roman" pitchFamily="18" charset="0"/>
              </a:rPr>
              <a:t>при изучении нового материала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483" name="Rectangle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</a:rPr>
              <a:t>Стимул:</a:t>
            </a:r>
            <a:r>
              <a:rPr lang="ru-RU" sz="2400" dirty="0" smtClean="0">
                <a:solidFill>
                  <a:srgbClr val="008000"/>
                </a:solidFill>
                <a:latin typeface="Times New Roman" pitchFamily="18" charset="0"/>
              </a:rPr>
              <a:t> Почему некоторые люди при смене погоды ощущают общее недомогание?</a:t>
            </a:r>
            <a:endParaRPr lang="ru-RU" sz="2400" b="1" dirty="0" smtClean="0">
              <a:solidFill>
                <a:srgbClr val="008000"/>
              </a:solidFill>
              <a:latin typeface="Times New Roman" pitchFamily="18" charset="0"/>
            </a:endParaRPr>
          </a:p>
          <a:p>
            <a:endParaRPr lang="ru-RU" sz="2400" dirty="0" smtClean="0"/>
          </a:p>
          <a:p>
            <a:endParaRPr lang="ru-RU" sz="2000" dirty="0" smtClean="0"/>
          </a:p>
        </p:txBody>
      </p:sp>
      <p:sp>
        <p:nvSpPr>
          <p:cNvPr id="20484" name="Rectangle 6"/>
          <p:cNvSpPr>
            <a:spLocks noGrp="1"/>
          </p:cNvSpPr>
          <p:nvPr>
            <p:ph sz="quarter" idx="2"/>
          </p:nvPr>
        </p:nvSpPr>
        <p:spPr>
          <a:xfrm>
            <a:off x="457200" y="3789363"/>
            <a:ext cx="3754438" cy="266700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2000" b="1" dirty="0" smtClean="0">
                <a:latin typeface="Times New Roman" pitchFamily="18" charset="0"/>
              </a:rPr>
              <a:t>Источник:</a:t>
            </a:r>
            <a:r>
              <a:rPr lang="ru-RU" sz="2000" dirty="0" smtClean="0">
                <a:latin typeface="Times New Roman" pitchFamily="18" charset="0"/>
              </a:rPr>
              <a:t> учебник А.А. </a:t>
            </a:r>
            <a:r>
              <a:rPr lang="ru-RU" sz="2000" dirty="0" err="1" smtClean="0">
                <a:latin typeface="Times New Roman" pitchFamily="18" charset="0"/>
              </a:rPr>
              <a:t>Лобжанидзе</a:t>
            </a:r>
            <a:r>
              <a:rPr lang="ru-RU" sz="2000" dirty="0" smtClean="0">
                <a:latin typeface="Times New Roman" pitchFamily="18" charset="0"/>
              </a:rPr>
              <a:t> "Планета Земля", раздел VI "Атмосфера - воздушная оболочка Земли, урок № 33 "Атмосферное давление и ветер", стр. 98</a:t>
            </a:r>
            <a:endParaRPr lang="ru-RU" sz="2000" b="1" dirty="0" smtClean="0">
              <a:latin typeface="Times New Roman" pitchFamily="18" charset="0"/>
            </a:endParaRPr>
          </a:p>
          <a:p>
            <a:endParaRPr lang="ru-RU" sz="2000" dirty="0" smtClean="0"/>
          </a:p>
          <a:p>
            <a:endParaRPr lang="ru-RU" sz="2000" dirty="0" smtClean="0"/>
          </a:p>
        </p:txBody>
      </p:sp>
      <p:sp>
        <p:nvSpPr>
          <p:cNvPr id="20485" name="Rectangle 7"/>
          <p:cNvSpPr>
            <a:spLocks noGrp="1"/>
          </p:cNvSpPr>
          <p:nvPr>
            <p:ph sz="half" idx="3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</a:rPr>
              <a:t>Задачная формулировка:</a:t>
            </a: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</a:rPr>
              <a:t> Внимательно прочитайте абзац из текста учебника на стр. 98 "Атмосферное давление", выпишите основные характеристики воздуха и сделайте вывод о причинах недомогания людей.</a:t>
            </a:r>
            <a:endParaRPr lang="ru-RU" sz="2400" b="1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Rectangle 4"/>
          <p:cNvSpPr>
            <a:spLocks noGrp="1"/>
          </p:cNvSpPr>
          <p:nvPr>
            <p:ph type="title"/>
          </p:nvPr>
        </p:nvSpPr>
        <p:spPr>
          <a:xfrm>
            <a:off x="457200" y="320674"/>
            <a:ext cx="7239000" cy="1393813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4"/>
                </a:solidFill>
                <a:latin typeface="Times New Roman" pitchFamily="18" charset="0"/>
              </a:rPr>
              <a:t>Компетентностно - ориентированное задание на уроке географии в 6 классе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</a:rPr>
              <a:t>ТЕМА: Атмосферное давление.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</a:rPr>
              <a:t> </a:t>
            </a:r>
            <a:r>
              <a:rPr lang="ru-RU" sz="1800" b="0" i="1" u="sng" dirty="0" smtClean="0">
                <a:solidFill>
                  <a:srgbClr val="7030A0"/>
                </a:solidFill>
                <a:latin typeface="Times New Roman" pitchFamily="18" charset="0"/>
              </a:rPr>
              <a:t>при изучении нового материала</a:t>
            </a:r>
            <a:endParaRPr lang="ru-RU" sz="1800" b="0" i="1" u="sng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507" name="Rectangle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2000" b="1" dirty="0" smtClean="0">
                <a:latin typeface="Times New Roman" pitchFamily="18" charset="0"/>
              </a:rPr>
              <a:t>Модельный ответ</a:t>
            </a:r>
            <a:r>
              <a:rPr lang="ru-RU" sz="2000" dirty="0" smtClean="0">
                <a:latin typeface="Times New Roman" pitchFamily="18" charset="0"/>
              </a:rPr>
              <a:t>:</a:t>
            </a:r>
          </a:p>
          <a:p>
            <a:pPr algn="ctr"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</a:rPr>
              <a:t>Атмосферное давление.</a:t>
            </a:r>
          </a:p>
          <a:p>
            <a:pPr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</a:rPr>
              <a:t>     1. Воздух - имеет определенный вес;</a:t>
            </a:r>
            <a:br>
              <a:rPr lang="ru-RU" sz="2000" dirty="0" smtClean="0">
                <a:latin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</a:rPr>
              <a:t>2. Оказывает давление на земную поверхность в среднем 1,33 г/см2;</a:t>
            </a:r>
            <a:br>
              <a:rPr lang="ru-RU" sz="2000" dirty="0" smtClean="0">
                <a:latin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</a:rPr>
              <a:t>3. Холодный воздух тяжелее теплого;</a:t>
            </a:r>
            <a:br>
              <a:rPr lang="ru-RU" sz="2000" dirty="0" smtClean="0">
                <a:latin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</a:rPr>
              <a:t>4. Воздух прогревается неравномерно;</a:t>
            </a:r>
            <a:br>
              <a:rPr lang="ru-RU" sz="2000" dirty="0" smtClean="0">
                <a:latin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</a:rPr>
              <a:t>5. Образуются области высокого и низкого давления, чередующиеся от экватора к полюсам.</a:t>
            </a:r>
            <a:endParaRPr lang="ru-RU" sz="2000" b="1" i="1" dirty="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2200" dirty="0" smtClean="0"/>
          </a:p>
        </p:txBody>
      </p:sp>
      <p:sp>
        <p:nvSpPr>
          <p:cNvPr id="21508" name="Rectangle 6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pPr>
              <a:buFont typeface="Wingdings 2" pitchFamily="18" charset="2"/>
              <a:buNone/>
            </a:pPr>
            <a:r>
              <a:rPr lang="ru-RU" sz="2000" b="1" i="1" dirty="0" smtClean="0">
                <a:solidFill>
                  <a:srgbClr val="008000"/>
                </a:solidFill>
                <a:latin typeface="Times New Roman" pitchFamily="18" charset="0"/>
              </a:rPr>
              <a:t>	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</a:rPr>
              <a:t>Вывод: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</a:rPr>
              <a:t> Из-за перемены погоды происходит смена атмосферного давления, поэтому некоторые люди себя при этом плохо ощущают.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endParaRPr lang="ru-RU" sz="2400" dirty="0" smtClean="0"/>
          </a:p>
        </p:txBody>
      </p:sp>
      <p:sp>
        <p:nvSpPr>
          <p:cNvPr id="21509" name="Rectangle 7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1800" b="1" dirty="0" smtClean="0">
                <a:solidFill>
                  <a:srgbClr val="663300"/>
                </a:solidFill>
                <a:latin typeface="Times New Roman" pitchFamily="18" charset="0"/>
              </a:rPr>
              <a:t>	</a:t>
            </a: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</a:rPr>
              <a:t>Шкала ответов</a:t>
            </a:r>
            <a:r>
              <a:rPr lang="ru-RU" sz="2000" dirty="0" smtClean="0">
                <a:solidFill>
                  <a:srgbClr val="003300"/>
                </a:solidFill>
                <a:latin typeface="Times New Roman" pitchFamily="18" charset="0"/>
              </a:rPr>
              <a:t>: </a:t>
            </a:r>
          </a:p>
          <a:p>
            <a:pPr>
              <a:buFont typeface="Wingdings 2" pitchFamily="18" charset="2"/>
              <a:buNone/>
            </a:pPr>
            <a:r>
              <a:rPr lang="ru-RU" sz="1800" dirty="0" smtClean="0">
                <a:solidFill>
                  <a:srgbClr val="003300"/>
                </a:solidFill>
                <a:latin typeface="Times New Roman" pitchFamily="18" charset="0"/>
              </a:rPr>
              <a:t>	</a:t>
            </a:r>
            <a:r>
              <a:rPr lang="ru-RU" sz="2400" i="1" dirty="0" smtClean="0">
                <a:solidFill>
                  <a:srgbClr val="003300"/>
                </a:solidFill>
                <a:latin typeface="Times New Roman" pitchFamily="18" charset="0"/>
              </a:rPr>
              <a:t>За каждый правильно названный признак – 1 балл;</a:t>
            </a:r>
            <a:br>
              <a:rPr lang="ru-RU" sz="2400" i="1" dirty="0" smtClean="0">
                <a:solidFill>
                  <a:srgbClr val="003300"/>
                </a:solidFill>
                <a:latin typeface="Times New Roman" pitchFamily="18" charset="0"/>
              </a:rPr>
            </a:br>
            <a:r>
              <a:rPr lang="ru-RU" sz="2400" i="1" dirty="0" smtClean="0">
                <a:solidFill>
                  <a:srgbClr val="003300"/>
                </a:solidFill>
                <a:latin typeface="Times New Roman" pitchFamily="18" charset="0"/>
              </a:rPr>
              <a:t>Вывод – 2 балла.</a:t>
            </a:r>
          </a:p>
          <a:p>
            <a:endParaRPr lang="ru-RU" sz="2400" dirty="0" smtClean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6" name="Rectangle 4"/>
          <p:cNvSpPr>
            <a:spLocks noGrp="1"/>
          </p:cNvSpPr>
          <p:nvPr>
            <p:ph type="title"/>
          </p:nvPr>
        </p:nvSpPr>
        <p:spPr>
          <a:xfrm>
            <a:off x="457200" y="320674"/>
            <a:ext cx="7239000" cy="132237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accent4"/>
                </a:solidFill>
                <a:latin typeface="Times New Roman" pitchFamily="18" charset="0"/>
              </a:rPr>
              <a:t>Компетентностно - ориентированное задание на уроке географии в 7 классе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1800" b="0" i="1" u="sng" dirty="0" smtClean="0">
                <a:solidFill>
                  <a:schemeClr val="tx1"/>
                </a:solidFill>
                <a:latin typeface="Times New Roman" pitchFamily="18" charset="0"/>
              </a:rPr>
              <a:t>Практическая работа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</a:rPr>
              <a:t>: «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</a:rPr>
              <a:t>Особенности географического положения Евразии и его влияние на природу материка»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483" name="Rectangle 5"/>
          <p:cNvSpPr>
            <a:spLocks noGrp="1"/>
          </p:cNvSpPr>
          <p:nvPr>
            <p:ph sz="quarter" idx="1"/>
          </p:nvPr>
        </p:nvSpPr>
        <p:spPr>
          <a:xfrm>
            <a:off x="214282" y="1571612"/>
            <a:ext cx="3786214" cy="2857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	</a:t>
            </a:r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</a:rPr>
              <a:t>Стимул:</a:t>
            </a:r>
            <a:r>
              <a:rPr lang="ru-RU" sz="2000" dirty="0" smtClean="0">
                <a:solidFill>
                  <a:srgbClr val="008000"/>
                </a:solidFill>
                <a:latin typeface="Times New Roman" pitchFamily="18" charset="0"/>
              </a:rPr>
              <a:t> Почему при планировании путешествия по одной и той же широте в Европейской и Азиатской части материка в одно и тоже время года  необходимо  иметь совершенно разные вещи в гардеробе?</a:t>
            </a:r>
            <a:endParaRPr lang="ru-RU" sz="2000" dirty="0" smtClean="0">
              <a:solidFill>
                <a:srgbClr val="008000"/>
              </a:solidFill>
            </a:endParaRPr>
          </a:p>
        </p:txBody>
      </p:sp>
      <p:sp>
        <p:nvSpPr>
          <p:cNvPr id="20484" name="Rectangle 6"/>
          <p:cNvSpPr>
            <a:spLocks noGrp="1"/>
          </p:cNvSpPr>
          <p:nvPr>
            <p:ph sz="quarter" idx="2"/>
          </p:nvPr>
        </p:nvSpPr>
        <p:spPr>
          <a:xfrm>
            <a:off x="214282" y="4500570"/>
            <a:ext cx="3643338" cy="19557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</a:rPr>
              <a:t>	Источник:</a:t>
            </a:r>
            <a:r>
              <a:rPr lang="ru-RU" sz="2000" dirty="0" smtClean="0">
                <a:latin typeface="Times New Roman" pitchFamily="18" charset="0"/>
              </a:rPr>
              <a:t> учебник –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</a:rPr>
              <a:t> с. 240-241 («части Евразии»); атлас – «Физическая карта мира»; «Физическая карта Евразии», «Климатическая карта Евразии».</a:t>
            </a:r>
            <a:endParaRPr lang="ru-RU" sz="2000" dirty="0" smtClean="0"/>
          </a:p>
          <a:p>
            <a:endParaRPr lang="ru-RU" sz="2000" dirty="0" smtClean="0"/>
          </a:p>
        </p:txBody>
      </p:sp>
      <p:sp>
        <p:nvSpPr>
          <p:cNvPr id="20485" name="Rectangle 7"/>
          <p:cNvSpPr>
            <a:spLocks noGrp="1"/>
          </p:cNvSpPr>
          <p:nvPr>
            <p:ph sz="half" idx="3"/>
          </p:nvPr>
        </p:nvSpPr>
        <p:spPr>
          <a:xfrm>
            <a:off x="4000496" y="1609725"/>
            <a:ext cx="3857652" cy="48466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</a:rPr>
              <a:t>Задачная формулировка :</a:t>
            </a: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</a:rPr>
              <a:t> Составить характеристику географического положения по плану, сделать выводы о выгодности и невыгодности географического положения и взаимосвязях с особенностями природы, составить и заполнить таблицу «Взаимосвязь географического положения и особенностей природы»</a:t>
            </a:r>
            <a:endParaRPr lang="ru-RU" sz="2000" b="1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2634</TotalTime>
  <Words>820</Words>
  <Application>Microsoft Office PowerPoint</Application>
  <PresentationFormat>Экран (4:3)</PresentationFormat>
  <Paragraphs>130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Изящная</vt:lpstr>
      <vt:lpstr>Презентация PowerPoint</vt:lpstr>
      <vt:lpstr>"Мы приступаем к реализации национальной образовательной инициативы "Наша новая школа", - сказал Д.Медведев.</vt:lpstr>
      <vt:lpstr>Презентация PowerPoint</vt:lpstr>
      <vt:lpstr>Презентация PowerPoint</vt:lpstr>
      <vt:lpstr>              Участие  в апробации учебников , отвечающих современным  тенденциям развития общего образования.</vt:lpstr>
      <vt:lpstr>Структура  компетентностно-ориентированного  задания</vt:lpstr>
      <vt:lpstr>Компетентностно - ориентированное задание на уроке географии в 6 классе ТЕМА: Атмосферное давление.  при изучении нового материала</vt:lpstr>
      <vt:lpstr>Компетентностно - ориентированное задание на уроке географии в 6 классе ТЕМА: Атмосферное давление.  при изучении нового материала</vt:lpstr>
      <vt:lpstr>Компетентностно - ориентированное задание на уроке географии в 7 классе  Практическая работа : «Особенности географического положения Евразии и его влияние на природу материка»</vt:lpstr>
      <vt:lpstr>Модельный ответ:</vt:lpstr>
      <vt:lpstr> Компетентностно - ориентированное задание на уроке географии в 7 классе   Практическая работа : «Особенности географического положения Евразии и его влияние на природу материка» </vt:lpstr>
      <vt:lpstr>Презентация PowerPoint</vt:lpstr>
      <vt:lpstr>Значение сигнала</vt:lpstr>
      <vt:lpstr>Компетентностно - ориентированное задание на уроке географии в 7 классе ТЕМА: Природные комплексы суши .</vt:lpstr>
      <vt:lpstr>Модельный ответ: </vt:lpstr>
      <vt:lpstr>Компетентностно - ориентированное задание на уроке географии в 7 классе ТЕМА: Природные комплексы суши .</vt:lpstr>
      <vt:lpstr>10 класс. ТЕМА: Япония. Стимул: «Вы - министр финансов Японии. Вам необходимо составить прогноз  выгодного вложения средств в наиболее перспективную отрасль развития экономики».</vt:lpstr>
      <vt:lpstr>Модельный ответ: </vt:lpstr>
      <vt:lpstr>Презентация PowerPoint</vt:lpstr>
      <vt:lpstr>7 класс. ТЕМА: Климат Северной Америки. Стимул: Вы – представитель строительной  фирмы в США. Вам необходимо составить прогноз  выгодного месторасположения  санатория по профилактике заболеваний органов дыхания.</vt:lpstr>
      <vt:lpstr>Модельный ответ:</vt:lpstr>
      <vt:lpstr>Презентация PowerPoint</vt:lpstr>
      <vt:lpstr>Презентация PowerPoint</vt:lpstr>
    </vt:vector>
  </TitlesOfParts>
  <Company>Tycoon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Уровни развития абстрактного мышления учащихся</dc:title>
  <dc:creator>Котлярова Е</dc:creator>
  <cp:lastModifiedBy>Юлия</cp:lastModifiedBy>
  <cp:revision>293</cp:revision>
  <dcterms:created xsi:type="dcterms:W3CDTF">2006-04-15T11:14:11Z</dcterms:created>
  <dcterms:modified xsi:type="dcterms:W3CDTF">2013-04-01T11:19:55Z</dcterms:modified>
</cp:coreProperties>
</file>