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57" r:id="rId4"/>
    <p:sldId id="258" r:id="rId5"/>
    <p:sldId id="259" r:id="rId6"/>
    <p:sldId id="266" r:id="rId7"/>
    <p:sldId id="260" r:id="rId8"/>
    <p:sldId id="264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0B747B-0241-4536-B633-A1252B235A07}" type="doc">
      <dgm:prSet loTypeId="urn:microsoft.com/office/officeart/2005/8/layout/pyramid2" loCatId="list" qsTypeId="urn:microsoft.com/office/officeart/2005/8/quickstyle/3d2" qsCatId="3D" csTypeId="urn:microsoft.com/office/officeart/2005/8/colors/accent1_1" csCatId="accent1" phldr="1"/>
      <dgm:spPr/>
    </dgm:pt>
    <dgm:pt modelId="{C12D8D59-A33B-4FD0-A1F3-4D0C46E3D727}">
      <dgm:prSet phldrT="[Текст]" custT="1"/>
      <dgm:spPr/>
      <dgm:t>
        <a:bodyPr/>
        <a:lstStyle/>
        <a:p>
          <a:r>
            <a:rPr lang="ru-RU" sz="1600" b="1" dirty="0" smtClean="0"/>
            <a:t>Система учебников. УМК с электронным приложением</a:t>
          </a:r>
          <a:endParaRPr lang="ru-RU" sz="1600" b="1" dirty="0"/>
        </a:p>
      </dgm:t>
    </dgm:pt>
    <dgm:pt modelId="{710CE242-C692-4530-BDDF-F29E137830DC}" type="parTrans" cxnId="{FDBA3D79-89F7-41BB-A9E9-28E7089E5144}">
      <dgm:prSet/>
      <dgm:spPr/>
      <dgm:t>
        <a:bodyPr/>
        <a:lstStyle/>
        <a:p>
          <a:endParaRPr lang="ru-RU"/>
        </a:p>
      </dgm:t>
    </dgm:pt>
    <dgm:pt modelId="{475FDB1E-42B2-44FA-AB22-D0D3BA5B9B9F}" type="sibTrans" cxnId="{FDBA3D79-89F7-41BB-A9E9-28E7089E5144}">
      <dgm:prSet/>
      <dgm:spPr/>
      <dgm:t>
        <a:bodyPr/>
        <a:lstStyle/>
        <a:p>
          <a:endParaRPr lang="ru-RU"/>
        </a:p>
      </dgm:t>
    </dgm:pt>
    <dgm:pt modelId="{06A628DF-184F-4896-B430-599C97E26BED}">
      <dgm:prSet phldrT="[Текст]" custT="1"/>
      <dgm:spPr/>
      <dgm:t>
        <a:bodyPr/>
        <a:lstStyle/>
        <a:p>
          <a:r>
            <a:rPr lang="ru-RU" sz="1600" b="1" dirty="0" smtClean="0"/>
            <a:t>Вспомогательные образовательные ресурсы по предмету</a:t>
          </a:r>
          <a:endParaRPr lang="ru-RU" sz="1600" b="1" dirty="0"/>
        </a:p>
      </dgm:t>
    </dgm:pt>
    <dgm:pt modelId="{A829D47A-58C7-4806-82A0-0CFF912D847C}" type="parTrans" cxnId="{FD851C46-8AEF-427F-8D70-1375B92D5864}">
      <dgm:prSet/>
      <dgm:spPr/>
      <dgm:t>
        <a:bodyPr/>
        <a:lstStyle/>
        <a:p>
          <a:endParaRPr lang="ru-RU"/>
        </a:p>
      </dgm:t>
    </dgm:pt>
    <dgm:pt modelId="{61BB2AC6-7E7F-4DF9-9E0C-909A109A40A0}" type="sibTrans" cxnId="{FD851C46-8AEF-427F-8D70-1375B92D5864}">
      <dgm:prSet/>
      <dgm:spPr/>
      <dgm:t>
        <a:bodyPr/>
        <a:lstStyle/>
        <a:p>
          <a:endParaRPr lang="ru-RU"/>
        </a:p>
      </dgm:t>
    </dgm:pt>
    <dgm:pt modelId="{958B9E91-8005-4F21-8693-AD4C501E2AA1}">
      <dgm:prSet phldrT="[Текст]" custT="1"/>
      <dgm:spPr/>
      <dgm:t>
        <a:bodyPr/>
        <a:lstStyle/>
        <a:p>
          <a:r>
            <a:rPr lang="ru-RU" sz="1600" b="1" dirty="0" smtClean="0"/>
            <a:t>Комплект средств обучения</a:t>
          </a:r>
          <a:endParaRPr lang="ru-RU" sz="1600" b="1" dirty="0"/>
        </a:p>
      </dgm:t>
    </dgm:pt>
    <dgm:pt modelId="{D8095507-68F7-4A54-8AFB-F9B5E6CE049C}" type="parTrans" cxnId="{DF5AAAB8-ADAA-4F7A-9655-A73CC3A763FB}">
      <dgm:prSet/>
      <dgm:spPr/>
      <dgm:t>
        <a:bodyPr/>
        <a:lstStyle/>
        <a:p>
          <a:endParaRPr lang="ru-RU"/>
        </a:p>
      </dgm:t>
    </dgm:pt>
    <dgm:pt modelId="{778937ED-FAC7-41FD-B405-3D3A30E10EA4}" type="sibTrans" cxnId="{DF5AAAB8-ADAA-4F7A-9655-A73CC3A763FB}">
      <dgm:prSet/>
      <dgm:spPr/>
      <dgm:t>
        <a:bodyPr/>
        <a:lstStyle/>
        <a:p>
          <a:endParaRPr lang="ru-RU"/>
        </a:p>
      </dgm:t>
    </dgm:pt>
    <dgm:pt modelId="{C45F416D-80D7-489E-9B06-CB7F1EE9AAD0}">
      <dgm:prSet phldrT="[Текст]"/>
      <dgm:spPr/>
      <dgm:t>
        <a:bodyPr/>
        <a:lstStyle/>
        <a:p>
          <a:r>
            <a:rPr lang="ru-RU" b="1" dirty="0" smtClean="0"/>
            <a:t>Система повышения квалификации очная и заочная</a:t>
          </a:r>
          <a:endParaRPr lang="ru-RU" b="1" dirty="0"/>
        </a:p>
      </dgm:t>
    </dgm:pt>
    <dgm:pt modelId="{EF1C157E-EBC4-4C2D-91B2-8101F046D3D9}" type="parTrans" cxnId="{D65FFB4A-E0B9-49BC-8AB1-4C60BB284CF5}">
      <dgm:prSet/>
      <dgm:spPr/>
      <dgm:t>
        <a:bodyPr/>
        <a:lstStyle/>
        <a:p>
          <a:endParaRPr lang="ru-RU"/>
        </a:p>
      </dgm:t>
    </dgm:pt>
    <dgm:pt modelId="{BC1A8669-1DDB-413A-BDC8-755A5D41F7FC}" type="sibTrans" cxnId="{D65FFB4A-E0B9-49BC-8AB1-4C60BB284CF5}">
      <dgm:prSet/>
      <dgm:spPr/>
      <dgm:t>
        <a:bodyPr/>
        <a:lstStyle/>
        <a:p>
          <a:endParaRPr lang="ru-RU"/>
        </a:p>
      </dgm:t>
    </dgm:pt>
    <dgm:pt modelId="{C335FAAD-E258-4088-85CE-C1341F31E73E}">
      <dgm:prSet phldrT="[Текст]" custT="1"/>
      <dgm:spPr/>
      <dgm:t>
        <a:bodyPr/>
        <a:lstStyle/>
        <a:p>
          <a:r>
            <a:rPr lang="ru-RU" sz="1600" b="1" dirty="0" smtClean="0"/>
            <a:t>Интернет-поддержка учебного процесса </a:t>
          </a:r>
          <a:endParaRPr lang="ru-RU" sz="1600" b="1" dirty="0"/>
        </a:p>
      </dgm:t>
    </dgm:pt>
    <dgm:pt modelId="{CDA84CB1-AEE9-4435-A0FC-44BFAF5FB076}" type="parTrans" cxnId="{D963CBBE-FA49-4892-9D25-352358993A0A}">
      <dgm:prSet/>
      <dgm:spPr/>
      <dgm:t>
        <a:bodyPr/>
        <a:lstStyle/>
        <a:p>
          <a:endParaRPr lang="ru-RU"/>
        </a:p>
      </dgm:t>
    </dgm:pt>
    <dgm:pt modelId="{2D0D72A8-9766-4154-8783-CF20222B6ABA}" type="sibTrans" cxnId="{D963CBBE-FA49-4892-9D25-352358993A0A}">
      <dgm:prSet/>
      <dgm:spPr/>
      <dgm:t>
        <a:bodyPr/>
        <a:lstStyle/>
        <a:p>
          <a:endParaRPr lang="ru-RU"/>
        </a:p>
      </dgm:t>
    </dgm:pt>
    <dgm:pt modelId="{C0719FA6-3595-46F6-9793-8EB156AC9E95}" type="pres">
      <dgm:prSet presAssocID="{EC0B747B-0241-4536-B633-A1252B235A07}" presName="compositeShape" presStyleCnt="0">
        <dgm:presLayoutVars>
          <dgm:dir/>
          <dgm:resizeHandles/>
        </dgm:presLayoutVars>
      </dgm:prSet>
      <dgm:spPr/>
    </dgm:pt>
    <dgm:pt modelId="{23A3697B-829B-4852-93ED-7A94EA20E537}" type="pres">
      <dgm:prSet presAssocID="{EC0B747B-0241-4536-B633-A1252B235A07}" presName="pyramid" presStyleLbl="node1" presStyleIdx="0" presStyleCnt="1" custLinFactNeighborX="-21484"/>
      <dgm:spPr>
        <a:solidFill>
          <a:schemeClr val="accent3">
            <a:lumMod val="40000"/>
            <a:lumOff val="60000"/>
          </a:schemeClr>
        </a:solidFill>
      </dgm:spPr>
    </dgm:pt>
    <dgm:pt modelId="{10015317-5163-4742-8B35-238A21FDA396}" type="pres">
      <dgm:prSet presAssocID="{EC0B747B-0241-4536-B633-A1252B235A07}" presName="theList" presStyleCnt="0"/>
      <dgm:spPr/>
    </dgm:pt>
    <dgm:pt modelId="{C31814CB-8D23-488F-978B-F7B8B89D16A0}" type="pres">
      <dgm:prSet presAssocID="{C12D8D59-A33B-4FD0-A1F3-4D0C46E3D727}" presName="aNode" presStyleLbl="fgAcc1" presStyleIdx="0" presStyleCnt="5" custScaleX="231253" custLinFactY="-18338" custLinFactNeighborX="2776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F8452-45E4-4A83-B0D3-964740A95141}" type="pres">
      <dgm:prSet presAssocID="{C12D8D59-A33B-4FD0-A1F3-4D0C46E3D727}" presName="aSpace" presStyleCnt="0"/>
      <dgm:spPr/>
    </dgm:pt>
    <dgm:pt modelId="{85A2D350-14F7-46FE-B635-530E82748EA5}" type="pres">
      <dgm:prSet presAssocID="{06A628DF-184F-4896-B430-599C97E26BED}" presName="aNode" presStyleLbl="fgAcc1" presStyleIdx="1" presStyleCnt="5" custScaleX="227644" custScaleY="110991" custLinFactNeighborX="25962" custLinFactNeighborY="-76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88C5E-8075-4571-89AB-9C58BE8626A0}" type="pres">
      <dgm:prSet presAssocID="{06A628DF-184F-4896-B430-599C97E26BED}" presName="aSpace" presStyleCnt="0"/>
      <dgm:spPr/>
    </dgm:pt>
    <dgm:pt modelId="{B7546B1C-9D6D-4561-A2D1-998868C0A96B}" type="pres">
      <dgm:prSet presAssocID="{958B9E91-8005-4F21-8693-AD4C501E2AA1}" presName="aNode" presStyleLbl="fgAcc1" presStyleIdx="2" presStyleCnt="5" custScaleX="229808" custLinFactNeighborX="27044" custLinFactNeighborY="11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AF740-A6C6-415B-BE7D-6DAB0D853620}" type="pres">
      <dgm:prSet presAssocID="{958B9E91-8005-4F21-8693-AD4C501E2AA1}" presName="aSpace" presStyleCnt="0"/>
      <dgm:spPr/>
    </dgm:pt>
    <dgm:pt modelId="{30BD4BA2-68B8-48BA-A51C-253B5B946F32}" type="pres">
      <dgm:prSet presAssocID="{C335FAAD-E258-4088-85CE-C1341F31E73E}" presName="aNode" presStyleLbl="fgAcc1" presStyleIdx="3" presStyleCnt="5" custScaleX="229566" custLinFactY="10909" custLinFactNeighborX="2692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8A486-026A-40E6-AA60-7B75E72910BA}" type="pres">
      <dgm:prSet presAssocID="{C335FAAD-E258-4088-85CE-C1341F31E73E}" presName="aSpace" presStyleCnt="0"/>
      <dgm:spPr/>
    </dgm:pt>
    <dgm:pt modelId="{DAB6F72B-DB4F-4390-AD4A-A262807A77C9}" type="pres">
      <dgm:prSet presAssocID="{C45F416D-80D7-489E-9B06-CB7F1EE9AAD0}" presName="aNode" presStyleLbl="fgAcc1" presStyleIdx="4" presStyleCnt="5" custScaleX="228846" custLinFactY="32862" custLinFactNeighborX="2656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33553-C279-4C8D-AC24-94E3E0841692}" type="pres">
      <dgm:prSet presAssocID="{C45F416D-80D7-489E-9B06-CB7F1EE9AAD0}" presName="aSpace" presStyleCnt="0"/>
      <dgm:spPr/>
    </dgm:pt>
  </dgm:ptLst>
  <dgm:cxnLst>
    <dgm:cxn modelId="{FDBA3D79-89F7-41BB-A9E9-28E7089E5144}" srcId="{EC0B747B-0241-4536-B633-A1252B235A07}" destId="{C12D8D59-A33B-4FD0-A1F3-4D0C46E3D727}" srcOrd="0" destOrd="0" parTransId="{710CE242-C692-4530-BDDF-F29E137830DC}" sibTransId="{475FDB1E-42B2-44FA-AB22-D0D3BA5B9B9F}"/>
    <dgm:cxn modelId="{B8EAB42D-2265-4D0D-B367-B8886FEE76C8}" type="presOf" srcId="{06A628DF-184F-4896-B430-599C97E26BED}" destId="{85A2D350-14F7-46FE-B635-530E82748EA5}" srcOrd="0" destOrd="0" presId="urn:microsoft.com/office/officeart/2005/8/layout/pyramid2"/>
    <dgm:cxn modelId="{7B7D1431-6E60-4997-A055-9FDE2AE31721}" type="presOf" srcId="{C45F416D-80D7-489E-9B06-CB7F1EE9AAD0}" destId="{DAB6F72B-DB4F-4390-AD4A-A262807A77C9}" srcOrd="0" destOrd="0" presId="urn:microsoft.com/office/officeart/2005/8/layout/pyramid2"/>
    <dgm:cxn modelId="{DF5AAAB8-ADAA-4F7A-9655-A73CC3A763FB}" srcId="{EC0B747B-0241-4536-B633-A1252B235A07}" destId="{958B9E91-8005-4F21-8693-AD4C501E2AA1}" srcOrd="2" destOrd="0" parTransId="{D8095507-68F7-4A54-8AFB-F9B5E6CE049C}" sibTransId="{778937ED-FAC7-41FD-B405-3D3A30E10EA4}"/>
    <dgm:cxn modelId="{D963CBBE-FA49-4892-9D25-352358993A0A}" srcId="{EC0B747B-0241-4536-B633-A1252B235A07}" destId="{C335FAAD-E258-4088-85CE-C1341F31E73E}" srcOrd="3" destOrd="0" parTransId="{CDA84CB1-AEE9-4435-A0FC-44BFAF5FB076}" sibTransId="{2D0D72A8-9766-4154-8783-CF20222B6ABA}"/>
    <dgm:cxn modelId="{833AEC2F-D568-4E34-86FE-BBC179A5D1FC}" type="presOf" srcId="{EC0B747B-0241-4536-B633-A1252B235A07}" destId="{C0719FA6-3595-46F6-9793-8EB156AC9E95}" srcOrd="0" destOrd="0" presId="urn:microsoft.com/office/officeart/2005/8/layout/pyramid2"/>
    <dgm:cxn modelId="{D65FFB4A-E0B9-49BC-8AB1-4C60BB284CF5}" srcId="{EC0B747B-0241-4536-B633-A1252B235A07}" destId="{C45F416D-80D7-489E-9B06-CB7F1EE9AAD0}" srcOrd="4" destOrd="0" parTransId="{EF1C157E-EBC4-4C2D-91B2-8101F046D3D9}" sibTransId="{BC1A8669-1DDB-413A-BDC8-755A5D41F7FC}"/>
    <dgm:cxn modelId="{477010D3-2012-4D71-B25B-50AA9F05CBA1}" type="presOf" srcId="{958B9E91-8005-4F21-8693-AD4C501E2AA1}" destId="{B7546B1C-9D6D-4561-A2D1-998868C0A96B}" srcOrd="0" destOrd="0" presId="urn:microsoft.com/office/officeart/2005/8/layout/pyramid2"/>
    <dgm:cxn modelId="{B26BA6D0-42F9-4B69-8C30-65889372D19B}" type="presOf" srcId="{C335FAAD-E258-4088-85CE-C1341F31E73E}" destId="{30BD4BA2-68B8-48BA-A51C-253B5B946F32}" srcOrd="0" destOrd="0" presId="urn:microsoft.com/office/officeart/2005/8/layout/pyramid2"/>
    <dgm:cxn modelId="{FD851C46-8AEF-427F-8D70-1375B92D5864}" srcId="{EC0B747B-0241-4536-B633-A1252B235A07}" destId="{06A628DF-184F-4896-B430-599C97E26BED}" srcOrd="1" destOrd="0" parTransId="{A829D47A-58C7-4806-82A0-0CFF912D847C}" sibTransId="{61BB2AC6-7E7F-4DF9-9E0C-909A109A40A0}"/>
    <dgm:cxn modelId="{66C7E33D-C334-4317-BE98-E0D87752BEFE}" type="presOf" srcId="{C12D8D59-A33B-4FD0-A1F3-4D0C46E3D727}" destId="{C31814CB-8D23-488F-978B-F7B8B89D16A0}" srcOrd="0" destOrd="0" presId="urn:microsoft.com/office/officeart/2005/8/layout/pyramid2"/>
    <dgm:cxn modelId="{0CDBDF61-A1DC-44E6-93F5-4F8A8B1F2DC5}" type="presParOf" srcId="{C0719FA6-3595-46F6-9793-8EB156AC9E95}" destId="{23A3697B-829B-4852-93ED-7A94EA20E537}" srcOrd="0" destOrd="0" presId="urn:microsoft.com/office/officeart/2005/8/layout/pyramid2"/>
    <dgm:cxn modelId="{C5D51FE7-C6DA-4196-B7DA-5A49E1175438}" type="presParOf" srcId="{C0719FA6-3595-46F6-9793-8EB156AC9E95}" destId="{10015317-5163-4742-8B35-238A21FDA396}" srcOrd="1" destOrd="0" presId="urn:microsoft.com/office/officeart/2005/8/layout/pyramid2"/>
    <dgm:cxn modelId="{A519B510-2421-43A8-9CDD-A8193FC8277E}" type="presParOf" srcId="{10015317-5163-4742-8B35-238A21FDA396}" destId="{C31814CB-8D23-488F-978B-F7B8B89D16A0}" srcOrd="0" destOrd="0" presId="urn:microsoft.com/office/officeart/2005/8/layout/pyramid2"/>
    <dgm:cxn modelId="{CE431737-5175-42BE-B1F0-02B4F32FA8C5}" type="presParOf" srcId="{10015317-5163-4742-8B35-238A21FDA396}" destId="{807F8452-45E4-4A83-B0D3-964740A95141}" srcOrd="1" destOrd="0" presId="urn:microsoft.com/office/officeart/2005/8/layout/pyramid2"/>
    <dgm:cxn modelId="{51489A25-79DA-4998-AF13-9AA878ABB82C}" type="presParOf" srcId="{10015317-5163-4742-8B35-238A21FDA396}" destId="{85A2D350-14F7-46FE-B635-530E82748EA5}" srcOrd="2" destOrd="0" presId="urn:microsoft.com/office/officeart/2005/8/layout/pyramid2"/>
    <dgm:cxn modelId="{352DC2D7-7061-47B0-A01F-A9900DF2FF4B}" type="presParOf" srcId="{10015317-5163-4742-8B35-238A21FDA396}" destId="{7B888C5E-8075-4571-89AB-9C58BE8626A0}" srcOrd="3" destOrd="0" presId="urn:microsoft.com/office/officeart/2005/8/layout/pyramid2"/>
    <dgm:cxn modelId="{0CF4F408-C6B0-4127-8B93-CE56399011FB}" type="presParOf" srcId="{10015317-5163-4742-8B35-238A21FDA396}" destId="{B7546B1C-9D6D-4561-A2D1-998868C0A96B}" srcOrd="4" destOrd="0" presId="urn:microsoft.com/office/officeart/2005/8/layout/pyramid2"/>
    <dgm:cxn modelId="{7E31B260-FA34-4310-AAD0-A6C0772371DF}" type="presParOf" srcId="{10015317-5163-4742-8B35-238A21FDA396}" destId="{589AF740-A6C6-415B-BE7D-6DAB0D853620}" srcOrd="5" destOrd="0" presId="urn:microsoft.com/office/officeart/2005/8/layout/pyramid2"/>
    <dgm:cxn modelId="{811EF00A-7EFA-4704-B7F2-A5999A767AFC}" type="presParOf" srcId="{10015317-5163-4742-8B35-238A21FDA396}" destId="{30BD4BA2-68B8-48BA-A51C-253B5B946F32}" srcOrd="6" destOrd="0" presId="urn:microsoft.com/office/officeart/2005/8/layout/pyramid2"/>
    <dgm:cxn modelId="{2322C070-E201-4C68-8F1B-3DD3B90D133D}" type="presParOf" srcId="{10015317-5163-4742-8B35-238A21FDA396}" destId="{82C8A486-026A-40E6-AA60-7B75E72910BA}" srcOrd="7" destOrd="0" presId="urn:microsoft.com/office/officeart/2005/8/layout/pyramid2"/>
    <dgm:cxn modelId="{DBD172D3-003B-4EC3-96AA-795195F5ACB2}" type="presParOf" srcId="{10015317-5163-4742-8B35-238A21FDA396}" destId="{DAB6F72B-DB4F-4390-AD4A-A262807A77C9}" srcOrd="8" destOrd="0" presId="urn:microsoft.com/office/officeart/2005/8/layout/pyramid2"/>
    <dgm:cxn modelId="{14ECA09C-9ADB-498E-B04B-0827BCEABA9B}" type="presParOf" srcId="{10015317-5163-4742-8B35-238A21FDA396}" destId="{64033553-C279-4C8D-AC24-94E3E0841692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170A9-9FC7-4D70-87E5-7DB720C6AD16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2BA30-C05B-4B0C-8ED6-D475F84F2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EAC34-3D9D-4834-97A9-C448974E2CAC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	Задавая определенные согласованные параметры качества общего образования, государственный образовательный стандарт становится важнейшим средством стабилизации и развития системы образования, что является необходимым условием на пути развития национального единения и социального прогресса в нашей стране. </a:t>
            </a:r>
          </a:p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	Образовательные результаты, выражающие собой, по существу, </a:t>
            </a:r>
            <a:r>
              <a:rPr lang="ru-RU" sz="800" i="1" dirty="0" smtClean="0"/>
              <a:t>цели</a:t>
            </a:r>
            <a:r>
              <a:rPr lang="ru-RU" sz="800" dirty="0" smtClean="0"/>
              <a:t> </a:t>
            </a:r>
            <a:r>
              <a:rPr lang="ru-RU" sz="800" i="1" dirty="0" smtClean="0"/>
              <a:t>образования</a:t>
            </a:r>
            <a:r>
              <a:rPr lang="ru-RU" sz="800" dirty="0" smtClean="0"/>
              <a:t>, неразрывно связаны с </a:t>
            </a:r>
            <a:r>
              <a:rPr lang="ru-RU" sz="800" i="1" dirty="0" smtClean="0"/>
              <a:t>условиями</a:t>
            </a:r>
            <a:r>
              <a:rPr lang="ru-RU" sz="800" dirty="0" smtClean="0"/>
              <a:t>, в которых осуществляется образовательный процесс, причем связь эта носит крайне сложный характер. Цели отражают </a:t>
            </a:r>
            <a:r>
              <a:rPr lang="ru-RU" sz="800" i="1" dirty="0" smtClean="0"/>
              <a:t>потребности</a:t>
            </a:r>
            <a:r>
              <a:rPr lang="ru-RU" sz="800" dirty="0" smtClean="0"/>
              <a:t> личности, общества, государства в образовании. Условия же отражают </a:t>
            </a:r>
            <a:r>
              <a:rPr lang="ru-RU" sz="800" i="1" dirty="0" smtClean="0"/>
              <a:t>возможности</a:t>
            </a:r>
            <a:r>
              <a:rPr lang="ru-RU" sz="800" dirty="0" smtClean="0"/>
              <a:t> общества (государства) в обеспечении образования.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	Определение целей (потребностей) без учета условий (возможностей) может привести к резкому увеличению потребности системы общего образования в ресурсах, которые не могут быть удовлетворены. Это ставит под сомнение не только возможность реализации стандарта, но даже и его разработку. Разработка же целей образования, «привязанных» к существующим сегодня возможностям их обеспечения, с большой вероятностью не позволит достичь требуемого на современном этапе нового качества образования.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Этими соображениями предопределяется роль условий осуществления образования как </a:t>
            </a:r>
            <a:r>
              <a:rPr lang="ru-RU" sz="800" b="1" i="1" dirty="0" smtClean="0"/>
              <a:t>ресурсных ограничений </a:t>
            </a:r>
            <a:r>
              <a:rPr lang="ru-RU" sz="800" dirty="0" smtClean="0"/>
              <a:t>системы, имеющих приоритетный характер. Сама же задача разработки стандарта в этой связи может быть классифицирована как «задача на оптимизацию», предполагающая </a:t>
            </a:r>
            <a:r>
              <a:rPr lang="ru-RU" sz="800" b="1" i="1" dirty="0" smtClean="0"/>
              <a:t>одновременное утверждение в государственных образовательных стандартах и результатов образования, и наиболее общих (рамочных) черт современного образовательного процесса, и условий его осуществления</a:t>
            </a:r>
            <a:r>
              <a:rPr lang="ru-RU" sz="8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800" dirty="0" smtClean="0"/>
          </a:p>
          <a:p>
            <a:pPr eaLnBrk="1" hangingPunct="1">
              <a:lnSpc>
                <a:spcPct val="80000"/>
              </a:lnSpc>
            </a:pPr>
            <a:endParaRPr lang="ru-RU" sz="800" dirty="0" smtClean="0"/>
          </a:p>
          <a:p>
            <a:pPr eaLnBrk="1" hangingPunct="1">
              <a:lnSpc>
                <a:spcPct val="80000"/>
              </a:lnSpc>
            </a:pPr>
            <a:r>
              <a:rPr lang="ru-RU" sz="800" dirty="0" smtClean="0"/>
              <a:t>	Настоящий проект концепции предлагает в качестве государственных стандартов общего образования второго поколения рассматривать три компонента – «Требования к структуре основных общеобразовательных программ», «Требования к результатам освоения основных общеобразовательных программ» и «Требования к условиям реализации основных общеобразовательных программ » (см. рис. 3).</a:t>
            </a:r>
            <a:endParaRPr lang="ru-RU" sz="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sz="800" b="1" i="1" dirty="0" smtClean="0"/>
              <a:t>	Требования к структуре основных общеобразовательных программ</a:t>
            </a:r>
            <a:r>
              <a:rPr lang="ru-RU" sz="800" dirty="0" smtClean="0"/>
              <a:t> представляют собой рамочное описание базовых компонентов образовательных программ начального общего, основного общего и полного среднего образования.</a:t>
            </a:r>
            <a:endParaRPr lang="ru-RU" sz="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sz="800" b="1" i="1" dirty="0" smtClean="0"/>
              <a:t>	Требования к результатам освоения основных общеобразовательных программ</a:t>
            </a:r>
            <a:r>
              <a:rPr lang="ru-RU" sz="800" dirty="0" smtClean="0"/>
              <a:t> представляют собой </a:t>
            </a:r>
            <a:r>
              <a:rPr lang="ru-RU" sz="800" dirty="0" err="1" smtClean="0"/>
              <a:t>операциональное</a:t>
            </a:r>
            <a:r>
              <a:rPr lang="ru-RU" sz="800" dirty="0" smtClean="0"/>
              <a:t> описание целевых установок общего образования.</a:t>
            </a:r>
            <a:endParaRPr lang="ru-RU" sz="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sz="800" b="1" i="1" dirty="0" smtClean="0"/>
              <a:t>	Требования к условиям получения общего образования</a:t>
            </a:r>
            <a:r>
              <a:rPr lang="ru-RU" sz="800" i="1" dirty="0" smtClean="0"/>
              <a:t> </a:t>
            </a:r>
            <a:r>
              <a:rPr lang="ru-RU" sz="800" dirty="0" smtClean="0"/>
              <a:t>представляют собой интегральное описание совокупности условий, необходимых и рекомендуемых для обеспечения реализации соответствующих образовательных программ.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2663D-8252-4916-A8C7-DCC282898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tandart.edu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stand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3" y="0"/>
            <a:ext cx="3055937" cy="796925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971550" y="1773238"/>
            <a:ext cx="72278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1"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kumimoji="1"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kumimoji="1"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endParaRPr kumimoji="1"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692275" y="5091490"/>
            <a:ext cx="817245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endParaRPr lang="ru-RU" sz="2000" b="1" dirty="0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138113"/>
            <a:ext cx="46434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ja-JP" sz="2800" b="1" dirty="0" smtClean="0"/>
              <a:t> </a:t>
            </a:r>
            <a:endParaRPr lang="ru-RU" altLang="ja-JP" sz="2800" b="1" dirty="0"/>
          </a:p>
          <a:p>
            <a:endParaRPr lang="ru-RU" altLang="ja-JP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3716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Оборудование кабинета начальных классов</a:t>
            </a:r>
          </a:p>
          <a:p>
            <a:pPr algn="ctr"/>
            <a:r>
              <a:rPr lang="ru-RU" sz="3600" b="1" dirty="0" smtClean="0"/>
              <a:t>как условие реализации ФГОС</a:t>
            </a:r>
            <a:endParaRPr lang="ru-RU" sz="3600" b="1" dirty="0"/>
          </a:p>
        </p:txBody>
      </p:sp>
      <p:pic>
        <p:nvPicPr>
          <p:cNvPr id="2049" name="Picture 1" descr="C:\Documents and Settings\admin\Рабочий стол\БОЛОТОВА фото каб\118_13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86200"/>
            <a:ext cx="3551238" cy="266302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4572000"/>
            <a:ext cx="39885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Болотова Оксана Дмитриевна,</a:t>
            </a:r>
          </a:p>
          <a:p>
            <a:pPr algn="ctr"/>
            <a:r>
              <a:rPr lang="ru-RU" b="1" dirty="0" smtClean="0"/>
              <a:t>учитель начальных классов</a:t>
            </a:r>
          </a:p>
          <a:p>
            <a:pPr algn="ctr"/>
            <a:r>
              <a:rPr lang="ru-RU" b="1" dirty="0" smtClean="0"/>
              <a:t>МБОУ «Лицей №9»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0" y="228600"/>
            <a:ext cx="529664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000" dirty="0" smtClean="0"/>
              <a:t>Учебно-наглядные пособия</a:t>
            </a:r>
          </a:p>
        </p:txBody>
      </p:sp>
      <p:pic>
        <p:nvPicPr>
          <p:cNvPr id="21506" name="Picture 2" descr="C:\Documents and Settings\admin\Рабочий стол\фото\DSC01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2522713" cy="1676399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Рабочий стол\фото\DSC01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2514600" cy="1671008"/>
          </a:xfrm>
          <a:prstGeom prst="rect">
            <a:avLst/>
          </a:prstGeom>
          <a:noFill/>
        </p:spPr>
      </p:pic>
      <p:pic>
        <p:nvPicPr>
          <p:cNvPr id="21508" name="Picture 4" descr="C:\Documents and Settings\admin\Рабочий стол\фото\DSC014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447800"/>
            <a:ext cx="2522714" cy="1676400"/>
          </a:xfrm>
          <a:prstGeom prst="rect">
            <a:avLst/>
          </a:prstGeom>
          <a:noFill/>
        </p:spPr>
      </p:pic>
      <p:pic>
        <p:nvPicPr>
          <p:cNvPr id="21509" name="Picture 5" descr="C:\Documents and Settings\admin\Рабочий стол\фото\DSC014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886200"/>
            <a:ext cx="2752052" cy="1828800"/>
          </a:xfrm>
          <a:prstGeom prst="rect">
            <a:avLst/>
          </a:prstGeom>
          <a:noFill/>
        </p:spPr>
      </p:pic>
      <p:pic>
        <p:nvPicPr>
          <p:cNvPr id="21510" name="Picture 6" descr="C:\Documents and Settings\admin\Рабочий стол\фото\DSC014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876800"/>
            <a:ext cx="2752052" cy="1828800"/>
          </a:xfrm>
          <a:prstGeom prst="rect">
            <a:avLst/>
          </a:prstGeom>
          <a:noFill/>
        </p:spPr>
      </p:pic>
      <p:pic>
        <p:nvPicPr>
          <p:cNvPr id="21511" name="Picture 7" descr="C:\Documents and Settings\admin\Рабочий стол\фото\DSC014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3962400"/>
            <a:ext cx="2752050" cy="1828800"/>
          </a:xfrm>
          <a:prstGeom prst="rect">
            <a:avLst/>
          </a:prstGeom>
          <a:noFill/>
        </p:spPr>
      </p:pic>
      <p:pic>
        <p:nvPicPr>
          <p:cNvPr id="21512" name="Picture 8" descr="C:\Documents and Settings\admin\Рабочий стол\фото\DSC014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1" y="2895600"/>
            <a:ext cx="2743200" cy="1822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609600"/>
            <a:ext cx="5113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Использованы материалы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524000"/>
            <a:ext cx="8537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Перечень учебного оборудования для оснащения</a:t>
            </a:r>
          </a:p>
          <a:p>
            <a:r>
              <a:rPr lang="ru-RU" b="1" dirty="0" smtClean="0"/>
              <a:t>кабинетов начальной школы, предметных кабинетов</a:t>
            </a:r>
          </a:p>
          <a:p>
            <a:r>
              <a:rPr lang="ru-RU" b="1" dirty="0" smtClean="0"/>
              <a:t>общеобразовательных </a:t>
            </a:r>
            <a:r>
              <a:rPr lang="ru-RU" b="1" dirty="0" smtClean="0"/>
              <a:t>учреждений \ «</a:t>
            </a:r>
            <a:r>
              <a:rPr lang="ru-RU" b="1" dirty="0" smtClean="0"/>
              <a:t>Просвещение-регион</a:t>
            </a:r>
            <a:r>
              <a:rPr lang="ru-RU" b="1" dirty="0" smtClean="0"/>
              <a:t>», 2011г.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1200"/>
            <a:ext cx="8281987" cy="4616450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/>
              <a:t> </a:t>
            </a:r>
            <a:endParaRPr lang="ru-RU" sz="1400" b="1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b="1" smtClean="0"/>
          </a:p>
        </p:txBody>
      </p:sp>
      <p:graphicFrame>
        <p:nvGraphicFramePr>
          <p:cNvPr id="1026" name="Diagram 3"/>
          <p:cNvGraphicFramePr>
            <a:graphicFrameLocks noChangeAspect="1"/>
          </p:cNvGraphicFramePr>
          <p:nvPr>
            <p:ph sz="half" idx="2"/>
          </p:nvPr>
        </p:nvGraphicFramePr>
        <p:xfrm>
          <a:off x="323850" y="1628775"/>
          <a:ext cx="8569325" cy="505142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29" name="AutoShape 14"/>
          <p:cNvSpPr>
            <a:spLocks noChangeArrowheads="1"/>
          </p:cNvSpPr>
          <p:nvPr/>
        </p:nvSpPr>
        <p:spPr bwMode="auto">
          <a:xfrm>
            <a:off x="152400" y="2924175"/>
            <a:ext cx="1901825" cy="720725"/>
          </a:xfrm>
          <a:prstGeom prst="wedgeRoundRectCallout">
            <a:avLst>
              <a:gd name="adj1" fmla="val 106065"/>
              <a:gd name="adj2" fmla="val 69602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 dirty="0" smtClean="0">
                <a:latin typeface="Arial" charset="0"/>
              </a:rPr>
              <a:t>организация и</a:t>
            </a:r>
          </a:p>
          <a:p>
            <a:pPr algn="ctr" eaLnBrk="0" hangingPunct="0"/>
            <a:r>
              <a:rPr lang="ru-RU" b="1" dirty="0" smtClean="0">
                <a:latin typeface="Arial" charset="0"/>
              </a:rPr>
              <a:t>содержание</a:t>
            </a:r>
            <a:endParaRPr lang="ru-RU" b="1" dirty="0">
              <a:latin typeface="Arial" charset="0"/>
            </a:endParaRPr>
          </a:p>
        </p:txBody>
      </p:sp>
      <p:sp>
        <p:nvSpPr>
          <p:cNvPr id="1031" name="AutoShape 16"/>
          <p:cNvSpPr>
            <a:spLocks noChangeArrowheads="1"/>
          </p:cNvSpPr>
          <p:nvPr/>
        </p:nvSpPr>
        <p:spPr bwMode="auto">
          <a:xfrm>
            <a:off x="5759450" y="1592263"/>
            <a:ext cx="2087563" cy="971550"/>
          </a:xfrm>
          <a:prstGeom prst="wedgeRoundRectCallout">
            <a:avLst>
              <a:gd name="adj1" fmla="val -82093"/>
              <a:gd name="adj2" fmla="val 38398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 dirty="0" smtClean="0">
                <a:latin typeface="Arial" charset="0"/>
              </a:rPr>
              <a:t>планируемые и достигаемые результаты</a:t>
            </a:r>
            <a:endParaRPr lang="ru-RU" b="1" dirty="0">
              <a:latin typeface="Arial" charset="0"/>
            </a:endParaRPr>
          </a:p>
        </p:txBody>
      </p:sp>
      <p:sp>
        <p:nvSpPr>
          <p:cNvPr id="1033" name="AutoShape 18"/>
          <p:cNvSpPr>
            <a:spLocks noChangeArrowheads="1"/>
          </p:cNvSpPr>
          <p:nvPr/>
        </p:nvSpPr>
        <p:spPr bwMode="auto">
          <a:xfrm>
            <a:off x="7019925" y="5624513"/>
            <a:ext cx="1763713" cy="792162"/>
          </a:xfrm>
          <a:prstGeom prst="wedgeRoundRectCallout">
            <a:avLst>
              <a:gd name="adj1" fmla="val -52431"/>
              <a:gd name="adj2" fmla="val -110523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uk-UA">
              <a:latin typeface="Arial" charset="0"/>
            </a:endParaRPr>
          </a:p>
        </p:txBody>
      </p:sp>
      <p:sp>
        <p:nvSpPr>
          <p:cNvPr id="1034" name="Text Box 19"/>
          <p:cNvSpPr txBox="1">
            <a:spLocks noChangeArrowheads="1"/>
          </p:cNvSpPr>
          <p:nvPr/>
        </p:nvSpPr>
        <p:spPr bwMode="auto">
          <a:xfrm>
            <a:off x="6877050" y="5624513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latin typeface="Arial" charset="0"/>
              </a:rPr>
              <a:t>ресурсы и условия</a:t>
            </a:r>
          </a:p>
        </p:txBody>
      </p:sp>
      <p:sp>
        <p:nvSpPr>
          <p:cNvPr id="1035" name="AutoShape 21"/>
          <p:cNvSpPr>
            <a:spLocks noChangeArrowheads="1"/>
          </p:cNvSpPr>
          <p:nvPr/>
        </p:nvSpPr>
        <p:spPr bwMode="auto">
          <a:xfrm>
            <a:off x="6934200" y="2743200"/>
            <a:ext cx="1928812" cy="762000"/>
          </a:xfrm>
          <a:prstGeom prst="wedgeRoundRectCallout">
            <a:avLst>
              <a:gd name="adj1" fmla="val -174933"/>
              <a:gd name="adj2" fmla="val 110883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 dirty="0">
                <a:latin typeface="Arial" charset="0"/>
              </a:rPr>
              <a:t>реализуемые</a:t>
            </a:r>
          </a:p>
          <a:p>
            <a:pPr algn="ctr" eaLnBrk="0" hangingPunct="0"/>
            <a:r>
              <a:rPr lang="ru-RU" b="1" dirty="0">
                <a:latin typeface="Arial" charset="0"/>
              </a:rPr>
              <a:t>результаты</a:t>
            </a:r>
          </a:p>
        </p:txBody>
      </p:sp>
      <p:sp>
        <p:nvSpPr>
          <p:cNvPr id="1036" name="Oval 24"/>
          <p:cNvSpPr>
            <a:spLocks noChangeArrowheads="1"/>
          </p:cNvSpPr>
          <p:nvPr/>
        </p:nvSpPr>
        <p:spPr bwMode="auto">
          <a:xfrm>
            <a:off x="684213" y="3752850"/>
            <a:ext cx="3454400" cy="16557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>
                <a:latin typeface="Arial" charset="0"/>
              </a:rPr>
              <a:t>К структуре образо-</a:t>
            </a:r>
          </a:p>
          <a:p>
            <a:pPr algn="ctr" eaLnBrk="0" hangingPunct="0"/>
            <a:r>
              <a:rPr lang="ru-RU" b="1">
                <a:latin typeface="Arial" charset="0"/>
              </a:rPr>
              <a:t>вательных программ</a:t>
            </a:r>
          </a:p>
        </p:txBody>
      </p:sp>
      <p:sp>
        <p:nvSpPr>
          <p:cNvPr id="1037" name="Oval 26"/>
          <p:cNvSpPr>
            <a:spLocks noChangeArrowheads="1"/>
          </p:cNvSpPr>
          <p:nvPr/>
        </p:nvSpPr>
        <p:spPr bwMode="auto">
          <a:xfrm>
            <a:off x="2376488" y="2312988"/>
            <a:ext cx="3454400" cy="16557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>
                <a:latin typeface="Arial" charset="0"/>
              </a:rPr>
              <a:t>К результатам освоения</a:t>
            </a:r>
          </a:p>
          <a:p>
            <a:pPr algn="ctr" eaLnBrk="0" hangingPunct="0"/>
            <a:r>
              <a:rPr lang="ru-RU" b="1">
                <a:latin typeface="Arial" charset="0"/>
              </a:rPr>
              <a:t>образовательных программ</a:t>
            </a:r>
          </a:p>
        </p:txBody>
      </p:sp>
      <p:sp>
        <p:nvSpPr>
          <p:cNvPr id="1038" name="Oval 28"/>
          <p:cNvSpPr>
            <a:spLocks noChangeArrowheads="1"/>
          </p:cNvSpPr>
          <p:nvPr/>
        </p:nvSpPr>
        <p:spPr bwMode="auto">
          <a:xfrm>
            <a:off x="4140200" y="3716338"/>
            <a:ext cx="3454400" cy="165576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dirty="0">
                <a:latin typeface="Arial" charset="0"/>
              </a:rPr>
              <a:t>К условиям реализации</a:t>
            </a:r>
          </a:p>
          <a:p>
            <a:pPr algn="ctr" eaLnBrk="0" hangingPunct="0"/>
            <a:r>
              <a:rPr lang="ru-RU" b="1" dirty="0">
                <a:latin typeface="Arial" charset="0"/>
              </a:rPr>
              <a:t>образовательных программ</a:t>
            </a:r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684213" y="441325"/>
            <a:ext cx="7559675" cy="101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3000" dirty="0">
                <a:latin typeface="+mj-lt"/>
              </a:rPr>
              <a:t>Стандарт как совокупность</a:t>
            </a:r>
          </a:p>
          <a:p>
            <a:pPr algn="ctr"/>
            <a:r>
              <a:rPr lang="ru-RU" sz="3000" dirty="0">
                <a:latin typeface="+mj-lt"/>
              </a:rPr>
              <a:t>трех систем требований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комплект современных средств обучения для оснащения кабинета в соответствии с ФГОС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81000" y="16764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172200" y="4572000"/>
            <a:ext cx="1752600" cy="19019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Комплект средств обучения для оснащения учебного кабинета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2180405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Предметная </a:t>
            </a:r>
          </a:p>
          <a:p>
            <a:pPr algn="ctr"/>
            <a:r>
              <a:rPr lang="ru-RU" sz="2000" b="1" dirty="0" smtClean="0"/>
              <a:t>составляющая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1143000"/>
            <a:ext cx="2430474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Надпредметная </a:t>
            </a:r>
          </a:p>
          <a:p>
            <a:pPr algn="ctr"/>
            <a:r>
              <a:rPr lang="ru-RU" sz="2000" b="1" dirty="0" smtClean="0"/>
              <a:t>составляющая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981200"/>
            <a:ext cx="236154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Основные средства </a:t>
            </a:r>
          </a:p>
          <a:p>
            <a:pPr algn="ctr"/>
            <a:r>
              <a:rPr lang="ru-RU" dirty="0" smtClean="0"/>
              <a:t> обучения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1676400"/>
            <a:ext cx="23622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Вспомогательные </a:t>
            </a:r>
          </a:p>
          <a:p>
            <a:pPr algn="ctr"/>
            <a:r>
              <a:rPr lang="ru-RU" dirty="0" smtClean="0"/>
              <a:t>средства обучения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2133600"/>
            <a:ext cx="2638864" cy="923330"/>
          </a:xfrm>
          <a:prstGeom prst="rect">
            <a:avLst/>
          </a:prstGeom>
          <a:solidFill>
            <a:srgbClr val="FF9999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Средства обучения </a:t>
            </a:r>
          </a:p>
          <a:p>
            <a:pPr algn="ctr"/>
            <a:r>
              <a:rPr lang="ru-RU" dirty="0" smtClean="0"/>
              <a:t>на базе </a:t>
            </a:r>
          </a:p>
          <a:p>
            <a:pPr algn="ctr"/>
            <a:r>
              <a:rPr lang="ru-RU" dirty="0" smtClean="0"/>
              <a:t>цифровых технологий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2743200"/>
            <a:ext cx="2133600" cy="2884825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Учебно-методический </a:t>
            </a:r>
          </a:p>
          <a:p>
            <a:pPr algn="ctr"/>
            <a:r>
              <a:rPr lang="ru-RU" sz="1400" u="sng" dirty="0" smtClean="0"/>
              <a:t>комплект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система учебников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рабочие и творческие тетради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дидактические и методические учебные пособия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справочники, словари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книги для чтения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62200" y="2590800"/>
            <a:ext cx="1828800" cy="2254806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400" dirty="0" smtClean="0"/>
              <a:t>Учебно-наглядные </a:t>
            </a:r>
            <a:r>
              <a:rPr lang="ru-RU" sz="1400" u="sng" dirty="0" smtClean="0"/>
              <a:t>пособия</a:t>
            </a:r>
          </a:p>
          <a:p>
            <a:pPr algn="ctr"/>
            <a:r>
              <a:rPr lang="ru-RU" sz="1400" dirty="0" smtClean="0"/>
              <a:t>модели, макеты</a:t>
            </a:r>
          </a:p>
          <a:p>
            <a:pPr algn="ctr"/>
            <a:r>
              <a:rPr lang="ru-RU" sz="1400" dirty="0" smtClean="0"/>
              <a:t>учебные пособия на печатной основе</a:t>
            </a:r>
          </a:p>
          <a:p>
            <a:pPr algn="ctr"/>
            <a:r>
              <a:rPr lang="ru-RU" sz="1400" dirty="0" smtClean="0"/>
              <a:t>(схемы, таблицы)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67200" y="2286000"/>
            <a:ext cx="1752600" cy="1770698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Оборудование, приборы, инструменты для проведения экспериментов и практических действий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77000" y="3276600"/>
            <a:ext cx="2133600" cy="817245"/>
          </a:xfrm>
          <a:prstGeom prst="flowChartAlternateProcess">
            <a:avLst/>
          </a:prstGeom>
          <a:solidFill>
            <a:srgbClr val="FF99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Автоматизированное рабочее место ученика и учителя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43400" y="4419600"/>
            <a:ext cx="4343400" cy="1055608"/>
          </a:xfrm>
          <a:prstGeom prst="flowChartAlternateProcess">
            <a:avLst/>
          </a:prstGeom>
          <a:solidFill>
            <a:srgbClr val="FF99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/>
              <a:t>Интерактивная система тестирования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Модульная система экспериментов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Программное обеспечение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Инструктивно-методические материалы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5791200"/>
            <a:ext cx="1981200" cy="817245"/>
          </a:xfrm>
          <a:prstGeom prst="flowChartAlternateProcess">
            <a:avLst/>
          </a:prstGeom>
          <a:solidFill>
            <a:srgbClr val="FF99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 электронные приложения к учебникам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4600" y="5257800"/>
            <a:ext cx="1752600" cy="817245"/>
          </a:xfrm>
          <a:prstGeom prst="flowChartAlternateProcess">
            <a:avLst/>
          </a:prstGeom>
          <a:solidFill>
            <a:srgbClr val="FF99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 электронные образовательные ресурсы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4657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Автоматизированное рабочее место педагога</a:t>
            </a: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990600"/>
            <a:ext cx="2585964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Аппаратные средства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1600200"/>
            <a:ext cx="2430474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Надпредметная </a:t>
            </a:r>
          </a:p>
          <a:p>
            <a:pPr algn="ctr"/>
            <a:r>
              <a:rPr lang="ru-RU" sz="2000" b="1" dirty="0" smtClean="0"/>
              <a:t>составляющая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600200"/>
            <a:ext cx="2180405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Предметная </a:t>
            </a:r>
          </a:p>
          <a:p>
            <a:pPr algn="ctr"/>
            <a:r>
              <a:rPr lang="ru-RU" sz="2000" b="1" dirty="0" smtClean="0"/>
              <a:t>составляющая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2514600"/>
            <a:ext cx="4038600" cy="1055608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Персональный компьютер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Интерактивные и проекционные средства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Копировальная и множительная техника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Система контроля и качества знаний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590800"/>
            <a:ext cx="3810000" cy="817245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 Модульная система экспериментов на базе цифровых технологий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Цифровой микроскоп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67000" y="4114800"/>
            <a:ext cx="4254691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Программно-методические средства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4953000"/>
            <a:ext cx="4038600" cy="1055608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Операционная система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Текстовые и графические редакторы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Программно-инструктивное обеспечение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181600"/>
            <a:ext cx="3886200" cy="578882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Программно-методическое обеспечение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533400"/>
            <a:ext cx="6019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Автоматизированное рабочее место педагога</a:t>
            </a:r>
            <a:endParaRPr lang="ru-RU" sz="3000" dirty="0"/>
          </a:p>
        </p:txBody>
      </p:sp>
      <p:pic>
        <p:nvPicPr>
          <p:cNvPr id="17410" name="Picture 2" descr="C:\Documents and Settings\admin\Рабочий стол\фото\DSC01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2667000" cy="1828799"/>
          </a:xfrm>
          <a:prstGeom prst="rect">
            <a:avLst/>
          </a:prstGeom>
          <a:noFill/>
        </p:spPr>
      </p:pic>
      <p:pic>
        <p:nvPicPr>
          <p:cNvPr id="17411" name="Picture 3" descr="C:\Documents and Settings\admin\Рабочий стол\фото\DSC01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52600"/>
            <a:ext cx="2713703" cy="1905000"/>
          </a:xfrm>
          <a:prstGeom prst="rect">
            <a:avLst/>
          </a:prstGeom>
          <a:noFill/>
        </p:spPr>
      </p:pic>
      <p:pic>
        <p:nvPicPr>
          <p:cNvPr id="17412" name="Picture 4" descr="C:\Documents and Settings\admin\Рабочий стол\фото\DSC014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981200"/>
            <a:ext cx="2866719" cy="1905000"/>
          </a:xfrm>
          <a:prstGeom prst="rect">
            <a:avLst/>
          </a:prstGeom>
          <a:noFill/>
        </p:spPr>
      </p:pic>
      <p:pic>
        <p:nvPicPr>
          <p:cNvPr id="17413" name="Picture 5" descr="C:\Documents and Settings\admin\Рабочий стол\фото\DSC014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038600"/>
            <a:ext cx="3347637" cy="2224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57200"/>
            <a:ext cx="6803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/>
              <a:t>Модульная система экспериментов </a:t>
            </a:r>
          </a:p>
          <a:p>
            <a:pPr algn="ctr"/>
            <a:r>
              <a:rPr lang="ru-RU" sz="3000" dirty="0" smtClean="0"/>
              <a:t>на базе цифровых технологий</a:t>
            </a:r>
            <a:endParaRPr lang="ru-RU" sz="3000" dirty="0"/>
          </a:p>
        </p:txBody>
      </p:sp>
      <p:pic>
        <p:nvPicPr>
          <p:cNvPr id="4" name="Picture 4" descr="C:\Documents and Settings\admin\Рабочий стол\фото\DSC01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524000"/>
            <a:ext cx="2866719" cy="1905000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БОЛОТОВА фото каб\118_13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971800"/>
            <a:ext cx="2789238" cy="2091610"/>
          </a:xfrm>
          <a:prstGeom prst="rect">
            <a:avLst/>
          </a:prstGeom>
          <a:noFill/>
        </p:spPr>
      </p:pic>
      <p:pic>
        <p:nvPicPr>
          <p:cNvPr id="18436" name="Picture 4" descr="C:\Documents and Settings\admin\Рабочий стол\БОЛОТОВА фото каб\118_13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038600"/>
            <a:ext cx="2661056" cy="1995488"/>
          </a:xfrm>
          <a:prstGeom prst="rect">
            <a:avLst/>
          </a:prstGeom>
          <a:noFill/>
        </p:spPr>
      </p:pic>
      <p:pic>
        <p:nvPicPr>
          <p:cNvPr id="18437" name="Picture 5" descr="C:\Documents and Settings\admin\Рабочий стол\БОЛОТОВА фото каб\118_13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2971800"/>
            <a:ext cx="2890714" cy="2167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304800"/>
            <a:ext cx="48029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Электронный микроскоп</a:t>
            </a:r>
            <a:endParaRPr lang="ru-RU" sz="3000" dirty="0"/>
          </a:p>
        </p:txBody>
      </p:sp>
      <p:pic>
        <p:nvPicPr>
          <p:cNvPr id="3" name="Picture 3" descr="C:\Documents and Settings\admin\Рабочий стол\фото\DSC0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066800"/>
            <a:ext cx="2713703" cy="1905000"/>
          </a:xfrm>
          <a:prstGeom prst="rect">
            <a:avLst/>
          </a:prstGeom>
          <a:noFill/>
        </p:spPr>
      </p:pic>
      <p:pic>
        <p:nvPicPr>
          <p:cNvPr id="19458" name="Picture 2" descr="C:\Documents and Settings\admin\Рабочий стол\БОЛОТОВА фото каб\118_13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743201"/>
            <a:ext cx="2743618" cy="2057400"/>
          </a:xfrm>
          <a:prstGeom prst="rect">
            <a:avLst/>
          </a:prstGeom>
          <a:noFill/>
        </p:spPr>
      </p:pic>
      <p:pic>
        <p:nvPicPr>
          <p:cNvPr id="19459" name="Picture 3" descr="C:\Documents and Settings\admin\Рабочий стол\БОЛОТОВА фото каб\118_13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6454" y="2743200"/>
            <a:ext cx="2845232" cy="2133600"/>
          </a:xfrm>
          <a:prstGeom prst="rect">
            <a:avLst/>
          </a:prstGeom>
          <a:noFill/>
        </p:spPr>
      </p:pic>
      <p:pic>
        <p:nvPicPr>
          <p:cNvPr id="19460" name="Picture 4" descr="C:\Documents and Settings\admin\Рабочий стол\БОЛОТОВА фото каб\118_13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657600"/>
            <a:ext cx="2636838" cy="1977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48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Серия учебных пособий</a:t>
            </a:r>
          </a:p>
          <a:p>
            <a:pPr algn="ctr"/>
            <a:r>
              <a:rPr lang="ru-RU" sz="3000" dirty="0" smtClean="0"/>
              <a:t> «Современные образовательные технологии.</a:t>
            </a:r>
          </a:p>
          <a:p>
            <a:pPr algn="ctr"/>
            <a:r>
              <a:rPr lang="ru-RU" sz="3000" dirty="0" smtClean="0"/>
              <a:t>Интерактивное оборудование </a:t>
            </a:r>
          </a:p>
          <a:p>
            <a:pPr algn="ctr"/>
            <a:r>
              <a:rPr lang="ru-RU" sz="3000" dirty="0" smtClean="0"/>
              <a:t>и интернет-ресурсы в школе»</a:t>
            </a:r>
            <a:endParaRPr lang="ru-RU" sz="3000" dirty="0"/>
          </a:p>
        </p:txBody>
      </p:sp>
      <p:pic>
        <p:nvPicPr>
          <p:cNvPr id="20482" name="Picture 2" descr="C:\Documents and Settings\admin\Рабочий стол\фото\DSC01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514600"/>
            <a:ext cx="481609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321</TotalTime>
  <Words>289</Words>
  <Application>Microsoft Office PowerPoint</Application>
  <PresentationFormat>Экран (4:3)</PresentationFormat>
  <Paragraphs>109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комплект современных средств обучения для оснащения кабинета в соответствии с ФГОС</vt:lpstr>
      <vt:lpstr>Комплект средств обучения для оснащения учебного кабинета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Болотова</cp:lastModifiedBy>
  <cp:revision>35</cp:revision>
  <dcterms:created xsi:type="dcterms:W3CDTF">2013-03-23T19:36:04Z</dcterms:created>
  <dcterms:modified xsi:type="dcterms:W3CDTF">2013-04-02T06:26:18Z</dcterms:modified>
</cp:coreProperties>
</file>