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72" d="100"/>
          <a:sy n="72" d="100"/>
        </p:scale>
        <p:origin x="-11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1EFF8-5810-4348-B29C-3F7B983A6FE1}" type="datetimeFigureOut">
              <a:rPr lang="ru-RU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C390F-CCFE-44CF-BB0B-3F633DC72C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3368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A8CBA-7A25-4C69-B80A-603A3BECF51A}" type="datetimeFigureOut">
              <a:rPr lang="ru-RU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6E0CC-295D-4B6A-BBDD-D3A0149A26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224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3FFA0-AD44-41BB-85FA-4615FF0B8551}" type="datetimeFigureOut">
              <a:rPr lang="ru-RU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14EB4-E405-4506-8B06-D0ADE7009C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441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92CFD-B99D-42B8-87CD-376B89D55A0C}" type="datetimeFigureOut">
              <a:rPr lang="ru-RU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6F581-C05B-4DC6-A0E2-DA30598E08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697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E66B3-3CEC-4238-AA56-A1497272F8D3}" type="datetimeFigureOut">
              <a:rPr lang="ru-RU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FF9B0-3E03-4966-8A4E-E016A5CC8A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3221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09976-6A9D-4C74-A08E-BA511D18DCDF}" type="datetimeFigureOut">
              <a:rPr lang="ru-RU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7CC19-E7AE-47FC-A662-71A4ED6ECF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032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CBDEA-B103-4CCC-9759-785071AF481E}" type="datetimeFigureOut">
              <a:rPr lang="ru-RU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48FCD-0CA6-4368-BA18-FD8E051869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496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F78A1-A13C-4EA6-A8EE-BA30ABFAA72E}" type="datetimeFigureOut">
              <a:rPr lang="ru-RU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5BA83-1331-442F-956D-705102C68C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738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C0459-0BEC-4ADB-82B6-60ED95D7A7A0}" type="datetimeFigureOut">
              <a:rPr lang="ru-RU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01600-81FE-4AF1-97EF-B28EAF6908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265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475F9-BAC6-4256-9E61-335E3200B2EF}" type="datetimeFigureOut">
              <a:rPr lang="ru-RU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28F5D-1656-480E-B85F-B6E5A8C0E9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818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7F8CF-FAE2-4581-965A-E0111BF04659}" type="datetimeFigureOut">
              <a:rPr lang="ru-RU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B006C-F35E-4006-8A86-5D76488112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644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B2EB0DC-D0B6-4936-9805-569A9418883E}" type="datetimeFigureOut">
              <a:rPr lang="ru-RU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20AEADE-2008-4CFC-A8F3-6F311DAF10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9" r:id="rId2"/>
    <p:sldLayoutId id="2147483708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9" r:id="rId9"/>
    <p:sldLayoutId id="2147483705" r:id="rId10"/>
    <p:sldLayoutId id="214748370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FEB80A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FEB80A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00ADDC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hnb.com.ua/materials/tag-%D0%BE%D0%B2%D0%BE%D1%89%D0%B8" TargetMode="External"/><Relationship Id="rId2" Type="http://schemas.openxmlformats.org/officeDocument/2006/relationships/hyperlink" Target="http://hnb.com.ua/materials/tag-%D1%84%D1%80%D1%83%D0%BA%D1%82%D1%8B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dirty="0" smtClean="0"/>
              <a:t>ОПРЕДЕЛЕНИЕ СОДЕРЖАНИЯ ОСТАТОЧНЫХ ПЕСТИЦИДОВ В ПРОДУКТАХ ПИТАНИЯ МЕТОДОМ ТОНКОСЛОЙНОЙ ХРОМАТОГРАФИИ.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3928" y="3068960"/>
            <a:ext cx="5097016" cy="3312368"/>
          </a:xfrm>
        </p:spPr>
        <p:txBody>
          <a:bodyPr>
            <a:noAutofit/>
          </a:bodyPr>
          <a:lstStyle/>
          <a:p>
            <a:pPr marR="0">
              <a:lnSpc>
                <a:spcPct val="80000"/>
              </a:lnSpc>
            </a:pPr>
            <a:r>
              <a:rPr lang="ru-RU" sz="1200" dirty="0" smtClean="0"/>
              <a:t> </a:t>
            </a:r>
          </a:p>
          <a:p>
            <a:pPr marR="0">
              <a:lnSpc>
                <a:spcPct val="80000"/>
              </a:lnSpc>
            </a:pPr>
            <a:r>
              <a:rPr lang="en-US" sz="1200" dirty="0" smtClean="0"/>
              <a:t>                                                                                        </a:t>
            </a:r>
            <a:r>
              <a:rPr lang="ru-RU" sz="1200" dirty="0" smtClean="0"/>
              <a:t>Выполнила Ученица 11 «А» класса</a:t>
            </a:r>
          </a:p>
          <a:p>
            <a:pPr marR="0">
              <a:lnSpc>
                <a:spcPct val="80000"/>
              </a:lnSpc>
            </a:pPr>
            <a:r>
              <a:rPr lang="ru-RU" sz="1200" dirty="0" smtClean="0"/>
              <a:t>                                                        Мещерякова Евгения Вячеславовна</a:t>
            </a:r>
          </a:p>
          <a:p>
            <a:pPr marR="0">
              <a:lnSpc>
                <a:spcPct val="80000"/>
              </a:lnSpc>
            </a:pPr>
            <a:r>
              <a:rPr lang="ru-RU" sz="1200" dirty="0" smtClean="0"/>
              <a:t>                                                        Научный руководитель: учитель биологии   </a:t>
            </a:r>
          </a:p>
          <a:p>
            <a:pPr marR="0">
              <a:lnSpc>
                <a:spcPct val="80000"/>
              </a:lnSpc>
            </a:pPr>
            <a:r>
              <a:rPr lang="ru-RU" sz="1200" dirty="0" smtClean="0"/>
              <a:t>                                                        МОУ СОШ№33  Иванова Людмила  </a:t>
            </a:r>
          </a:p>
          <a:p>
            <a:pPr marR="0">
              <a:lnSpc>
                <a:spcPct val="80000"/>
              </a:lnSpc>
            </a:pPr>
            <a:r>
              <a:rPr lang="ru-RU" sz="1200" dirty="0" smtClean="0"/>
              <a:t>                                                        Александровна                                                                                                   </a:t>
            </a:r>
          </a:p>
          <a:p>
            <a:pPr marR="0">
              <a:lnSpc>
                <a:spcPct val="80000"/>
              </a:lnSpc>
            </a:pPr>
            <a:r>
              <a:rPr lang="ru-RU" sz="1200" dirty="0" smtClean="0"/>
              <a:t>                                                        Научные консультанты: заведующая</a:t>
            </a:r>
          </a:p>
          <a:p>
            <a:pPr marR="0">
              <a:lnSpc>
                <a:spcPct val="80000"/>
              </a:lnSpc>
            </a:pPr>
            <a:r>
              <a:rPr lang="ru-RU" sz="1200" dirty="0" smtClean="0"/>
              <a:t>                                                        технолого-аналитической лаборатории</a:t>
            </a:r>
          </a:p>
          <a:p>
            <a:pPr marR="0">
              <a:lnSpc>
                <a:spcPct val="80000"/>
              </a:lnSpc>
            </a:pPr>
            <a:r>
              <a:rPr lang="ru-RU" sz="1200" dirty="0" smtClean="0"/>
              <a:t>                                                        филиала ФГУ «</a:t>
            </a:r>
            <a:r>
              <a:rPr lang="ru-RU" sz="1200" dirty="0" err="1" smtClean="0"/>
              <a:t>Россельхозцентр</a:t>
            </a:r>
            <a:r>
              <a:rPr lang="ru-RU" sz="1200" dirty="0" smtClean="0"/>
              <a:t>» по</a:t>
            </a:r>
          </a:p>
          <a:p>
            <a:pPr marR="0">
              <a:lnSpc>
                <a:spcPct val="80000"/>
              </a:lnSpc>
            </a:pPr>
            <a:r>
              <a:rPr lang="ru-RU" sz="1200" dirty="0" smtClean="0"/>
              <a:t>                                                        Липецкой области Орлова Александра</a:t>
            </a:r>
          </a:p>
          <a:p>
            <a:pPr marR="0">
              <a:lnSpc>
                <a:spcPct val="80000"/>
              </a:lnSpc>
            </a:pPr>
            <a:r>
              <a:rPr lang="ru-RU" sz="1200" dirty="0" smtClean="0"/>
              <a:t>                                                         Ивановна, главный токсиколог   технолого-</a:t>
            </a:r>
          </a:p>
          <a:p>
            <a:pPr marR="0">
              <a:lnSpc>
                <a:spcPct val="80000"/>
              </a:lnSpc>
            </a:pPr>
            <a:r>
              <a:rPr lang="ru-RU" sz="1200" dirty="0" smtClean="0"/>
              <a:t>                                                         аналитической лаборатории филиала ФГУ</a:t>
            </a:r>
          </a:p>
          <a:p>
            <a:pPr marR="0">
              <a:lnSpc>
                <a:spcPct val="80000"/>
              </a:lnSpc>
            </a:pPr>
            <a:r>
              <a:rPr lang="ru-RU" sz="1200" dirty="0" smtClean="0"/>
              <a:t>                                                         «</a:t>
            </a:r>
            <a:r>
              <a:rPr lang="ru-RU" sz="1200" dirty="0" err="1" smtClean="0"/>
              <a:t>Россельхозцентр</a:t>
            </a:r>
            <a:r>
              <a:rPr lang="ru-RU" sz="1200" dirty="0" smtClean="0"/>
              <a:t>» по Липецкой  области</a:t>
            </a:r>
          </a:p>
          <a:p>
            <a:pPr marR="0">
              <a:lnSpc>
                <a:spcPct val="80000"/>
              </a:lnSpc>
            </a:pPr>
            <a:r>
              <a:rPr lang="ru-RU" sz="1200" dirty="0" smtClean="0"/>
              <a:t>                                                           </a:t>
            </a:r>
            <a:r>
              <a:rPr lang="ru-RU" sz="1200" dirty="0" err="1" smtClean="0"/>
              <a:t>Корвякова</a:t>
            </a:r>
            <a:r>
              <a:rPr lang="ru-RU" sz="1200" dirty="0" smtClean="0"/>
              <a:t>  Галина Михайловна.</a:t>
            </a:r>
          </a:p>
          <a:p>
            <a:pPr marR="0">
              <a:lnSpc>
                <a:spcPct val="80000"/>
              </a:lnSpc>
            </a:pPr>
            <a:r>
              <a:rPr lang="ru-RU" sz="1200" dirty="0" smtClean="0"/>
              <a:t>                                                   </a:t>
            </a:r>
          </a:p>
          <a:p>
            <a:pPr marR="0">
              <a:lnSpc>
                <a:spcPct val="80000"/>
              </a:lnSpc>
            </a:pPr>
            <a:r>
              <a:rPr lang="ru-RU" sz="1200" dirty="0" smtClean="0"/>
              <a:t>Липецк – 2010</a:t>
            </a:r>
          </a:p>
          <a:p>
            <a:pPr marR="0">
              <a:lnSpc>
                <a:spcPct val="80000"/>
              </a:lnSpc>
            </a:pPr>
            <a:endParaRPr lang="ru-RU" sz="12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7170" name="Picture 2" descr="C:\Users\User\Desktop\фото из лаборатории\PICT045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3" y="714375"/>
            <a:ext cx="3357562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 descr="C:\Users\User\Desktop\фото из лаборатории\PICT045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75" y="714375"/>
            <a:ext cx="2792413" cy="292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 descr="C:\Users\User\Desktop\фото из лаборатории\PICT046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5" y="3071813"/>
            <a:ext cx="2000250" cy="335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5364" name="Picture 2" descr="C:\Users\User\Desktop\фото из лаборатории\PICT046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50" y="642938"/>
            <a:ext cx="3929063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8" name="Picture 3" descr="C:\Users\User\Desktop\фото из лаборатории\PICT046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0" y="642938"/>
            <a:ext cx="6559550" cy="649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7412" name="Picture 2" descr="C:\Users\User\Desktop\фото из лаборатории\PICT046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5" y="714375"/>
            <a:ext cx="8286750" cy="560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8436" name="Picture 2" descr="C:\Users\User\Desktop\фото из лаборатории\PICT046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5" y="642938"/>
            <a:ext cx="8286750" cy="567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2290" name="Picture 2" descr="C:\Users\User\Desktop\фото из лаборатории\PICT04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714375"/>
            <a:ext cx="8286750" cy="567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229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100" b="1" dirty="0" smtClean="0"/>
              <a:t>                                  Рекомендации.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 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1. Все </a:t>
            </a:r>
            <a:r>
              <a:rPr lang="ru-RU" u="sng" dirty="0" smtClean="0">
                <a:hlinkClick r:id="rId2"/>
              </a:rPr>
              <a:t>фрукты</a:t>
            </a:r>
            <a:r>
              <a:rPr lang="ru-RU" dirty="0" smtClean="0"/>
              <a:t> и </a:t>
            </a:r>
            <a:r>
              <a:rPr lang="ru-RU" u="sng" dirty="0" smtClean="0">
                <a:hlinkClick r:id="rId3"/>
              </a:rPr>
              <a:t>овощи</a:t>
            </a:r>
            <a:r>
              <a:rPr lang="ru-RU" dirty="0" smtClean="0"/>
              <a:t> нужно мыть в большом количестве воды перед едой, особенно те, которые употребляются вместе с кожурой.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2. Хранить зерно, фрукты и овощи на солнечном свету. Это в некоторой степени ослабит эффект химических веществ, в частности пестицидов.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3. При употреблении корнеплодов в сыром виде (например, морковь, редис и др.) предпочтительно очищать кожуру для снижения вредного влияния пестицидов. Зелень овощей предпочтительно употреблять после ошпаривания кипятком. Не употребляйте сырые овощи, чтобы уменьшить поступление с пищей примененных пестицидов.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i="1" dirty="0" smtClean="0"/>
              <a:t>Актуальность</a:t>
            </a:r>
            <a:r>
              <a:rPr lang="ru-RU" b="1" dirty="0" smtClean="0"/>
              <a:t> </a:t>
            </a:r>
            <a:r>
              <a:rPr lang="ru-RU" dirty="0" smtClean="0"/>
              <a:t>выбранной темы подтверждается негативным влиянием пестицидов на экосистему и здоровье человека.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i="1" dirty="0" smtClean="0"/>
              <a:t>Гипотеза:</a:t>
            </a:r>
            <a:r>
              <a:rPr lang="ru-RU" dirty="0" smtClean="0"/>
              <a:t> пестициды способны накапливаться в продуктах питания растительного и животного происхождения и отрицательно влиять на здоровье человека.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i="1" dirty="0" smtClean="0"/>
              <a:t>Цель работы: </a:t>
            </a:r>
            <a:r>
              <a:rPr lang="ru-RU" dirty="0" smtClean="0"/>
              <a:t>определить содержание остаточных количеств пестицидов в продуктах питания методом тонкослойной хроматографии (ТСХ).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928688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700" b="1" i="1" dirty="0" smtClean="0"/>
              <a:t>Достижение цели потребовало решения определенных задач: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Изучение вопроса о химическом загрязнении оболочек биосферы.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Знакомство с историей применения пестицидов.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Изучение целей и направлений применения пестицидов, их классификация (по разным параметрам).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Определение содержания пестицидов в образцах грибов </a:t>
            </a:r>
            <a:r>
              <a:rPr lang="ru-RU" dirty="0" err="1" smtClean="0"/>
              <a:t>вешенка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Анализ полученных результатов.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i="1" dirty="0" smtClean="0"/>
              <a:t> </a:t>
            </a:r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 smtClean="0"/>
              <a:t>Практическая часть по определению остаточных количеств пестицидов методом тонкослойной хроматографии  проходила в технолого-аналитической лаборатории филиала ФГУ «</a:t>
            </a:r>
            <a:r>
              <a:rPr lang="ru-RU" sz="2000" dirty="0" err="1" smtClean="0"/>
              <a:t>Россельхозцентр</a:t>
            </a:r>
            <a:r>
              <a:rPr lang="ru-RU" sz="2000" dirty="0" smtClean="0"/>
              <a:t>» по Липецкой области.</a:t>
            </a:r>
            <a:endParaRPr lang="ru-RU" sz="2000" dirty="0"/>
          </a:p>
        </p:txBody>
      </p:sp>
      <p:pic>
        <p:nvPicPr>
          <p:cNvPr id="8195" name="Picture 2" descr="J:\DCIM\100MSDCF\DSC025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35696" y="2276872"/>
            <a:ext cx="5638800" cy="4229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ru-RU" sz="3200" smtClean="0"/>
              <a:t>Объект исследования: грибы вешенки.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9220" name="Picture 2" descr="C:\Users\User\Desktop\фото из лаборатории\PICT042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0" y="1928813"/>
            <a:ext cx="6137275" cy="446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074" name="Picture 2" descr="C:\Users\User\Desktop\фото из лаборатории\PICT03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5" y="1000125"/>
            <a:ext cx="3857625" cy="492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C:\Users\User\Desktop\фото из лаборатории\PICT038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3" y="1000125"/>
            <a:ext cx="3678237" cy="499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1268" name="Picture 2" descr="C:\Users\User\Desktop\фото из лаборатории\PICT043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813" y="571500"/>
            <a:ext cx="7929562" cy="585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2292" name="Picture 2" descr="C:\Users\User\Desktop\фото из лаборатории\PICT04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88" y="571500"/>
            <a:ext cx="4500562" cy="578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6146" name="Picture 2" descr="C:\Users\User\Desktop\фото из лаборатории\PICT04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3" y="1857375"/>
            <a:ext cx="4000500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 descr="C:\Users\User\Desktop\фото из лаборатории\PICT04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857375"/>
            <a:ext cx="4422775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ppt/theme/themeOverride2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101</TotalTime>
  <Words>139</Words>
  <Application>Microsoft Office PowerPoint</Application>
  <PresentationFormat>Экран (4:3)</PresentationFormat>
  <Paragraphs>34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ОПРЕДЕЛЕНИЕ СОДЕРЖАНИЯ ОСТАТОЧНЫХ ПЕСТИЦИДОВ В ПРОДУКТАХ ПИТАНИЯ МЕТОДОМ ТОНКОСЛОЙНОЙ ХРОМАТОГРАФИИ.</vt:lpstr>
      <vt:lpstr>Презентация PowerPoint</vt:lpstr>
      <vt:lpstr>Достижение цели потребовало решения определенных задач: </vt:lpstr>
      <vt:lpstr>Практическая часть по определению остаточных количеств пестицидов методом тонкослойной хроматографии  проходила в технолого-аналитической лаборатории филиала ФГУ «Россельхозцентр» по Липецкой области.</vt:lpstr>
      <vt:lpstr>Объект исследования: грибы вешенки.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             Рекомендации. 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ОПРЕДЕЛЕНИЕ СОДЕРЖАНИЯ ОСТАТОЧНЫХ ПЕСТИЦИДОВ В ПРОДУКТАХ ПИТАНИЯ МЕТОДОМ ТОНКОСЛОЙНОЙ ХРОМАТОГРАФИИ.</dc:title>
  <dc:creator>User</dc:creator>
  <cp:lastModifiedBy>виталий</cp:lastModifiedBy>
  <cp:revision>13</cp:revision>
  <dcterms:created xsi:type="dcterms:W3CDTF">2010-12-03T15:41:10Z</dcterms:created>
  <dcterms:modified xsi:type="dcterms:W3CDTF">2013-03-31T16:02:47Z</dcterms:modified>
</cp:coreProperties>
</file>