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88" r:id="rId2"/>
    <p:sldId id="261" r:id="rId3"/>
    <p:sldId id="292" r:id="rId4"/>
    <p:sldId id="259" r:id="rId5"/>
    <p:sldId id="262" r:id="rId6"/>
    <p:sldId id="264" r:id="rId7"/>
    <p:sldId id="265" r:id="rId8"/>
    <p:sldId id="266" r:id="rId9"/>
    <p:sldId id="267" r:id="rId10"/>
    <p:sldId id="270" r:id="rId11"/>
    <p:sldId id="272" r:id="rId12"/>
    <p:sldId id="273" r:id="rId13"/>
    <p:sldId id="274" r:id="rId14"/>
    <p:sldId id="271" r:id="rId15"/>
    <p:sldId id="276" r:id="rId16"/>
    <p:sldId id="293" r:id="rId17"/>
    <p:sldId id="278" r:id="rId18"/>
    <p:sldId id="279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66FF33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469972-0FBA-43BE-AA30-AF3C5193E4D4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5A5E-9E26-4DE6-BD9F-2CF3406F5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“Тарасе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изображения подлинных исторических фактов, реальных исторических лиц.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Действие происходит в старину, когда – с абсолютной уверенностью сказать нельзя. Время, изображённое в повести, можно определить лишь с приблизительной точностью: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века.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 одного определённого исторического факта в повести нет, то есть Гоголь не ставил перед собой цели достоверно рассказать о конкретных исторических событиях, не собирался воссоздавать точную картину исторического прошлого, так как ставил перед собой задачи не столько исторические, сколько эпические. Именно поэтому “Тарас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является скорее не исторической повестью, а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эпической.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повести Гоголь изображает эпические богатырские характеры: Тараса, Остапа, других запорожских "рыцарей". Тарас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Бульба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близок к народному представлению о героическом характере. Любовь и верность родине, товариществу для Тараса и Остапа выше личной привязанности, кровного родства, любовного чувства.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Гоголь намеренно относит действие повести к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веку, хотя события, происходящие в ней, должны были происходить или в конце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или в первой половине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XVII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века. Именно тогда войны против польского государства стали привычным занятием для запорожских казаков, к которым присоединялось множество крестьян, также желавших пожить вольной казацкой жизнью.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те далекие времена Украина находилась под гнетом польских помещиков-панов. Они превращали крестьян в крепостных холопов, облагали их тяжелыми налогами, за малейшие проступки подвергали суровым наказаниям и даже казнили. 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стоило прозвучать боевому кличу – казаки садились на коней и с оружием в руках были готовы отразить нападение врага. Все это нашло отражение в исторических сочинениях, летописях, народных песнях, преданиях, а позднее на картинах художников.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95A5E-9E26-4DE6-BD9F-2CF3406F5F17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699A8-2976-4B61-B837-550FF843D3BC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B605-9332-4F39-AF55-F7F25DC45C59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751CF-9CEF-43FF-A4D6-CF74FEC49CCE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A2DAF-B6BD-4D78-8357-145E6C49ABCD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1207D-45D3-4297-8637-8D4598317CCE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8F6FE-8D94-4CBB-AA1C-1FB15238B498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8F22F-9797-4B53-A049-958763A098D5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FE622-DD49-4ECB-A183-AD670355581B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EA990-0ADE-46A1-9BCD-0B4935C25F5A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17232-2752-4F0D-8255-B0CB078895F5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D3C9F-5434-41D4-820B-D665C0B06744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029C1-84A1-4BD3-830B-7B16B4EE96AB}" type="datetime1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564F8-A98E-4897-B778-60E5B02F45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//commons.wikimedia.org/w/index.php?title=File:%D0%9F%D0%BE%D1%80%D1%82%D1%80%D0%B5%D1%82_%D0%93%D0%BE%D0%B3%D0%BE%D0%BB%D1%8F.jpg&amp;filetimestamp=20090902195446&amp;uselang=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//commons.wikimedia.org/w/index.php?title=File:%D0%9F%D0%BE%D1%80%D1%82%D1%80%D0%B5%D1%82_%D0%93%D0%BE%D0%B3%D0%BE%D0%BB%D1%8F.jpg&amp;filetimestamp=20090902195446&amp;uselang=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3.bp.blogspot.com/-oVwvquAbIcw/TVWJXPuaRSI/AAAAAAAADHw/virz8C_V2To/s1600/kossak1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gogol.lit-info.ru/images/gogol/gogol_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12" name="Picture 3" descr="Портрет Гоголя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2965508" cy="3643338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1428728" y="4857760"/>
            <a:ext cx="6715140" cy="64294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Интегрированный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 урок литературы, истории, ИЗО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ru-RU" sz="1600" b="1" dirty="0" smtClean="0">
                <a:solidFill>
                  <a:srgbClr val="FFFF00"/>
                </a:solidFill>
              </a:rPr>
              <a:t>в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 7 классе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МКОУ </a:t>
            </a:r>
            <a:r>
              <a:rPr lang="ru-RU" sz="2800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Черчетская</a:t>
            </a: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СОШ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6143644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28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2012г.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357290" y="1928802"/>
            <a:ext cx="7215238" cy="2428891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 rtl="0"/>
            <a:r>
              <a:rPr lang="ru-RU" sz="4800" b="1" kern="10" spc="-48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Запорожское   казачество   в</a:t>
            </a:r>
          </a:p>
          <a:p>
            <a:pPr algn="ctr" rtl="0"/>
            <a:r>
              <a:rPr lang="ru-RU" sz="4800" b="1" kern="10" spc="-48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 повести   Н.В. Гоголя </a:t>
            </a:r>
          </a:p>
          <a:p>
            <a:pPr algn="ctr" rtl="0"/>
            <a:r>
              <a:rPr lang="ru-RU" sz="4800" b="1" kern="10" spc="-48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«Тарас   </a:t>
            </a:r>
            <a:r>
              <a:rPr lang="ru-RU" sz="4800" b="1" kern="10" spc="-48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Бульба</a:t>
            </a:r>
            <a:r>
              <a:rPr lang="ru-RU" sz="4800" b="1" kern="10" spc="-48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»</a:t>
            </a:r>
            <a:endParaRPr lang="ru-RU" sz="4800" b="1" kern="10" spc="-48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Monotype Corsiva"/>
            </a:endParaRPr>
          </a:p>
        </p:txBody>
      </p:sp>
      <p:sp>
        <p:nvSpPr>
          <p:cNvPr id="11" name="Rectangle 6"/>
          <p:cNvSpPr txBox="1">
            <a:spLocks noChangeArrowheads="1"/>
          </p:cNvSpPr>
          <p:nvPr/>
        </p:nvSpPr>
        <p:spPr>
          <a:xfrm>
            <a:off x="5357818" y="5572140"/>
            <a:ext cx="3786182" cy="6000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Учитель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 литературы   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И. В. </a:t>
            </a:r>
            <a:r>
              <a:rPr kumimoji="0" lang="ru-RU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uLnTx/>
                <a:uFillTx/>
                <a:latin typeface="+mn-lt"/>
                <a:ea typeface="+mn-ea"/>
                <a:cs typeface="+mn-cs"/>
              </a:rPr>
              <a:t>Шнитова</a:t>
            </a: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552953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5016"/>
            <a:ext cx="8229600" cy="98265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Внутренний кош представлял собой крепость в виде правильного круга. Вокруг крепости был насыпан вал с каменными башнями. Со стороны степи на валу стоял частокол с башнями для стрельбы.</a:t>
            </a:r>
            <a:endParaRPr lang="ru-RU" sz="2000" dirty="0"/>
          </a:p>
        </p:txBody>
      </p:sp>
      <p:pic>
        <p:nvPicPr>
          <p:cNvPr id="1026" name="Picture 2" descr="C:\Documents and Settings\User\Рабочий стол\Безымя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0176"/>
            <a:ext cx="8572560" cy="546636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61035"/>
            <a:ext cx="9144000" cy="11969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Запорожская Сечь представляла собою строгую военную организацию, сторожевой бастион, где проходили выучку молодые казаки. Но были здесь и старые, закаленные в походах и битвах казаки. </a:t>
            </a:r>
          </a:p>
          <a:p>
            <a:endParaRPr lang="ru-RU" sz="2000" dirty="0"/>
          </a:p>
        </p:txBody>
      </p:sp>
      <p:pic>
        <p:nvPicPr>
          <p:cNvPr id="19457" name="Picture 1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541517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2" descr="C:\Documents and Settings\User\Рабочий стол\Безымянный.JPG"/>
          <p:cNvPicPr>
            <a:picLocks noChangeAspect="1" noChangeArrowheads="1"/>
          </p:cNvPicPr>
          <p:nvPr/>
        </p:nvPicPr>
        <p:blipFill>
          <a:blip r:embed="rId3"/>
          <a:srcRect l="40833" t="7368" r="18334" b="3766"/>
          <a:stretch>
            <a:fillRect/>
          </a:stretch>
        </p:blipFill>
        <p:spPr bwMode="auto">
          <a:xfrm>
            <a:off x="357158" y="0"/>
            <a:ext cx="4071934" cy="565084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9458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286248" cy="572033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Стрелка вправо 7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Documents and Settings\User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0076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Monotype Corsiva" pitchFamily="66" charset="0"/>
              </a:rPr>
              <a:t>Рада   казаков.</a:t>
            </a:r>
            <a:r>
              <a:rPr lang="ru-RU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rgbClr val="0000CC"/>
                </a:solidFill>
                <a:latin typeface="Monotype Corsiva" pitchFamily="66" charset="0"/>
              </a:rPr>
            </a:br>
            <a:endParaRPr lang="ru-RU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61035"/>
            <a:ext cx="9144000" cy="1196965"/>
          </a:xfrm>
        </p:spPr>
        <p:txBody>
          <a:bodyPr>
            <a:normAutofit lnSpcReduction="10000"/>
          </a:bodyPr>
          <a:lstStyle/>
          <a:p>
            <a:pPr marL="88900" indent="0" algn="ctr">
              <a:buNone/>
            </a:pPr>
            <a:r>
              <a:rPr lang="ru-RU" sz="2000" dirty="0" smtClean="0"/>
              <a:t>Все должностные лица коша избирались открытым голосованием на общей </a:t>
            </a:r>
            <a:r>
              <a:rPr lang="ru-RU" sz="2000" i="1" dirty="0" smtClean="0"/>
              <a:t>раде </a:t>
            </a:r>
            <a:r>
              <a:rPr lang="ru-RU" sz="2000" dirty="0" smtClean="0"/>
              <a:t>(совете) с участием всех казаков и из их числа сроком на один год. Рада запорожских казаков представляла собой высший административный, законодательный и судебный орган.</a:t>
            </a:r>
            <a:endParaRPr lang="ru-RU" sz="20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User\Рабочий стол\Untitled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582934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72206"/>
            <a:ext cx="9144000" cy="64294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/>
              <a:t>Главным на Сечи был кошевой атаман. Символ власти кошевого атамана — булава. </a:t>
            </a:r>
            <a:endParaRPr lang="ru-RU" sz="2000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75349"/>
            <a:ext cx="9144000" cy="98265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i="1" dirty="0" smtClean="0"/>
              <a:t>Курень</a:t>
            </a:r>
            <a:r>
              <a:rPr lang="ru-RU" sz="2000" dirty="0" smtClean="0"/>
              <a:t>(строение)  представлял собой просторный, сплетенный из хвороста шалаш, покрытый сверху лошадиными шкурами, в котором и проживали все казаки этого же </a:t>
            </a:r>
            <a:r>
              <a:rPr lang="ru-RU" sz="2000" i="1" dirty="0" smtClean="0"/>
              <a:t>куреня</a:t>
            </a:r>
            <a:r>
              <a:rPr lang="ru-RU" sz="2000" dirty="0" smtClean="0"/>
              <a:t>, как войсковой единицы.</a:t>
            </a:r>
            <a:endParaRPr lang="ru-RU" sz="2000" dirty="0"/>
          </a:p>
        </p:txBody>
      </p:sp>
      <p:pic>
        <p:nvPicPr>
          <p:cNvPr id="16385" name="Picture 1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501122" cy="60629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6386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00492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User\Рабочий стол\0_3ef5_87623183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29718" cy="535782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Picture 2" descr="C:\Documents and Settings\User\Рабочий стол\День_города_17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523976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14950"/>
            <a:ext cx="8929718" cy="164305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800" i="1" dirty="0" smtClean="0">
                <a:solidFill>
                  <a:srgbClr val="0000CC"/>
                </a:solidFill>
              </a:rPr>
              <a:t>.</a:t>
            </a:r>
            <a:r>
              <a:rPr lang="ru-RU" sz="2800" dirty="0" smtClean="0">
                <a:solidFill>
                  <a:srgbClr val="0000CC"/>
                </a:solidFill>
              </a:rPr>
              <a:t>..</a:t>
            </a:r>
            <a:r>
              <a:rPr lang="ru-RU" sz="2800" i="1" dirty="0" smtClean="0">
                <a:solidFill>
                  <a:srgbClr val="0000CC"/>
                </a:solidFill>
              </a:rPr>
              <a:t>Сечь не любила затруднять себя военными упражнениями и терять время; юношество воспитывалось и образовывалось в ней одним опытом, в самом пылу битв, которые оттого были почти беспрерывны. 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rgbClr val="0000CC"/>
                </a:solidFill>
              </a:rPr>
              <a:t>Н. Гоголь.</a:t>
            </a:r>
            <a:endParaRPr lang="ru-RU" sz="2000" dirty="0"/>
          </a:p>
        </p:txBody>
      </p:sp>
      <p:pic>
        <p:nvPicPr>
          <p:cNvPr id="6" name="Picture 3" descr="C:\Documents and Settings\User\Рабочий стол\ИВШ\image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85728"/>
            <a:ext cx="1785951" cy="207170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10" name="Стрелка вправо 9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6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6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803911"/>
            <a:ext cx="8858280" cy="10540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Существовали определенные ограничения по возрасту- детей в войско не записывали, хотя на саму Сечь могли принять даже десятилетнего ребенка. Однако в войско зачислялись только те, кому исполнилось 20 лет. </a:t>
            </a:r>
            <a:endParaRPr lang="ru-RU" sz="2000" dirty="0"/>
          </a:p>
        </p:txBody>
      </p:sp>
      <p:pic>
        <p:nvPicPr>
          <p:cNvPr id="12289" name="Picture 1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4"/>
            <a:ext cx="9153525" cy="593885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72206"/>
            <a:ext cx="9144000" cy="554023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000" dirty="0" smtClean="0"/>
              <a:t>В мирное время пьянство на Сечи не возбранялось, однако при объявлении военного положения и в походе за употребление спиртного полагалась смертная казнь.</a:t>
            </a:r>
          </a:p>
          <a:p>
            <a:endParaRPr lang="ru-RU" sz="2000" dirty="0"/>
          </a:p>
        </p:txBody>
      </p:sp>
      <p:pic>
        <p:nvPicPr>
          <p:cNvPr id="10241" name="Picture 1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333887" cy="600079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242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28"/>
            <a:ext cx="4295786" cy="592935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357422" y="0"/>
            <a:ext cx="657229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Промежутки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козаки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почитали скучным занимать изучением какой-нибудь дисциплины, кроме разве стрельбы в цель да изредка конной скачки и гоньбы за зверем в степях и лугах; все прочее время отдавалось гульбе - признаку широкого размета душевной воли.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1" name="Picture 3" descr="C:\Documents and Settings\User\Рабочий стол\ИВШ\image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3" y="214290"/>
            <a:ext cx="1714512" cy="1988833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7358082" y="2071678"/>
            <a:ext cx="1442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2400" i="1" dirty="0" smtClean="0">
                <a:solidFill>
                  <a:srgbClr val="0000CC"/>
                </a:solidFill>
              </a:rPr>
              <a:t>Н. Гоголь.</a:t>
            </a:r>
            <a:endParaRPr lang="ru-RU" sz="24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98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7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980"/>
                            </p:stCondLst>
                            <p:childTnLst>
                              <p:par>
                                <p:cTn id="23" presetID="27" presetClass="entr" presetSubtype="0" fill="hold" grpId="2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38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75349"/>
            <a:ext cx="9144000" cy="982651"/>
          </a:xfrm>
          <a:effectLst>
            <a:softEdge rad="317500"/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dirty="0" smtClean="0"/>
              <a:t>Единой формы одежды у запорожцев не было. Рубашка, штаны, свитка и шапка - вот , пожалуй, и вся казацкая одежда. Кое-кто, побогаче, носил еще </a:t>
            </a:r>
            <a:r>
              <a:rPr lang="ru-RU" sz="2000" i="1" dirty="0" err="1" smtClean="0"/>
              <a:t>кобеняки</a:t>
            </a:r>
            <a:r>
              <a:rPr lang="ru-RU" sz="2000" i="1" dirty="0" smtClean="0"/>
              <a:t> и </a:t>
            </a:r>
            <a:r>
              <a:rPr lang="ru-RU" sz="2000" i="1" dirty="0" err="1" smtClean="0"/>
              <a:t>кереи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9217" name="Picture 1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3" y="-9525"/>
            <a:ext cx="9229726" cy="601029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75349"/>
            <a:ext cx="9144000" cy="982651"/>
          </a:xfrm>
        </p:spPr>
        <p:txBody>
          <a:bodyPr>
            <a:normAutofit lnSpcReduction="10000"/>
          </a:bodyPr>
          <a:lstStyle/>
          <a:p>
            <a:pPr marL="88900" indent="-88900" algn="ctr">
              <a:buNone/>
            </a:pPr>
            <a:r>
              <a:rPr lang="ru-RU" sz="2000" dirty="0" smtClean="0"/>
              <a:t>Войско Запорожское имело на вооружении самое передовое оружие того времени, отобранное у всех народов, с которыми воевали запорожцы. Как истинные рыцари, запорожцы предпочитали всякому другому оружию саблю.</a:t>
            </a:r>
            <a:endParaRPr lang="ru-RU" sz="2000" dirty="0"/>
          </a:p>
        </p:txBody>
      </p:sp>
      <p:pic>
        <p:nvPicPr>
          <p:cNvPr id="5" name="Picture 4" descr="казаки запорожской сеч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0"/>
            <a:ext cx="5500726" cy="6056500"/>
          </a:xfrm>
          <a:prstGeom prst="rect">
            <a:avLst/>
          </a:prstGeom>
          <a:noFill/>
        </p:spPr>
      </p:pic>
      <p:pic>
        <p:nvPicPr>
          <p:cNvPr id="8193" name="Picture 1" descr="C:\Documents and Settings\User\Рабочий стол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8196" y="0"/>
            <a:ext cx="4512630" cy="590073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Стрелка вправо 6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medvedkino.ru/pic/mat/TarasBulba/1612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428604"/>
            <a:ext cx="3857620" cy="5143536"/>
          </a:xfrm>
        </p:spPr>
        <p:txBody>
          <a:bodyPr>
            <a:noAutofit/>
          </a:bodyPr>
          <a:lstStyle/>
          <a:p>
            <a:pPr marL="88900" indent="0" algn="ctr">
              <a:buNone/>
            </a:pPr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Так  вот  она  Сечь!  Вот  то  гнездо,</a:t>
            </a:r>
            <a:b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откуда  вылетают  все  те  гордые </a:t>
            </a:r>
            <a:b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и  крепкие,  как  львы!  Вот  откуда </a:t>
            </a:r>
            <a:b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разливается  воля  и  казачество   на всю </a:t>
            </a:r>
            <a:r>
              <a:rPr lang="ru-RU" sz="3600" b="1" dirty="0" err="1" smtClean="0">
                <a:solidFill>
                  <a:srgbClr val="0000CC"/>
                </a:solidFill>
                <a:latin typeface="Monotype Corsiva" pitchFamily="66" charset="0"/>
              </a:rPr>
              <a:t>Украйну</a:t>
            </a:r>
            <a:r>
              <a:rPr lang="ru-RU" sz="3600" b="1" dirty="0" smtClean="0">
                <a:solidFill>
                  <a:srgbClr val="0000CC"/>
                </a:solidFill>
                <a:latin typeface="Monotype Corsiva" pitchFamily="66" charset="0"/>
              </a:rPr>
              <a:t>!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72066" y="5857892"/>
            <a:ext cx="3800444" cy="785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89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Н. В. Гоголь «Тарас 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Бульба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 descr="Портрет Гоголя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85728"/>
            <a:ext cx="1395514" cy="1714488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Стрелка вправо 6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1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46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18" y="2500306"/>
            <a:ext cx="3186106" cy="3500462"/>
          </a:xfrm>
        </p:spPr>
        <p:txBody>
          <a:bodyPr>
            <a:normAutofit lnSpcReduction="10000"/>
          </a:bodyPr>
          <a:lstStyle/>
          <a:p>
            <a:pPr marL="88900" indent="0" algn="ctr">
              <a:buNone/>
            </a:pPr>
            <a:r>
              <a:rPr lang="ru-RU" sz="2200" dirty="0" smtClean="0"/>
              <a:t>Тарас </a:t>
            </a:r>
            <a:r>
              <a:rPr lang="ru-RU" sz="2200" dirty="0" err="1" smtClean="0"/>
              <a:t>Бульба</a:t>
            </a:r>
            <a:r>
              <a:rPr lang="ru-RU" sz="2200" dirty="0" smtClean="0"/>
              <a:t> близок к народному представлению о героическом характере. Любовь и верность родине, товариществу для Тараса и Остапа выше личной привязанности, кровного родства, любовного чувства.</a:t>
            </a:r>
          </a:p>
          <a:p>
            <a:endParaRPr lang="ru-RU" sz="2000" dirty="0"/>
          </a:p>
        </p:txBody>
      </p:sp>
      <p:pic>
        <p:nvPicPr>
          <p:cNvPr id="5" name="Picture 3" descr="C:\Documents and Settings\User\Рабочий стол\ИВШ\image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85728"/>
            <a:ext cx="1785951" cy="2071702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id="9" name="Picture 4" descr="C:\Documents and Settings\User\Рабочий стол\Nikolaj_Gogol__Starosvetskie_pomeschiki__Taras_Bulba__Vij__Povest_o_tom_kak_pos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66"/>
            <a:ext cx="4286280" cy="6037225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" name="Рисунок 7" descr="http://medvedkino.ru/pic/mat/TarasBulba/01.jpg"/>
          <p:cNvPicPr/>
          <p:nvPr/>
        </p:nvPicPr>
        <p:blipFill>
          <a:blip r:embed="rId5"/>
          <a:srcRect l="7792"/>
          <a:stretch>
            <a:fillRect/>
          </a:stretch>
        </p:blipFill>
        <p:spPr bwMode="auto">
          <a:xfrm>
            <a:off x="285720" y="1500174"/>
            <a:ext cx="464347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4857752" y="2428868"/>
            <a:ext cx="3714776" cy="35004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Действие происходит в старину, когда – с абсолютной уверенностью сказать нельзя. Время, изображённое в повести, можно определить лишь с приблизительной точностью: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XVII</a:t>
            </a: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века. Ни одного определённого исторического факта в повести нет</a:t>
            </a: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00678"/>
            <a:ext cx="9144000" cy="1357322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dirty="0" smtClean="0"/>
              <a:t>Украина находилась под гнетом польских помещиков-панов. Войны против польского государства стали привычным занятием для запорожских казаков, к которым присоединялось множество крестьян, также желавших пожить вольной казацкой жизнью.</a:t>
            </a:r>
          </a:p>
          <a:p>
            <a:endParaRPr lang="ru-RU" sz="2000" dirty="0"/>
          </a:p>
        </p:txBody>
      </p:sp>
      <p:pic>
        <p:nvPicPr>
          <p:cNvPr id="2050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290"/>
            <a:ext cx="8001056" cy="535785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500702"/>
            <a:ext cx="9144000" cy="1357298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dirty="0" smtClean="0"/>
              <a:t>Польская шляхта, турки, захватывающие и продающие в плен людей, татарские полчища – со всеми ними вело борьбу украинское казачество. Защита национальной независимости, государственной самостоятельности часто была неотделима от борьбы за веру, за утверждение православной церкви.</a:t>
            </a:r>
          </a:p>
          <a:p>
            <a:endParaRPr lang="ru-RU" sz="2000" dirty="0"/>
          </a:p>
        </p:txBody>
      </p:sp>
      <p:pic>
        <p:nvPicPr>
          <p:cNvPr id="3074" name="Picture 2" descr="C:\Documents and Settings\User\Рабочий стол\Безымян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58246" cy="535785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5" name="Picture 3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8429684" cy="554143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32473"/>
            <a:ext cx="8858280" cy="1125527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dirty="0" smtClean="0"/>
              <a:t>Гоголь рисует идеальное, справедливое общественное устройство – Запорожскую Сечь. Именно в этой среде формируются характеры главных героев повести.</a:t>
            </a:r>
            <a:endParaRPr lang="ru-RU" sz="2000" dirty="0"/>
          </a:p>
        </p:txBody>
      </p:sp>
      <p:pic>
        <p:nvPicPr>
          <p:cNvPr id="5122" name="Picture 2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724797" cy="579761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29264"/>
            <a:ext cx="9144000" cy="1428736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dirty="0" smtClean="0"/>
              <a:t>Основную часть казачества составляли беглые крестьяне, искавшие в незаселенных «диких полях» и на днепровских порогах спасения от польских и украинских магнатов.  На островах Днепра они построили небольшое укрепление и назвали его Запорожская Сечь, а себя – запорожскими казаками. </a:t>
            </a:r>
          </a:p>
          <a:p>
            <a:pPr marL="88900" indent="0" algn="ctr">
              <a:buNone/>
            </a:pPr>
            <a:endParaRPr lang="ru-RU" sz="2000" dirty="0"/>
          </a:p>
        </p:txBody>
      </p:sp>
      <p:pic>
        <p:nvPicPr>
          <p:cNvPr id="6146" name="Picture 2" descr="C:\Documents and Settings\User\Рабочий стол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929618" cy="535785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147" name="Picture 3" descr="C:\Documents and Settings\User\Рабочий стол\Безымян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8429684" cy="547169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6528"/>
            <a:ext cx="8501122" cy="581679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803911"/>
            <a:ext cx="9144000" cy="1054089"/>
          </a:xfrm>
        </p:spPr>
        <p:txBody>
          <a:bodyPr>
            <a:normAutofit/>
          </a:bodyPr>
          <a:lstStyle/>
          <a:p>
            <a:pPr marL="88900" indent="0" algn="ctr">
              <a:buNone/>
            </a:pPr>
            <a:r>
              <a:rPr lang="ru-RU" sz="2000" dirty="0" smtClean="0"/>
              <a:t>Запорожская Сечь постепенно стала центром казацкой общины, которая пытается своими собственными силами, опираясь на свое внутреннее устройство и организацию, вести борьбу с турками и татарами. </a:t>
            </a:r>
          </a:p>
          <a:p>
            <a:endParaRPr lang="ru-RU" sz="2000" dirty="0"/>
          </a:p>
        </p:txBody>
      </p:sp>
      <p:pic>
        <p:nvPicPr>
          <p:cNvPr id="7" name="Рисунок 6" descr="http://3.bp.blogspot.com/-oVwvquAbIcw/TVWJXPuaRSI/AAAAAAAADHw/virz8C_V2To/s400/kossak1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871543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latin typeface="Monotype Corsiva" pitchFamily="66" charset="0"/>
              </a:rPr>
              <a:t>Запорожская  Сечь</a:t>
            </a:r>
            <a:endParaRPr lang="ru-RU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214950"/>
            <a:ext cx="9144000" cy="1500198"/>
          </a:xfrm>
        </p:spPr>
        <p:txBody>
          <a:bodyPr>
            <a:normAutofit lnSpcReduction="10000"/>
          </a:bodyPr>
          <a:lstStyle/>
          <a:p>
            <a:pPr marL="88900" indent="0" algn="ctr">
              <a:buNone/>
            </a:pPr>
            <a:r>
              <a:rPr lang="ru-RU" sz="2000" dirty="0" smtClean="0"/>
              <a:t>Устройство Сечи было простым. В центре располагалась площадь с церковью в честь Покрова Пресвятой Богородицы, рядом находились несколько десятков длинных хат (куреней). Здесь же стояла военная </a:t>
            </a:r>
            <a:r>
              <a:rPr lang="ru-RU" sz="2000" dirty="0" err="1" smtClean="0"/>
              <a:t>пушкарня</a:t>
            </a:r>
            <a:r>
              <a:rPr lang="ru-RU" sz="2000" dirty="0" smtClean="0"/>
              <a:t>, где хранилось оружие, военное хранилище для булавы, бунчука,  знамен,  денег и другого казацкого имущества. </a:t>
            </a:r>
            <a:endParaRPr lang="ru-RU" sz="2000" dirty="0"/>
          </a:p>
        </p:txBody>
      </p:sp>
      <p:pic>
        <p:nvPicPr>
          <p:cNvPr id="6" name="Picture 2" descr="C:\Documents and Settings\User\Рабочий стол\ИВШ\сечь\050e0d78437a3e5fadafe6df08c51c3a8e4a5d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58130" cy="530261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Рисунок 6" descr="http://mglin-krai.narod.ru/Kazaki/Istoriya/SechevayaRad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29718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9" name="Стрелка вправо 8"/>
          <p:cNvSpPr/>
          <p:nvPr/>
        </p:nvSpPr>
        <p:spPr>
          <a:xfrm>
            <a:off x="8358188" y="6429375"/>
            <a:ext cx="642937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CC"/>
                </a:solidFill>
                <a:latin typeface="Monotype Corsiva" pitchFamily="66" charset="0"/>
              </a:rPr>
              <a:t>Устройство Сечи </a:t>
            </a:r>
            <a:br>
              <a:rPr lang="ru-RU" b="1" dirty="0" smtClean="0">
                <a:solidFill>
                  <a:srgbClr val="0000CC"/>
                </a:solidFill>
                <a:latin typeface="Monotype Corsiva" pitchFamily="66" charset="0"/>
              </a:rPr>
            </a:br>
            <a:endParaRPr lang="ru-RU" b="1" dirty="0">
              <a:solidFill>
                <a:srgbClr val="0000CC"/>
              </a:solidFill>
              <a:latin typeface="Monotype Corsiva" pitchFamily="66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564F8-A98E-4897-B778-60E5B02F459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740</TotalTime>
  <Words>1000</Words>
  <Application>Microsoft Office PowerPoint</Application>
  <PresentationFormat>Экран (4:3)</PresentationFormat>
  <Paragraphs>64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Запорожская  Сечь</vt:lpstr>
      <vt:lpstr>Устройство Сечи  </vt:lpstr>
      <vt:lpstr>Слайд 10</vt:lpstr>
      <vt:lpstr>Слайд 11</vt:lpstr>
      <vt:lpstr>Рада   казаков.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91</cp:revision>
  <dcterms:created xsi:type="dcterms:W3CDTF">2012-11-19T08:20:38Z</dcterms:created>
  <dcterms:modified xsi:type="dcterms:W3CDTF">2013-03-02T12:20:10Z</dcterms:modified>
</cp:coreProperties>
</file>