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0" r:id="rId1"/>
  </p:sldMasterIdLst>
  <p:sldIdLst>
    <p:sldId id="256" r:id="rId2"/>
    <p:sldId id="257" r:id="rId3"/>
    <p:sldId id="258" r:id="rId4"/>
    <p:sldId id="259" r:id="rId5"/>
    <p:sldId id="260" r:id="rId6"/>
    <p:sldId id="263" r:id="rId7"/>
    <p:sldId id="261" r:id="rId8"/>
    <p:sldId id="262" r:id="rId9"/>
    <p:sldId id="264" r:id="rId10"/>
    <p:sldId id="265" r:id="rId11"/>
    <p:sldId id="266" r:id="rId12"/>
    <p:sldId id="267" r:id="rId13"/>
    <p:sldId id="268" r:id="rId14"/>
    <p:sldId id="269" r:id="rId15"/>
    <p:sldId id="270" r:id="rId16"/>
    <p:sldId id="271" r:id="rId17"/>
    <p:sldId id="277" r:id="rId18"/>
    <p:sldId id="272" r:id="rId19"/>
    <p:sldId id="273" r:id="rId20"/>
    <p:sldId id="274" r:id="rId21"/>
    <p:sldId id="275" r:id="rId22"/>
    <p:sldId id="276" r:id="rId2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9" autoAdjust="0"/>
    <p:restoredTop sz="94737" autoAdjust="0"/>
  </p:normalViewPr>
  <p:slideViewPr>
    <p:cSldViewPr>
      <p:cViewPr varScale="1">
        <p:scale>
          <a:sx n="69" d="100"/>
          <a:sy n="69" d="100"/>
        </p:scale>
        <p:origin x="-1416" y="-102"/>
      </p:cViewPr>
      <p:guideLst>
        <p:guide orient="horz" pos="2160"/>
        <p:guide pos="2880"/>
      </p:guideLst>
    </p:cSldViewPr>
  </p:slideViewPr>
  <p:outlineViewPr>
    <p:cViewPr>
      <p:scale>
        <a:sx n="33" d="100"/>
        <a:sy n="33" d="100"/>
      </p:scale>
      <p:origin x="0" y="288"/>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5" name="Скругленный прямоугольник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Скругленный прямоугольник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ru-RU" smtClean="0"/>
              <a:t>Образец заголовка</a:t>
            </a:r>
            <a:endParaRPr kumimoji="0" lang="en-US"/>
          </a:p>
        </p:txBody>
      </p:sp>
      <p:sp>
        <p:nvSpPr>
          <p:cNvPr id="20" name="Подзаголовок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19" name="Дата 18"/>
          <p:cNvSpPr>
            <a:spLocks noGrp="1"/>
          </p:cNvSpPr>
          <p:nvPr>
            <p:ph type="dt" sz="half" idx="10"/>
          </p:nvPr>
        </p:nvSpPr>
        <p:spPr/>
        <p:txBody>
          <a:bodyPr/>
          <a:lstStyle>
            <a:extLst/>
          </a:lstStyle>
          <a:p>
            <a:fld id="{7E20D09E-B5DE-4CF9-996F-DF71D4812126}" type="datetimeFigureOut">
              <a:rPr lang="ru-RU" smtClean="0"/>
              <a:pPr/>
              <a:t>01.04.2013</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11" name="Номер слайда 10"/>
          <p:cNvSpPr>
            <a:spLocks noGrp="1"/>
          </p:cNvSpPr>
          <p:nvPr>
            <p:ph type="sldNum" sz="quarter" idx="12"/>
          </p:nvPr>
        </p:nvSpPr>
        <p:spPr/>
        <p:txBody>
          <a:bodyPr/>
          <a:lstStyle>
            <a:extLst/>
          </a:lstStyle>
          <a:p>
            <a:fld id="{7657C7C0-0B57-4EC1-B24A-551F3C7CFE67}"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502920" y="530352"/>
            <a:ext cx="8183880" cy="4187952"/>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7E20D09E-B5DE-4CF9-996F-DF71D4812126}" type="datetimeFigureOut">
              <a:rPr lang="ru-RU" smtClean="0"/>
              <a:pPr/>
              <a:t>01.04.2013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657C7C0-0B57-4EC1-B24A-551F3C7CFE67}"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533404"/>
            <a:ext cx="1981200" cy="5257799"/>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533400" y="533402"/>
            <a:ext cx="5943600" cy="525780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7E20D09E-B5DE-4CF9-996F-DF71D4812126}" type="datetimeFigureOut">
              <a:rPr lang="ru-RU" smtClean="0"/>
              <a:pPr/>
              <a:t>01.04.2013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657C7C0-0B57-4EC1-B24A-551F3C7CFE67}"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a:xfrm>
            <a:off x="502920" y="530352"/>
            <a:ext cx="8183880" cy="4187952"/>
          </a:xfrm>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7E20D09E-B5DE-4CF9-996F-DF71D4812126}" type="datetimeFigureOut">
              <a:rPr lang="ru-RU" smtClean="0"/>
              <a:pPr/>
              <a:t>01.04.2013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657C7C0-0B57-4EC1-B24A-551F3C7CFE67}"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4" name="Скругленный прямоугольник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Скругленный прямоугольник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7E20D09E-B5DE-4CF9-996F-DF71D4812126}" type="datetimeFigureOut">
              <a:rPr lang="ru-RU" smtClean="0"/>
              <a:pPr/>
              <a:t>01.04.2013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657C7C0-0B57-4EC1-B24A-551F3C7CFE67}"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7E20D09E-B5DE-4CF9-996F-DF71D4812126}" type="datetimeFigureOut">
              <a:rPr lang="ru-RU" smtClean="0"/>
              <a:pPr/>
              <a:t>01.04.2013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657C7C0-0B57-4EC1-B24A-551F3C7CFE67}"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nchor="b"/>
          <a:lstStyle>
            <a:lvl1pPr>
              <a:defRPr b="1"/>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7E20D09E-B5DE-4CF9-996F-DF71D4812126}" type="datetimeFigureOut">
              <a:rPr lang="ru-RU" smtClean="0"/>
              <a:pPr/>
              <a:t>01.04.2013</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7657C7C0-0B57-4EC1-B24A-551F3C7CFE67}"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7E20D09E-B5DE-4CF9-996F-DF71D4812126}" type="datetimeFigureOut">
              <a:rPr lang="ru-RU" smtClean="0"/>
              <a:pPr/>
              <a:t>01.04.2013</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7657C7C0-0B57-4EC1-B24A-551F3C7CFE67}"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7" name="Скругленный прямоугольник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7E20D09E-B5DE-4CF9-996F-DF71D4812126}" type="datetimeFigureOut">
              <a:rPr lang="ru-RU" smtClean="0"/>
              <a:pPr/>
              <a:t>01.04.2013</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7657C7C0-0B57-4EC1-B24A-551F3C7CFE67}"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7E20D09E-B5DE-4CF9-996F-DF71D4812126}" type="datetimeFigureOut">
              <a:rPr lang="ru-RU" smtClean="0"/>
              <a:pPr/>
              <a:t>01.04.2013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657C7C0-0B57-4EC1-B24A-551F3C7CFE67}"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5" name="Скругленный прямоугольник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с одним скругленным углом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ru-RU" smtClean="0"/>
              <a:t>Образец заголовка</a:t>
            </a:r>
            <a:endParaRPr kumimoji="0" lang="en-US"/>
          </a:p>
        </p:txBody>
      </p:sp>
      <p:sp>
        <p:nvSpPr>
          <p:cNvPr id="4" name="Текст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7E20D09E-B5DE-4CF9-996F-DF71D4812126}" type="datetimeFigureOut">
              <a:rPr lang="ru-RU" smtClean="0"/>
              <a:pPr/>
              <a:t>01.04.2013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657C7C0-0B57-4EC1-B24A-551F3C7CFE67}" type="slidenum">
              <a:rPr lang="ru-RU" smtClean="0"/>
              <a:pPr/>
              <a:t>‹#›</a:t>
            </a:fld>
            <a:endParaRPr lang="ru-RU"/>
          </a:p>
        </p:txBody>
      </p:sp>
      <p:sp>
        <p:nvSpPr>
          <p:cNvPr id="3" name="Рисунок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ru-RU" smtClean="0"/>
              <a:t>Вставка рисунка</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Скругленный прямоугольник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Скругленный прямоугольник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Заголовок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ru-RU" smtClean="0"/>
              <a:t>Образец заголовка</a:t>
            </a:r>
            <a:endParaRPr kumimoji="0" lang="en-US"/>
          </a:p>
        </p:txBody>
      </p:sp>
      <p:sp>
        <p:nvSpPr>
          <p:cNvPr id="4" name="Текст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5" name="Дата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7E20D09E-B5DE-4CF9-996F-DF71D4812126}" type="datetimeFigureOut">
              <a:rPr lang="ru-RU" smtClean="0"/>
              <a:pPr/>
              <a:t>01.04.2013</a:t>
            </a:fld>
            <a:endParaRPr lang="ru-RU"/>
          </a:p>
        </p:txBody>
      </p:sp>
      <p:sp>
        <p:nvSpPr>
          <p:cNvPr id="18" name="Нижний колонтитул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ru-RU"/>
          </a:p>
        </p:txBody>
      </p:sp>
      <p:sp>
        <p:nvSpPr>
          <p:cNvPr id="5" name="Номер слайда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7657C7C0-0B57-4EC1-B24A-551F3C7CFE67}"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143108" y="1714488"/>
            <a:ext cx="6172200" cy="1894362"/>
          </a:xfrm>
        </p:spPr>
        <p:txBody>
          <a:bodyPr>
            <a:normAutofit/>
          </a:bodyPr>
          <a:lstStyle/>
          <a:p>
            <a:r>
              <a:rPr lang="en-US" sz="4800" dirty="0" smtClean="0"/>
              <a:t>Travelling to </a:t>
            </a:r>
            <a:r>
              <a:rPr lang="en-US" sz="4800" dirty="0" smtClean="0"/>
              <a:t>Yaroslavl</a:t>
            </a:r>
            <a:endParaRPr lang="ru-RU" sz="4800" dirty="0"/>
          </a:p>
        </p:txBody>
      </p:sp>
    </p:spTree>
  </p:cSld>
  <p:clrMapOvr>
    <a:masterClrMapping/>
  </p:clrMapOvr>
  <p:transition>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RJTVnrsZvks.jpg"/>
          <p:cNvPicPr>
            <a:picLocks noGrp="1" noChangeAspect="1"/>
          </p:cNvPicPr>
          <p:nvPr>
            <p:ph idx="1"/>
          </p:nvPr>
        </p:nvPicPr>
        <p:blipFill>
          <a:blip r:embed="rId2" cstate="print"/>
          <a:stretch>
            <a:fillRect/>
          </a:stretch>
        </p:blipFill>
        <p:spPr>
          <a:xfrm>
            <a:off x="-571536" y="0"/>
            <a:ext cx="10247588" cy="6858000"/>
          </a:xfrm>
        </p:spPr>
      </p:pic>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7467600" cy="5929354"/>
          </a:xfrm>
          <a:solidFill>
            <a:schemeClr val="bg1"/>
          </a:solidFill>
          <a:ln>
            <a:solidFill>
              <a:schemeClr val="bg1"/>
            </a:solidFill>
          </a:ln>
        </p:spPr>
        <p:style>
          <a:lnRef idx="2">
            <a:schemeClr val="dk1"/>
          </a:lnRef>
          <a:fillRef idx="1">
            <a:schemeClr val="lt1"/>
          </a:fillRef>
          <a:effectRef idx="0">
            <a:schemeClr val="dk1"/>
          </a:effectRef>
          <a:fontRef idx="minor">
            <a:schemeClr val="dk1"/>
          </a:fontRef>
        </p:style>
        <p:txBody>
          <a:bodyPr/>
          <a:lstStyle/>
          <a:p>
            <a:pPr>
              <a:buNone/>
            </a:pPr>
            <a:r>
              <a:rPr lang="en-US" sz="2800" b="1" dirty="0" smtClean="0">
                <a:latin typeface="Arial" pitchFamily="34" charset="0"/>
                <a:cs typeface="Arial" pitchFamily="34" charset="0"/>
              </a:rPr>
              <a:t>  Church of the Savior on the city</a:t>
            </a:r>
          </a:p>
          <a:p>
            <a:pPr>
              <a:buNone/>
            </a:pPr>
            <a:r>
              <a:rPr lang="en-US" sz="2800" b="1" dirty="0" smtClean="0">
                <a:latin typeface="Arial" pitchFamily="34" charset="0"/>
                <a:cs typeface="Arial" pitchFamily="34" charset="0"/>
              </a:rPr>
              <a:t/>
            </a:r>
            <a:br>
              <a:rPr lang="en-US" sz="2800" b="1" dirty="0" smtClean="0">
                <a:latin typeface="Arial" pitchFamily="34" charset="0"/>
                <a:cs typeface="Arial" pitchFamily="34" charset="0"/>
              </a:rPr>
            </a:br>
            <a:r>
              <a:rPr lang="en-US" dirty="0" smtClean="0">
                <a:latin typeface="Arial" pitchFamily="34" charset="0"/>
                <a:cs typeface="Arial" pitchFamily="34" charset="0"/>
              </a:rPr>
              <a:t>The temple was situated on a smooth slope to the lower promenade </a:t>
            </a:r>
            <a:r>
              <a:rPr lang="en-US" dirty="0" err="1" smtClean="0">
                <a:latin typeface="Arial" pitchFamily="34" charset="0"/>
                <a:cs typeface="Arial" pitchFamily="34" charset="0"/>
              </a:rPr>
              <a:t>Kotorosl</a:t>
            </a:r>
            <a:r>
              <a:rPr lang="en-US" dirty="0" smtClean="0">
                <a:latin typeface="Arial" pitchFamily="34" charset="0"/>
                <a:cs typeface="Arial" pitchFamily="34" charset="0"/>
              </a:rPr>
              <a:t>, where one of the most massive towers of the fortress town called Earthen </a:t>
            </a:r>
            <a:r>
              <a:rPr lang="en-US" dirty="0" err="1" smtClean="0">
                <a:latin typeface="Arial" pitchFamily="34" charset="0"/>
                <a:cs typeface="Arial" pitchFamily="34" charset="0"/>
              </a:rPr>
              <a:t>Zeleynaya-Podzeleynaya</a:t>
            </a:r>
            <a:r>
              <a:rPr lang="en-US" dirty="0" smtClean="0">
                <a:latin typeface="Arial" pitchFamily="34" charset="0"/>
                <a:cs typeface="Arial" pitchFamily="34" charset="0"/>
              </a:rPr>
              <a:t>.</a:t>
            </a:r>
            <a:endParaRPr lang="ru-RU" dirty="0">
              <a:latin typeface="Arial" pitchFamily="34" charset="0"/>
              <a:cs typeface="Arial" pitchFamily="34" charset="0"/>
            </a:endParaRPr>
          </a:p>
        </p:txBody>
      </p:sp>
    </p:spTree>
  </p:cSld>
  <p:clrMapOvr>
    <a:masterClrMapping/>
  </p:clrMapOvr>
  <p:transition>
    <p:fade thruBlk="1"/>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DlGD9g_RlgY.jpg"/>
          <p:cNvPicPr>
            <a:picLocks noGrp="1" noChangeAspect="1"/>
          </p:cNvPicPr>
          <p:nvPr>
            <p:ph idx="1"/>
          </p:nvPr>
        </p:nvPicPr>
        <p:blipFill>
          <a:blip r:embed="rId2" cstate="print"/>
          <a:stretch>
            <a:fillRect/>
          </a:stretch>
        </p:blipFill>
        <p:spPr>
          <a:xfrm>
            <a:off x="0" y="0"/>
            <a:ext cx="9161450" cy="6858000"/>
          </a:xfrm>
        </p:spPr>
      </p:pic>
    </p:spTree>
  </p:cSld>
  <p:clrMapOvr>
    <a:masterClrMapping/>
  </p:clrMapOvr>
  <p:transition>
    <p:dissolv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57158" y="642918"/>
            <a:ext cx="7786742" cy="5786478"/>
          </a:xfrm>
          <a:solidFill>
            <a:schemeClr val="bg1"/>
          </a:solidFill>
          <a:ln>
            <a:solidFill>
              <a:schemeClr val="bg1"/>
            </a:solidFill>
          </a:ln>
        </p:spPr>
        <p:style>
          <a:lnRef idx="2">
            <a:schemeClr val="dk1"/>
          </a:lnRef>
          <a:fillRef idx="1">
            <a:schemeClr val="lt1"/>
          </a:fillRef>
          <a:effectRef idx="0">
            <a:schemeClr val="dk1"/>
          </a:effectRef>
          <a:fontRef idx="minor">
            <a:schemeClr val="dk1"/>
          </a:fontRef>
        </p:style>
        <p:txBody>
          <a:bodyPr/>
          <a:lstStyle/>
          <a:p>
            <a:pPr>
              <a:buNone/>
            </a:pPr>
            <a:r>
              <a:rPr lang="en-US" sz="2800" b="1" dirty="0" smtClean="0">
                <a:latin typeface="Arial" pitchFamily="34" charset="0"/>
                <a:cs typeface="Arial" pitchFamily="34" charset="0"/>
              </a:rPr>
              <a:t>   Church of the Epiphany</a:t>
            </a:r>
          </a:p>
          <a:p>
            <a:pPr>
              <a:buNone/>
            </a:pPr>
            <a:r>
              <a:rPr lang="en-US" dirty="0" smtClean="0">
                <a:latin typeface="Arial" pitchFamily="34" charset="0"/>
                <a:cs typeface="Arial" pitchFamily="34" charset="0"/>
              </a:rPr>
              <a:t/>
            </a:r>
            <a:br>
              <a:rPr lang="en-US" dirty="0" smtClean="0">
                <a:latin typeface="Arial" pitchFamily="34" charset="0"/>
                <a:cs typeface="Arial" pitchFamily="34" charset="0"/>
              </a:rPr>
            </a:br>
            <a:r>
              <a:rPr lang="en-US" dirty="0" smtClean="0">
                <a:latin typeface="Arial" pitchFamily="34" charset="0"/>
                <a:cs typeface="Arial" pitchFamily="34" charset="0"/>
              </a:rPr>
              <a:t>One of the most famous monuments of the city of Yaroslavl, creating his unique and unique appearance - is the church of the Epiphany. Its construction is to 1684-1693 years, owes its existence to it means wealthy Yaroslavl merchant Alexei </a:t>
            </a:r>
            <a:r>
              <a:rPr lang="en-US" dirty="0" err="1" smtClean="0">
                <a:latin typeface="Arial" pitchFamily="34" charset="0"/>
                <a:cs typeface="Arial" pitchFamily="34" charset="0"/>
              </a:rPr>
              <a:t>Zubchaninov</a:t>
            </a:r>
            <a:endParaRPr lang="ru-RU" dirty="0">
              <a:latin typeface="Arial" pitchFamily="34" charset="0"/>
              <a:cs typeface="Arial" pitchFamily="34" charset="0"/>
            </a:endParaRPr>
          </a:p>
        </p:txBody>
      </p:sp>
    </p:spTree>
  </p:cSld>
  <p:clrMapOvr>
    <a:masterClrMapping/>
  </p:clrMapOvr>
  <p:transition>
    <p:cut thruBlk="1"/>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sOtKHPAELwU.jpg"/>
          <p:cNvPicPr>
            <a:picLocks noGrp="1" noChangeAspect="1"/>
          </p:cNvPicPr>
          <p:nvPr>
            <p:ph idx="1"/>
          </p:nvPr>
        </p:nvPicPr>
        <p:blipFill>
          <a:blip r:embed="rId2" cstate="print"/>
          <a:stretch>
            <a:fillRect/>
          </a:stretch>
        </p:blipFill>
        <p:spPr>
          <a:xfrm>
            <a:off x="1763688" y="404664"/>
            <a:ext cx="5832648" cy="6192688"/>
          </a:xfrm>
        </p:spPr>
      </p:pic>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725470"/>
          </a:xfrm>
        </p:spPr>
        <p:txBody>
          <a:bodyPr/>
          <a:lstStyle/>
          <a:p>
            <a:pPr algn="ctr"/>
            <a:r>
              <a:rPr lang="en-US" b="1" i="1" dirty="0" smtClean="0">
                <a:latin typeface="Arial" pitchFamily="34" charset="0"/>
                <a:cs typeface="Arial" pitchFamily="34" charset="0"/>
              </a:rPr>
              <a:t>The ancient icon of Yaroslavl</a:t>
            </a:r>
            <a:endParaRPr lang="ru-RU" b="1" i="1" dirty="0">
              <a:latin typeface="Arial" pitchFamily="34" charset="0"/>
              <a:cs typeface="Arial" pitchFamily="34" charset="0"/>
            </a:endParaRPr>
          </a:p>
        </p:txBody>
      </p:sp>
      <p:pic>
        <p:nvPicPr>
          <p:cNvPr id="4" name="Содержимое 3" descr="366px-Oranta.jpg"/>
          <p:cNvPicPr>
            <a:picLocks noGrp="1" noChangeAspect="1"/>
          </p:cNvPicPr>
          <p:nvPr>
            <p:ph idx="1"/>
          </p:nvPr>
        </p:nvPicPr>
        <p:blipFill>
          <a:blip r:embed="rId2" cstate="print"/>
          <a:stretch>
            <a:fillRect/>
          </a:stretch>
        </p:blipFill>
        <p:spPr>
          <a:xfrm>
            <a:off x="428596" y="1214422"/>
            <a:ext cx="2046436" cy="3349221"/>
          </a:xfrm>
        </p:spPr>
      </p:pic>
      <p:sp>
        <p:nvSpPr>
          <p:cNvPr id="6" name="Прямоугольник 5"/>
          <p:cNvSpPr/>
          <p:nvPr/>
        </p:nvSpPr>
        <p:spPr>
          <a:xfrm>
            <a:off x="428596" y="4714884"/>
            <a:ext cx="2000232" cy="1200329"/>
          </a:xfrm>
          <a:prstGeom prst="rect">
            <a:avLst/>
          </a:prstGeom>
        </p:spPr>
        <p:txBody>
          <a:bodyPr wrap="square">
            <a:spAutoFit/>
          </a:bodyPr>
          <a:lstStyle/>
          <a:p>
            <a:r>
              <a:rPr lang="en-US" dirty="0" smtClean="0"/>
              <a:t>"Yaroslavl </a:t>
            </a:r>
            <a:r>
              <a:rPr lang="en-US" dirty="0" err="1" smtClean="0"/>
              <a:t>Orans</a:t>
            </a:r>
            <a:r>
              <a:rPr lang="en-US" dirty="0" smtClean="0"/>
              <a:t>", the beginning of the XIII century</a:t>
            </a:r>
            <a:endParaRPr lang="ru-RU" dirty="0"/>
          </a:p>
        </p:txBody>
      </p:sp>
      <p:pic>
        <p:nvPicPr>
          <p:cNvPr id="7" name="Рисунок 6" descr="Zlaty_vlasy_uspenskiy.jpg"/>
          <p:cNvPicPr>
            <a:picLocks noChangeAspect="1"/>
          </p:cNvPicPr>
          <p:nvPr/>
        </p:nvPicPr>
        <p:blipFill>
          <a:blip r:embed="rId3" cstate="print"/>
          <a:stretch>
            <a:fillRect/>
          </a:stretch>
        </p:blipFill>
        <p:spPr>
          <a:xfrm>
            <a:off x="3286116" y="1142984"/>
            <a:ext cx="1950393" cy="3357586"/>
          </a:xfrm>
          <a:prstGeom prst="rect">
            <a:avLst/>
          </a:prstGeom>
        </p:spPr>
      </p:pic>
      <p:sp>
        <p:nvSpPr>
          <p:cNvPr id="8" name="Прямоугольник 7"/>
          <p:cNvSpPr/>
          <p:nvPr/>
        </p:nvSpPr>
        <p:spPr>
          <a:xfrm>
            <a:off x="3214678" y="4714884"/>
            <a:ext cx="1785950" cy="1477328"/>
          </a:xfrm>
          <a:prstGeom prst="rect">
            <a:avLst/>
          </a:prstGeom>
        </p:spPr>
        <p:txBody>
          <a:bodyPr wrap="square">
            <a:spAutoFit/>
          </a:bodyPr>
          <a:lstStyle/>
          <a:p>
            <a:r>
              <a:rPr lang="en-US" dirty="0" smtClean="0"/>
              <a:t>"Spas Golden Hair", the beginning of the XIII century</a:t>
            </a:r>
            <a:endParaRPr lang="ru-RU" dirty="0"/>
          </a:p>
        </p:txBody>
      </p:sp>
      <p:pic>
        <p:nvPicPr>
          <p:cNvPr id="9" name="Рисунок 8" descr="375px-Николай_Чудотворец,_поясной.jpg"/>
          <p:cNvPicPr>
            <a:picLocks noChangeAspect="1"/>
          </p:cNvPicPr>
          <p:nvPr/>
        </p:nvPicPr>
        <p:blipFill>
          <a:blip r:embed="rId4" cstate="print"/>
          <a:stretch>
            <a:fillRect/>
          </a:stretch>
        </p:blipFill>
        <p:spPr>
          <a:xfrm>
            <a:off x="6143636" y="1071546"/>
            <a:ext cx="2143140" cy="3429024"/>
          </a:xfrm>
          <a:prstGeom prst="rect">
            <a:avLst/>
          </a:prstGeom>
        </p:spPr>
      </p:pic>
      <p:sp>
        <p:nvSpPr>
          <p:cNvPr id="10" name="Прямоугольник 9"/>
          <p:cNvSpPr/>
          <p:nvPr/>
        </p:nvSpPr>
        <p:spPr>
          <a:xfrm>
            <a:off x="5857884" y="4714884"/>
            <a:ext cx="2214578" cy="923330"/>
          </a:xfrm>
          <a:prstGeom prst="rect">
            <a:avLst/>
          </a:prstGeom>
        </p:spPr>
        <p:txBody>
          <a:bodyPr wrap="square">
            <a:spAutoFit/>
          </a:bodyPr>
          <a:lstStyle/>
          <a:p>
            <a:r>
              <a:rPr lang="en-US" dirty="0" smtClean="0"/>
              <a:t>"Nicholas, belt," the first half of the XIV century</a:t>
            </a:r>
            <a:endParaRPr lang="ru-RU" dirty="0"/>
          </a:p>
        </p:txBody>
      </p:sp>
    </p:spTree>
  </p:cSld>
  <p:clrMapOvr>
    <a:masterClrMapping/>
  </p:clrMapOvr>
  <p:transition>
    <p:dissolv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57166"/>
            <a:ext cx="7467600" cy="6116786"/>
          </a:xfrm>
        </p:spPr>
        <p:txBody>
          <a:bodyPr/>
          <a:lstStyle/>
          <a:p>
            <a:r>
              <a:rPr lang="en-US" dirty="0" smtClean="0"/>
              <a:t>Church of Elijah the Prophet - the church in the center of Yaroslavl in the Soviet area, an outstanding architectural monument of the Yaroslavl school of architecture of XVII century. Is run by the Diocese of Yaroslavl and Rostov and Yaroslavl Museum.</a:t>
            </a:r>
          </a:p>
          <a:p>
            <a:endParaRPr lang="ru-RU" dirty="0"/>
          </a:p>
        </p:txBody>
      </p:sp>
    </p:spTree>
  </p:cSld>
  <p:clrMapOvr>
    <a:masterClrMapping/>
  </p:clrMapOvr>
  <p:transition>
    <p:pull dir="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701px-Church_of_Elijah_the_Prophet_002.jpg"/>
          <p:cNvPicPr>
            <a:picLocks noGrp="1" noChangeAspect="1"/>
          </p:cNvPicPr>
          <p:nvPr>
            <p:ph idx="1"/>
          </p:nvPr>
        </p:nvPicPr>
        <p:blipFill>
          <a:blip r:embed="rId2" cstate="print"/>
          <a:stretch>
            <a:fillRect/>
          </a:stretch>
        </p:blipFill>
        <p:spPr>
          <a:xfrm>
            <a:off x="0" y="0"/>
            <a:ext cx="9144000" cy="6858000"/>
          </a:xfrm>
        </p:spPr>
      </p:pic>
    </p:spTree>
  </p:cSld>
  <p:clrMapOvr>
    <a:masterClrMapping/>
  </p:clrMapOvr>
  <p:transition>
    <p:cut/>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285728"/>
            <a:ext cx="7467600" cy="714380"/>
          </a:xfrm>
        </p:spPr>
        <p:txBody>
          <a:bodyPr>
            <a:normAutofit/>
          </a:bodyPr>
          <a:lstStyle/>
          <a:p>
            <a:pPr algn="ctr"/>
            <a:r>
              <a:rPr lang="en-US" b="1" i="1" dirty="0" smtClean="0"/>
              <a:t>night landscape in Yaroslavl</a:t>
            </a:r>
            <a:endParaRPr lang="ru-RU" b="1" i="1" dirty="0"/>
          </a:p>
        </p:txBody>
      </p:sp>
      <p:pic>
        <p:nvPicPr>
          <p:cNvPr id="4" name="Содержимое 3" descr="GuNoGYhONkY.jpg"/>
          <p:cNvPicPr>
            <a:picLocks noGrp="1" noChangeAspect="1"/>
          </p:cNvPicPr>
          <p:nvPr>
            <p:ph idx="1"/>
          </p:nvPr>
        </p:nvPicPr>
        <p:blipFill>
          <a:blip r:embed="rId2" cstate="print"/>
          <a:stretch>
            <a:fillRect/>
          </a:stretch>
        </p:blipFill>
        <p:spPr>
          <a:xfrm>
            <a:off x="683568" y="1124744"/>
            <a:ext cx="4067374" cy="4943436"/>
          </a:xfrm>
        </p:spPr>
      </p:pic>
      <p:pic>
        <p:nvPicPr>
          <p:cNvPr id="5" name="Рисунок 4" descr="Ikt57eNp8Z4.jpg"/>
          <p:cNvPicPr>
            <a:picLocks noChangeAspect="1"/>
          </p:cNvPicPr>
          <p:nvPr/>
        </p:nvPicPr>
        <p:blipFill>
          <a:blip r:embed="rId3" cstate="print"/>
          <a:stretch>
            <a:fillRect/>
          </a:stretch>
        </p:blipFill>
        <p:spPr>
          <a:xfrm>
            <a:off x="4788024" y="1124744"/>
            <a:ext cx="3960440" cy="4888682"/>
          </a:xfrm>
          <a:prstGeom prst="rect">
            <a:avLst/>
          </a:prstGeom>
        </p:spPr>
      </p:pic>
    </p:spTree>
  </p:cSld>
  <p:clrMapOvr>
    <a:masterClrMapping/>
  </p:clrMapOvr>
  <p:transition>
    <p:pull dir="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85728"/>
            <a:ext cx="2257412" cy="6188224"/>
          </a:xfrm>
        </p:spPr>
        <p:txBody>
          <a:bodyPr>
            <a:normAutofit fontScale="92500" lnSpcReduction="20000"/>
          </a:bodyPr>
          <a:lstStyle/>
          <a:p>
            <a:r>
              <a:rPr lang="en-US" dirty="0" smtClean="0"/>
              <a:t>The monument to the founder of Prince </a:t>
            </a:r>
            <a:r>
              <a:rPr lang="en-US" dirty="0" err="1" smtClean="0"/>
              <a:t>Yaroslav</a:t>
            </a:r>
            <a:r>
              <a:rPr lang="en-US" dirty="0" smtClean="0"/>
              <a:t> the Wise of Yaroslavl is located on an area of the Epiphany in the center of Yaroslavl.</a:t>
            </a:r>
          </a:p>
          <a:p>
            <a:pPr>
              <a:buNone/>
            </a:pPr>
            <a:endParaRPr lang="ru-RU" dirty="0"/>
          </a:p>
        </p:txBody>
      </p:sp>
      <p:pic>
        <p:nvPicPr>
          <p:cNvPr id="5" name="Рисунок 4" descr="4XVWtf0FI3k.jpg"/>
          <p:cNvPicPr>
            <a:picLocks noChangeAspect="1"/>
          </p:cNvPicPr>
          <p:nvPr/>
        </p:nvPicPr>
        <p:blipFill>
          <a:blip r:embed="rId2" cstate="print"/>
          <a:stretch>
            <a:fillRect/>
          </a:stretch>
        </p:blipFill>
        <p:spPr>
          <a:xfrm>
            <a:off x="3635896" y="413612"/>
            <a:ext cx="5040560" cy="5530175"/>
          </a:xfrm>
          <a:prstGeom prst="rect">
            <a:avLst/>
          </a:prstGeom>
        </p:spPr>
      </p:pic>
    </p:spTree>
  </p:cSld>
  <p:clrMapOvr>
    <a:masterClrMapping/>
  </p:clrMapOvr>
  <p:transition>
    <p:pull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357166"/>
            <a:ext cx="7467600" cy="703282"/>
          </a:xfrm>
        </p:spPr>
        <p:txBody>
          <a:bodyPr>
            <a:normAutofit/>
          </a:bodyPr>
          <a:lstStyle/>
          <a:p>
            <a:pPr algn="ctr"/>
            <a:r>
              <a:rPr lang="en-US" b="1" i="1" dirty="0" smtClean="0"/>
              <a:t>history of the city</a:t>
            </a:r>
            <a:endParaRPr lang="ru-RU" b="1" i="1" dirty="0"/>
          </a:p>
        </p:txBody>
      </p:sp>
      <p:sp>
        <p:nvSpPr>
          <p:cNvPr id="3" name="Содержимое 2"/>
          <p:cNvSpPr>
            <a:spLocks noGrp="1"/>
          </p:cNvSpPr>
          <p:nvPr>
            <p:ph idx="1"/>
          </p:nvPr>
        </p:nvSpPr>
        <p:spPr>
          <a:xfrm>
            <a:off x="457200" y="1214422"/>
            <a:ext cx="7467600" cy="5259530"/>
          </a:xfrm>
          <a:ln>
            <a:solidFill>
              <a:schemeClr val="bg1"/>
            </a:solidFill>
          </a:ln>
        </p:spPr>
        <p:style>
          <a:lnRef idx="2">
            <a:schemeClr val="accent4"/>
          </a:lnRef>
          <a:fillRef idx="1">
            <a:schemeClr val="lt1"/>
          </a:fillRef>
          <a:effectRef idx="0">
            <a:schemeClr val="accent4"/>
          </a:effectRef>
          <a:fontRef idx="minor">
            <a:schemeClr val="dk1"/>
          </a:fontRef>
        </p:style>
        <p:txBody>
          <a:bodyPr/>
          <a:lstStyle/>
          <a:p>
            <a:r>
              <a:rPr lang="en-US" dirty="0" smtClean="0">
                <a:latin typeface="Arial" pitchFamily="34" charset="0"/>
                <a:cs typeface="Arial" pitchFamily="34" charset="0"/>
              </a:rPr>
              <a:t>Yaroslavl - the first Russian city on the Volga. First mentioned in 1017 in the "Tale of Bygone Years". In the early 13th century, Constantine begins build up Yaroslavl stone temples. In the 17th century, the city became the largest center of the Moscow State after Moscow. During the industrialization of Yaroslavl to become a major industrial center. In July 1918, the city became the scene of one of the largest demonstrations against the Soviet regime - Yaroslavl uprising.</a:t>
            </a:r>
          </a:p>
          <a:p>
            <a:endParaRPr lang="ru-RU" dirty="0"/>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85728"/>
            <a:ext cx="2757478" cy="6188224"/>
          </a:xfrm>
        </p:spPr>
        <p:txBody>
          <a:bodyPr>
            <a:normAutofit fontScale="70000" lnSpcReduction="20000"/>
          </a:bodyPr>
          <a:lstStyle/>
          <a:p>
            <a:r>
              <a:rPr lang="en-US" dirty="0" smtClean="0"/>
              <a:t>Very close to the Holy Transfiguration Monastery monument bear, set in 2009 for the 1000th anniversary of Yaroslavl. Bronze Bear with paw raised stood on a huge rock, like the legend of the foundation of Yaroslavl, which bear left towards </a:t>
            </a:r>
            <a:r>
              <a:rPr lang="en-US" dirty="0" err="1" smtClean="0"/>
              <a:t>Yaroslav</a:t>
            </a:r>
            <a:r>
              <a:rPr lang="en-US" dirty="0" smtClean="0"/>
              <a:t> the Wise. There is a monument in this feature - each hour bear growls.</a:t>
            </a:r>
            <a:endParaRPr lang="ru-RU" dirty="0"/>
          </a:p>
        </p:txBody>
      </p:sp>
      <p:pic>
        <p:nvPicPr>
          <p:cNvPr id="4" name="Рисунок 3" descr="tdi-m6Az5ss.jpg"/>
          <p:cNvPicPr>
            <a:picLocks noChangeAspect="1"/>
          </p:cNvPicPr>
          <p:nvPr/>
        </p:nvPicPr>
        <p:blipFill>
          <a:blip r:embed="rId2" cstate="print"/>
          <a:stretch>
            <a:fillRect/>
          </a:stretch>
        </p:blipFill>
        <p:spPr>
          <a:xfrm>
            <a:off x="3714744" y="0"/>
            <a:ext cx="4661330" cy="6858000"/>
          </a:xfrm>
          <a:prstGeom prst="rect">
            <a:avLst/>
          </a:prstGeom>
        </p:spPr>
      </p:pic>
    </p:spTree>
  </p:cSld>
  <p:clrMapOvr>
    <a:masterClrMapping/>
  </p:clrMapOvr>
  <p:transition>
    <p:pull dir="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85720" y="357166"/>
            <a:ext cx="2643206" cy="6500834"/>
          </a:xfrm>
        </p:spPr>
        <p:txBody>
          <a:bodyPr/>
          <a:lstStyle/>
          <a:p>
            <a:pPr>
              <a:buNone/>
            </a:pPr>
            <a:r>
              <a:rPr lang="en-US" dirty="0" smtClean="0"/>
              <a:t>The monument to Nikolai </a:t>
            </a:r>
            <a:r>
              <a:rPr lang="en-US" dirty="0" err="1" smtClean="0"/>
              <a:t>Nekrasov</a:t>
            </a:r>
            <a:r>
              <a:rPr lang="en-US" dirty="0" smtClean="0"/>
              <a:t> - Russian poet, writer, publicist, </a:t>
            </a:r>
            <a:r>
              <a:rPr lang="en-US" dirty="0" err="1" smtClean="0"/>
              <a:t>uchivshemusya</a:t>
            </a:r>
            <a:r>
              <a:rPr lang="en-US" dirty="0" smtClean="0"/>
              <a:t> in Yaroslavl.</a:t>
            </a:r>
            <a:endParaRPr lang="ru-RU" dirty="0"/>
          </a:p>
        </p:txBody>
      </p:sp>
      <p:pic>
        <p:nvPicPr>
          <p:cNvPr id="4" name="Рисунок 3" descr="4352(1).jpg"/>
          <p:cNvPicPr>
            <a:picLocks noChangeAspect="1"/>
          </p:cNvPicPr>
          <p:nvPr/>
        </p:nvPicPr>
        <p:blipFill>
          <a:blip r:embed="rId2" cstate="print"/>
          <a:stretch>
            <a:fillRect/>
          </a:stretch>
        </p:blipFill>
        <p:spPr>
          <a:xfrm>
            <a:off x="3143240" y="434340"/>
            <a:ext cx="5595172" cy="544293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p:wipe dir="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2357430"/>
            <a:ext cx="7467600" cy="1143000"/>
          </a:xfrm>
        </p:spPr>
        <p:txBody>
          <a:bodyPr>
            <a:noAutofit/>
          </a:bodyPr>
          <a:lstStyle/>
          <a:p>
            <a:pPr algn="ctr"/>
            <a:r>
              <a:rPr lang="en-US" sz="7200" b="1" i="1" dirty="0" smtClean="0"/>
              <a:t>The End</a:t>
            </a:r>
            <a:endParaRPr lang="ru-RU" sz="7200" b="1" i="1" dirty="0"/>
          </a:p>
        </p:txBody>
      </p:sp>
    </p:spTree>
  </p:cSld>
  <p:clrMapOvr>
    <a:masterClrMapping/>
  </p:clrMapOvr>
  <p:transition>
    <p:wedg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Krestny-Khod-v-Yaroslavle.jpg"/>
          <p:cNvPicPr>
            <a:picLocks noGrp="1" noChangeAspect="1"/>
          </p:cNvPicPr>
          <p:nvPr>
            <p:ph idx="1"/>
          </p:nvPr>
        </p:nvPicPr>
        <p:blipFill>
          <a:blip r:embed="rId2" cstate="print"/>
          <a:stretch>
            <a:fillRect/>
          </a:stretch>
        </p:blipFill>
        <p:spPr>
          <a:xfrm>
            <a:off x="0" y="0"/>
            <a:ext cx="9144000" cy="6858000"/>
          </a:xfrm>
        </p:spPr>
      </p:pic>
    </p:spTree>
  </p:cSld>
  <p:clrMapOvr>
    <a:masterClrMapping/>
  </p:clrMapOvr>
  <p:transition>
    <p:pull dir="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214290"/>
            <a:ext cx="7467600" cy="857232"/>
          </a:xfrm>
        </p:spPr>
        <p:txBody>
          <a:bodyPr>
            <a:normAutofit/>
          </a:bodyPr>
          <a:lstStyle/>
          <a:p>
            <a:pPr algn="ctr"/>
            <a:r>
              <a:rPr lang="en-US" sz="4400" b="1" i="1" dirty="0" smtClean="0"/>
              <a:t>location of</a:t>
            </a:r>
            <a:endParaRPr lang="ru-RU" sz="4400" b="1" i="1" dirty="0"/>
          </a:p>
        </p:txBody>
      </p:sp>
      <p:sp>
        <p:nvSpPr>
          <p:cNvPr id="3" name="Содержимое 2"/>
          <p:cNvSpPr>
            <a:spLocks noGrp="1"/>
          </p:cNvSpPr>
          <p:nvPr>
            <p:ph idx="1"/>
          </p:nvPr>
        </p:nvSpPr>
        <p:spPr>
          <a:xfrm>
            <a:off x="285720" y="1214422"/>
            <a:ext cx="8215370" cy="5286412"/>
          </a:xfrm>
          <a:ln>
            <a:solidFill>
              <a:schemeClr val="bg1"/>
            </a:solidFill>
          </a:ln>
        </p:spPr>
        <p:style>
          <a:lnRef idx="2">
            <a:schemeClr val="accent3"/>
          </a:lnRef>
          <a:fillRef idx="1">
            <a:schemeClr val="lt1"/>
          </a:fillRef>
          <a:effectRef idx="0">
            <a:schemeClr val="accent3"/>
          </a:effectRef>
          <a:fontRef idx="minor">
            <a:schemeClr val="dk1"/>
          </a:fontRef>
        </p:style>
        <p:txBody>
          <a:bodyPr>
            <a:normAutofit/>
          </a:bodyPr>
          <a:lstStyle/>
          <a:p>
            <a:r>
              <a:rPr lang="en-US" dirty="0" smtClean="0">
                <a:latin typeface="Arial" pitchFamily="34" charset="0"/>
                <a:cs typeface="Arial" pitchFamily="34" charset="0"/>
              </a:rPr>
              <a:t>Yaroslavl is the location of the East European Plain, its the central part. Yaroslavl - the administrative center of Yaroslavl region, located on the right bank. Volga River, a distance of 282 km north-east of Moscow. In this city there are multiple railway junctions and road junctions, including property in Yaroslavl. In addition, Yaroslavl has an airport and river port. The tourism industry is very developed in Yaroslavl, and growing.</a:t>
            </a:r>
            <a:endParaRPr lang="ru-RU" dirty="0">
              <a:latin typeface="Arial" pitchFamily="34" charset="0"/>
              <a:cs typeface="Arial" pitchFamily="34" charset="0"/>
            </a:endParaRPr>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HDVWNXgUFqg.jpg"/>
          <p:cNvPicPr>
            <a:picLocks noGrp="1" noChangeAspect="1"/>
          </p:cNvPicPr>
          <p:nvPr>
            <p:ph idx="1"/>
          </p:nvPr>
        </p:nvPicPr>
        <p:blipFill>
          <a:blip r:embed="rId2" cstate="print"/>
          <a:stretch>
            <a:fillRect/>
          </a:stretch>
        </p:blipFill>
        <p:spPr>
          <a:xfrm>
            <a:off x="0" y="0"/>
            <a:ext cx="9144000" cy="6858000"/>
          </a:xfrm>
        </p:spPr>
      </p:pic>
    </p:spTree>
  </p:cSld>
  <p:clrMapOvr>
    <a:masterClrMapping/>
  </p:clrMapOvr>
  <p:transition>
    <p:cut thruBlk="1"/>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582594"/>
          </a:xfrm>
        </p:spPr>
        <p:txBody>
          <a:bodyPr>
            <a:normAutofit/>
          </a:bodyPr>
          <a:lstStyle/>
          <a:p>
            <a:pPr algn="ctr"/>
            <a:r>
              <a:rPr lang="en-US" sz="3200" dirty="0" smtClean="0"/>
              <a:t>emblem of Yaroslavl</a:t>
            </a:r>
            <a:endParaRPr lang="ru-RU" sz="3200" dirty="0"/>
          </a:p>
        </p:txBody>
      </p:sp>
      <p:pic>
        <p:nvPicPr>
          <p:cNvPr id="4" name="Содержимое 3" descr="H_A4E_mdtU4.jpg"/>
          <p:cNvPicPr>
            <a:picLocks noGrp="1" noChangeAspect="1"/>
          </p:cNvPicPr>
          <p:nvPr>
            <p:ph idx="1"/>
          </p:nvPr>
        </p:nvPicPr>
        <p:blipFill>
          <a:blip r:embed="rId2" cstate="print"/>
          <a:stretch>
            <a:fillRect/>
          </a:stretch>
        </p:blipFill>
        <p:spPr>
          <a:xfrm>
            <a:off x="1928794" y="1000109"/>
            <a:ext cx="4763982" cy="552523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582594"/>
          </a:xfrm>
        </p:spPr>
        <p:txBody>
          <a:bodyPr>
            <a:normAutofit/>
          </a:bodyPr>
          <a:lstStyle/>
          <a:p>
            <a:pPr algn="ctr"/>
            <a:r>
              <a:rPr lang="en-US" sz="3200" b="1" i="1" dirty="0" smtClean="0"/>
              <a:t>history of Yaroslavl</a:t>
            </a:r>
            <a:endParaRPr lang="ru-RU" sz="3200" b="1" i="1" dirty="0"/>
          </a:p>
        </p:txBody>
      </p:sp>
      <p:sp>
        <p:nvSpPr>
          <p:cNvPr id="3" name="Содержимое 2"/>
          <p:cNvSpPr>
            <a:spLocks noGrp="1"/>
          </p:cNvSpPr>
          <p:nvPr>
            <p:ph idx="1"/>
          </p:nvPr>
        </p:nvSpPr>
        <p:spPr>
          <a:xfrm>
            <a:off x="457200" y="1071546"/>
            <a:ext cx="7543824" cy="5572164"/>
          </a:xfrm>
          <a:ln>
            <a:solidFill>
              <a:schemeClr val="bg1"/>
            </a:solidFill>
          </a:ln>
        </p:spPr>
        <p:style>
          <a:lnRef idx="2">
            <a:schemeClr val="accent2"/>
          </a:lnRef>
          <a:fillRef idx="1">
            <a:schemeClr val="lt1"/>
          </a:fillRef>
          <a:effectRef idx="0">
            <a:schemeClr val="accent2"/>
          </a:effectRef>
          <a:fontRef idx="minor">
            <a:schemeClr val="dk1"/>
          </a:fontRef>
        </p:style>
        <p:txBody>
          <a:bodyPr>
            <a:normAutofit/>
          </a:bodyPr>
          <a:lstStyle/>
          <a:p>
            <a:r>
              <a:rPr lang="en-US" sz="2700" dirty="0" smtClean="0">
                <a:latin typeface="Arial" pitchFamily="34" charset="0"/>
                <a:cs typeface="Arial" pitchFamily="34" charset="0"/>
              </a:rPr>
              <a:t>The city was founded in 1010 by </a:t>
            </a:r>
            <a:r>
              <a:rPr lang="en-US" sz="2700" dirty="0" err="1" smtClean="0">
                <a:latin typeface="Arial" pitchFamily="34" charset="0"/>
                <a:cs typeface="Arial" pitchFamily="34" charset="0"/>
              </a:rPr>
              <a:t>Yaroslav</a:t>
            </a:r>
            <a:r>
              <a:rPr lang="en-US" sz="2700" dirty="0" smtClean="0">
                <a:latin typeface="Arial" pitchFamily="34" charset="0"/>
                <a:cs typeface="Arial" pitchFamily="34" charset="0"/>
              </a:rPr>
              <a:t> the Wise as a fortress to protect the north-eastern border of Russia. It was the first Christian city on the Volga. In 1238, he sacked and burned the Mongol-Tatars.</a:t>
            </a:r>
            <a:br>
              <a:rPr lang="en-US" sz="2700" dirty="0" smtClean="0">
                <a:latin typeface="Arial" pitchFamily="34" charset="0"/>
                <a:cs typeface="Arial" pitchFamily="34" charset="0"/>
              </a:rPr>
            </a:br>
            <a:r>
              <a:rPr lang="en-US" sz="2700" dirty="0" smtClean="0">
                <a:latin typeface="Arial" pitchFamily="34" charset="0"/>
                <a:cs typeface="Arial" pitchFamily="34" charset="0"/>
              </a:rPr>
              <a:t>In 1463, Yaroslavl became a member of the Moscow State. Here in the case of danger to transport the state treasury.</a:t>
            </a:r>
            <a:endParaRPr lang="ru-RU" sz="2700" dirty="0">
              <a:latin typeface="Arial" pitchFamily="34" charset="0"/>
              <a:cs typeface="Arial" pitchFamily="34" charset="0"/>
            </a:endParaRPr>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Ярославль_320x250.jpg"/>
          <p:cNvPicPr>
            <a:picLocks noGrp="1" noChangeAspect="1"/>
          </p:cNvPicPr>
          <p:nvPr>
            <p:ph idx="1"/>
          </p:nvPr>
        </p:nvPicPr>
        <p:blipFill>
          <a:blip r:embed="rId2" cstate="print"/>
          <a:stretch>
            <a:fillRect/>
          </a:stretch>
        </p:blipFill>
        <p:spPr>
          <a:xfrm>
            <a:off x="0" y="1"/>
            <a:ext cx="9143999" cy="7143749"/>
          </a:xfrm>
        </p:spPr>
      </p:pic>
    </p:spTree>
  </p:cSld>
  <p:clrMapOvr>
    <a:masterClrMapping/>
  </p:clrMapOvr>
  <p:transition>
    <p:fade thruBlk="1"/>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582594"/>
          </a:xfrm>
        </p:spPr>
        <p:txBody>
          <a:bodyPr>
            <a:normAutofit fontScale="90000"/>
          </a:bodyPr>
          <a:lstStyle/>
          <a:p>
            <a:pPr algn="ctr"/>
            <a:r>
              <a:rPr lang="en-US" b="1" i="1" dirty="0" smtClean="0">
                <a:latin typeface="Arial" pitchFamily="34" charset="0"/>
                <a:cs typeface="Arial" pitchFamily="34" charset="0"/>
              </a:rPr>
              <a:t>HISTORIC PLACES</a:t>
            </a:r>
            <a:endParaRPr lang="ru-RU" b="1" i="1" dirty="0">
              <a:latin typeface="Arial" pitchFamily="34" charset="0"/>
              <a:cs typeface="Arial" pitchFamily="34" charset="0"/>
            </a:endParaRPr>
          </a:p>
        </p:txBody>
      </p:sp>
      <p:sp>
        <p:nvSpPr>
          <p:cNvPr id="3" name="Содержимое 2"/>
          <p:cNvSpPr>
            <a:spLocks noGrp="1"/>
          </p:cNvSpPr>
          <p:nvPr>
            <p:ph idx="1"/>
          </p:nvPr>
        </p:nvSpPr>
        <p:spPr>
          <a:xfrm>
            <a:off x="457200" y="1142984"/>
            <a:ext cx="7467600" cy="5330968"/>
          </a:xfrm>
          <a:ln>
            <a:solidFill>
              <a:schemeClr val="bg1"/>
            </a:solidFill>
          </a:ln>
        </p:spPr>
        <p:style>
          <a:lnRef idx="2">
            <a:schemeClr val="accent1"/>
          </a:lnRef>
          <a:fillRef idx="1">
            <a:schemeClr val="lt1"/>
          </a:fillRef>
          <a:effectRef idx="0">
            <a:schemeClr val="accent1"/>
          </a:effectRef>
          <a:fontRef idx="minor">
            <a:schemeClr val="dk1"/>
          </a:fontRef>
        </p:style>
        <p:txBody>
          <a:bodyPr/>
          <a:lstStyle/>
          <a:p>
            <a:pPr>
              <a:buNone/>
            </a:pPr>
            <a:r>
              <a:rPr lang="en-US" dirty="0" smtClean="0">
                <a:latin typeface="Arial" pitchFamily="34" charset="0"/>
                <a:cs typeface="Arial" pitchFamily="34" charset="0"/>
              </a:rPr>
              <a:t>   Holy Transfiguration Monastery One of the oldest monasteries in the North-West of Russia, according to the documents known since 1186. In 1213, the monastery was the first in the Russian school - called </a:t>
            </a:r>
            <a:r>
              <a:rPr lang="en-US" dirty="0" err="1" smtClean="0">
                <a:latin typeface="Arial" pitchFamily="34" charset="0"/>
                <a:cs typeface="Arial" pitchFamily="34" charset="0"/>
              </a:rPr>
              <a:t>Grygoryivsky</a:t>
            </a:r>
            <a:r>
              <a:rPr lang="en-US" dirty="0" smtClean="0">
                <a:latin typeface="Arial" pitchFamily="34" charset="0"/>
                <a:cs typeface="Arial" pitchFamily="34" charset="0"/>
              </a:rPr>
              <a:t> porch (later he was transferred to Rostov).</a:t>
            </a:r>
            <a:endParaRPr lang="ru-RU" dirty="0">
              <a:latin typeface="Arial" pitchFamily="34" charset="0"/>
              <a:cs typeface="Arial" pitchFamily="34" charset="0"/>
            </a:endParaRPr>
          </a:p>
        </p:txBody>
      </p:sp>
    </p:spTree>
  </p:cSld>
  <p:clrMapOvr>
    <a:masterClrMapping/>
  </p:clrMapOvr>
  <p:transition>
    <p:fade thruBlk="1"/>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спект">
  <a:themeElements>
    <a:clrScheme name="Аспект">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Аспект">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Аспект">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164</TotalTime>
  <Words>482</Words>
  <Application>Microsoft Office PowerPoint</Application>
  <PresentationFormat>Экран (4:3)</PresentationFormat>
  <Paragraphs>24</Paragraphs>
  <Slides>22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22</vt:i4>
      </vt:variant>
    </vt:vector>
  </HeadingPairs>
  <TitlesOfParts>
    <vt:vector size="23" baseType="lpstr">
      <vt:lpstr>Аспект</vt:lpstr>
      <vt:lpstr>Travelling to Yaroslavl</vt:lpstr>
      <vt:lpstr>history of the city</vt:lpstr>
      <vt:lpstr>Слайд 3</vt:lpstr>
      <vt:lpstr>location of</vt:lpstr>
      <vt:lpstr>Слайд 5</vt:lpstr>
      <vt:lpstr>emblem of Yaroslavl</vt:lpstr>
      <vt:lpstr>history of Yaroslavl</vt:lpstr>
      <vt:lpstr>Слайд 8</vt:lpstr>
      <vt:lpstr>HISTORIC PLACES</vt:lpstr>
      <vt:lpstr>Слайд 10</vt:lpstr>
      <vt:lpstr>Слайд 11</vt:lpstr>
      <vt:lpstr>Слайд 12</vt:lpstr>
      <vt:lpstr>Слайд 13</vt:lpstr>
      <vt:lpstr>Слайд 14</vt:lpstr>
      <vt:lpstr>The ancient icon of Yaroslavl</vt:lpstr>
      <vt:lpstr>Слайд 16</vt:lpstr>
      <vt:lpstr>Слайд 17</vt:lpstr>
      <vt:lpstr>night landscape in Yaroslavl</vt:lpstr>
      <vt:lpstr>Слайд 19</vt:lpstr>
      <vt:lpstr>Слайд 20</vt:lpstr>
      <vt:lpstr>Слайд 21</vt:lpstr>
      <vt:lpstr>The End</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Путешествие по городу Ярославль</dc:title>
  <dc:creator>MLKSTV</dc:creator>
  <cp:lastModifiedBy>Просто</cp:lastModifiedBy>
  <cp:revision>37</cp:revision>
  <dcterms:created xsi:type="dcterms:W3CDTF">2013-03-04T17:41:53Z</dcterms:created>
  <dcterms:modified xsi:type="dcterms:W3CDTF">2013-04-01T07:42:17Z</dcterms:modified>
</cp:coreProperties>
</file>