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0"/>
  </p:notesMasterIdLst>
  <p:sldIdLst>
    <p:sldId id="258" r:id="rId2"/>
    <p:sldId id="292" r:id="rId3"/>
    <p:sldId id="257" r:id="rId4"/>
    <p:sldId id="260" r:id="rId5"/>
    <p:sldId id="283" r:id="rId6"/>
    <p:sldId id="264" r:id="rId7"/>
    <p:sldId id="284" r:id="rId8"/>
    <p:sldId id="276" r:id="rId9"/>
    <p:sldId id="265" r:id="rId10"/>
    <p:sldId id="286" r:id="rId11"/>
    <p:sldId id="287" r:id="rId12"/>
    <p:sldId id="288" r:id="rId13"/>
    <p:sldId id="289" r:id="rId14"/>
    <p:sldId id="291" r:id="rId15"/>
    <p:sldId id="262" r:id="rId16"/>
    <p:sldId id="268" r:id="rId17"/>
    <p:sldId id="269" r:id="rId18"/>
    <p:sldId id="279" r:id="rId19"/>
    <p:sldId id="270" r:id="rId20"/>
    <p:sldId id="271" r:id="rId21"/>
    <p:sldId id="278" r:id="rId22"/>
    <p:sldId id="273" r:id="rId23"/>
    <p:sldId id="277" r:id="rId24"/>
    <p:sldId id="263" r:id="rId25"/>
    <p:sldId id="275" r:id="rId26"/>
    <p:sldId id="293" r:id="rId27"/>
    <p:sldId id="272" r:id="rId28"/>
    <p:sldId id="274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</p:showPr>
  <p:clrMru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6481" autoAdjust="0"/>
  </p:normalViewPr>
  <p:slideViewPr>
    <p:cSldViewPr>
      <p:cViewPr varScale="1">
        <p:scale>
          <a:sx n="102" d="100"/>
          <a:sy n="102" d="100"/>
        </p:scale>
        <p:origin x="-1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1четверть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понятия</c:v>
                </c:pt>
                <c:pt idx="1">
                  <c:v>Л/Р</c:v>
                </c:pt>
                <c:pt idx="2">
                  <c:v>тест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30</c:v>
                </c:pt>
                <c:pt idx="1">
                  <c:v>60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2четверть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понятия</c:v>
                </c:pt>
                <c:pt idx="1">
                  <c:v>Л/Р</c:v>
                </c:pt>
                <c:pt idx="2">
                  <c:v>тест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40</c:v>
                </c:pt>
                <c:pt idx="1">
                  <c:v>70</c:v>
                </c:pt>
                <c:pt idx="2">
                  <c:v>40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 четверть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понятия</c:v>
                </c:pt>
                <c:pt idx="1">
                  <c:v>Л/Р</c:v>
                </c:pt>
                <c:pt idx="2">
                  <c:v>тест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52</c:v>
                </c:pt>
                <c:pt idx="1">
                  <c:v>75</c:v>
                </c:pt>
                <c:pt idx="2">
                  <c:v>55</c:v>
                </c:pt>
              </c:numCache>
            </c:numRef>
          </c:val>
        </c:ser>
        <c:axId val="50871296"/>
        <c:axId val="90526080"/>
      </c:barChart>
      <c:catAx>
        <c:axId val="50871296"/>
        <c:scaling>
          <c:orientation val="minMax"/>
        </c:scaling>
        <c:axPos val="b"/>
        <c:tickLblPos val="nextTo"/>
        <c:crossAx val="90526080"/>
        <c:crosses val="autoZero"/>
        <c:auto val="1"/>
        <c:lblAlgn val="ctr"/>
        <c:lblOffset val="100"/>
      </c:catAx>
      <c:valAx>
        <c:axId val="90526080"/>
        <c:scaling>
          <c:orientation val="minMax"/>
        </c:scaling>
        <c:axPos val="l"/>
        <c:majorGridlines/>
        <c:numFmt formatCode="General" sourceLinked="1"/>
        <c:tickLblPos val="nextTo"/>
        <c:crossAx val="5087129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33F4BA7-3957-4B65-98AC-8BA15642EEEF}" type="datetimeFigureOut">
              <a:rPr lang="ru-RU"/>
              <a:pPr>
                <a:defRPr/>
              </a:pPr>
              <a:t>01.04.2010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3B1C688-F5B3-4C2D-982C-6BE2D667A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Данной литературой пользуемся на уроке.</a:t>
            </a:r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F1FE57E-7B51-4FF6-A3DB-232A0CF4C851}" type="slidenum">
              <a:rPr lang="ru-RU" smtClean="0"/>
              <a:pPr/>
              <a:t>27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Данная литература использовалась для формирования презентации.</a:t>
            </a:r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049236-AF5B-47A5-8DE5-EA5D1E6AF8B0}" type="slidenum">
              <a:rPr lang="ru-RU" smtClean="0"/>
              <a:pPr/>
              <a:t>28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6A96B050-9D4E-46AB-A01A-ED62B64D5B3C}" type="datetimeFigureOut">
              <a:rPr lang="ru-RU"/>
              <a:pPr>
                <a:defRPr/>
              </a:pPr>
              <a:t>01.04.2010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AC1C9A6-31C7-4498-8709-BE24BF348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5A3EF-541C-46DF-AE99-F5F9BEBFF1FD}" type="datetimeFigureOut">
              <a:rPr lang="ru-RU"/>
              <a:pPr>
                <a:defRPr/>
              </a:pPr>
              <a:t>01.04.2010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F6FAD-F4E3-47DC-BACA-2DD627700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499CE-FC4A-4F8D-9F55-A6EFB508ABA7}" type="datetimeFigureOut">
              <a:rPr lang="ru-RU"/>
              <a:pPr>
                <a:defRPr/>
              </a:pPr>
              <a:t>01.04.2010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EFC99-C79F-41AE-9CFC-0C576DCCC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84642-91AD-4F15-BECE-EEEFB894608B}" type="datetimeFigureOut">
              <a:rPr lang="ru-RU"/>
              <a:pPr>
                <a:defRPr/>
              </a:pPr>
              <a:t>01.04.2010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5F913-CB51-4007-8FAF-5AEECE18E6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DD601-4A90-4C5C-8279-EC251A445F8A}" type="datetimeFigureOut">
              <a:rPr lang="ru-RU"/>
              <a:pPr>
                <a:defRPr/>
              </a:pPr>
              <a:t>01.04.2010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258E1-F8B1-49E9-9EB8-04C04E2E3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03E5C-0BCE-4C32-81F5-B4C4B3BD695F}" type="datetimeFigureOut">
              <a:rPr lang="ru-RU"/>
              <a:pPr>
                <a:defRPr/>
              </a:pPr>
              <a:t>01.04.2010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6B4DA-D4B6-4674-AF6D-9197BC1B3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D2EE9-76EE-4988-A73C-DDFDD1DAFFA7}" type="datetimeFigureOut">
              <a:rPr lang="ru-RU"/>
              <a:pPr>
                <a:defRPr/>
              </a:pPr>
              <a:t>01.04.2010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D2F6197-2406-4F1C-8358-E62F23B80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F3FA7-92E6-47A5-B742-04D93C33FAF5}" type="datetimeFigureOut">
              <a:rPr lang="ru-RU"/>
              <a:pPr>
                <a:defRPr/>
              </a:pPr>
              <a:t>01.04.2010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E3A47-4991-4E57-B538-19F984F19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969BB-E6E1-4755-80E7-06A96ACE8030}" type="datetimeFigureOut">
              <a:rPr lang="ru-RU"/>
              <a:pPr>
                <a:defRPr/>
              </a:pPr>
              <a:t>01.04.2010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64858-9BBE-47F6-96B3-C44D00AE9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78C82816-1FA3-4A6E-8E9F-4286C7AFA5C1}" type="datetimeFigureOut">
              <a:rPr lang="ru-RU"/>
              <a:pPr>
                <a:defRPr/>
              </a:pPr>
              <a:t>01.04.2010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47A08563-50BF-4264-9240-00000E7188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D1E4D192-479C-4A89-B33B-2D0C81276AF8}" type="datetimeFigureOut">
              <a:rPr lang="ru-RU"/>
              <a:pPr>
                <a:defRPr/>
              </a:pPr>
              <a:t>01.04.2010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C751F38A-5A36-41A7-B23E-54D21E6BF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0C97ABB3-6344-4E51-B395-29BD5907DC1A}" type="datetimeFigureOut">
              <a:rPr lang="ru-RU"/>
              <a:pPr>
                <a:defRPr/>
              </a:pPr>
              <a:t>01.04.2010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FB2CD588-5F19-4484-A9B0-14D36D1F1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56" r:id="rId1"/>
    <p:sldLayoutId id="2147484257" r:id="rId2"/>
    <p:sldLayoutId id="2147484258" r:id="rId3"/>
    <p:sldLayoutId id="2147484251" r:id="rId4"/>
    <p:sldLayoutId id="2147484259" r:id="rId5"/>
    <p:sldLayoutId id="2147484252" r:id="rId6"/>
    <p:sldLayoutId id="2147484253" r:id="rId7"/>
    <p:sldLayoutId id="2147484260" r:id="rId8"/>
    <p:sldLayoutId id="2147484261" r:id="rId9"/>
    <p:sldLayoutId id="2147484254" r:id="rId10"/>
    <p:sldLayoutId id="2147484255" r:id="rId11"/>
  </p:sldLayoutIdLst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B9CAA5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B9CAA5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B9CAA5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B9CAA5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B9CAA5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B9CAA5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B9CAA5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B9CAA5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B9CAA5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C1CBB6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4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slide" Target="slide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Содержимое 3" descr="grib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4048125" cy="3028950"/>
          </a:xfrm>
        </p:spPr>
      </p:pic>
      <p:pic>
        <p:nvPicPr>
          <p:cNvPr id="8195" name="Рисунок 4" descr="1775096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0"/>
            <a:ext cx="3613150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6" descr="11_b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13" y="0"/>
            <a:ext cx="207168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7" descr="1257759069_poster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22336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9" descr="166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42875" y="4849813"/>
            <a:ext cx="3000375" cy="200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Рисунок 11" descr="PR20090123211140.jpe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25" y="4357688"/>
            <a:ext cx="335756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Рисунок 12" descr="st12_1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29438" y="1751013"/>
            <a:ext cx="2214562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Рисунок 13" descr="b3634840c57b6e1aacf382221165db57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5000" y="4500563"/>
            <a:ext cx="3429000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57158" y="5572140"/>
            <a:ext cx="8643998" cy="95410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Методическая разработка раздела «Царство грибы» для обучающихся 7 класса</a:t>
            </a:r>
          </a:p>
        </p:txBody>
      </p:sp>
      <p:pic>
        <p:nvPicPr>
          <p:cNvPr id="8205" name="Рисунок 19" descr="PR20090123211211.jpe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071688" y="2143125"/>
            <a:ext cx="5000625" cy="319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125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sz="half" idx="1"/>
          </p:nvPr>
        </p:nvSpPr>
        <p:spPr>
          <a:xfrm>
            <a:off x="395288" y="692150"/>
            <a:ext cx="8064500" cy="475297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На формирование знания учебного материала:</a:t>
            </a:r>
          </a:p>
          <a:p>
            <a:pPr algn="ctr">
              <a:buFont typeface="Wingdings 2" pitchFamily="18" charset="2"/>
              <a:buNone/>
            </a:pPr>
            <a:endParaRPr lang="ru-RU" sz="28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Century Gothic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Определите, истинно или ложно данное утверждение(схема)</a:t>
            </a:r>
          </a:p>
          <a:p>
            <a:pPr>
              <a:buClr>
                <a:schemeClr val="tx1"/>
              </a:buClr>
              <a:buFont typeface="Century Gothic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в тексте ключевые слова</a:t>
            </a:r>
          </a:p>
          <a:p>
            <a:pPr>
              <a:buClr>
                <a:schemeClr val="tx1"/>
              </a:buClr>
              <a:buFont typeface="Century Gothic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Разбейте текст на смысловые части и дайте заголовок каждой из них</a:t>
            </a:r>
          </a:p>
          <a:p>
            <a:pPr>
              <a:buClr>
                <a:schemeClr val="tx1"/>
              </a:buClr>
              <a:buFont typeface="Century Gothic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в тексте возможные ошибки</a:t>
            </a:r>
          </a:p>
          <a:p>
            <a:pPr>
              <a:buClr>
                <a:schemeClr val="tx1"/>
              </a:buClr>
              <a:buFont typeface="Century Gothic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дополнительный материал в энциклопедии и других источниках информации</a:t>
            </a:r>
          </a:p>
        </p:txBody>
      </p:sp>
      <p:sp>
        <p:nvSpPr>
          <p:cNvPr id="17411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453188"/>
            <a:ext cx="431800" cy="2159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3"/>
          <p:cNvSpPr>
            <a:spLocks noGrp="1"/>
          </p:cNvSpPr>
          <p:nvPr>
            <p:ph type="body" idx="1"/>
          </p:nvPr>
        </p:nvSpPr>
        <p:spPr>
          <a:xfrm>
            <a:off x="428596" y="571480"/>
            <a:ext cx="8258204" cy="588329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На формирование понимания изучаемого материала</a:t>
            </a:r>
          </a:p>
          <a:p>
            <a:pPr algn="ctr">
              <a:buFont typeface="Wingdings 2" pitchFamily="18" charset="2"/>
              <a:buNone/>
            </a:pPr>
            <a:endParaRPr lang="ru-RU" sz="2600" u="sng" dirty="0" smtClean="0">
              <a:latin typeface="Arial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Составьте вопросы по данному материалу, теме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Ответьте на вопросы, отражающие причинно-следственные связи: «Зачем?» , «Почему?»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Прочитайте словами данную символическую информацию (Схему, таблицу, рисунок)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Перекодируйте  известную словесную информацию в виде схемы, таблицы</a:t>
            </a:r>
          </a:p>
          <a:p>
            <a:pPr>
              <a:buFont typeface="Century Gothic" pitchFamily="34" charset="0"/>
              <a:buAutoNum type="arabicPeriod"/>
            </a:pPr>
            <a:endParaRPr lang="ru-RU" sz="1800" u="sng" dirty="0" smtClean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8188" y="6500813"/>
            <a:ext cx="431800" cy="2159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sz="half" idx="1"/>
          </p:nvPr>
        </p:nvSpPr>
        <p:spPr>
          <a:xfrm>
            <a:off x="395288" y="692150"/>
            <a:ext cx="7993062" cy="4525963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На формирование умений и навыков.</a:t>
            </a:r>
          </a:p>
          <a:p>
            <a:pPr algn="ctr">
              <a:buFont typeface="Wingdings 2" pitchFamily="18" charset="2"/>
              <a:buNone/>
            </a:pPr>
            <a:endParaRPr lang="ru-RU" sz="28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Century Gothic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условию задания установите, какие знания необходимо использовать для выполнения данного задания</a:t>
            </a:r>
          </a:p>
          <a:p>
            <a:pPr>
              <a:buClr>
                <a:schemeClr val="tx1"/>
              </a:buClr>
              <a:buFont typeface="Century Gothic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Выделите для себя из текста полезные новые знания</a:t>
            </a:r>
          </a:p>
          <a:p>
            <a:pPr>
              <a:buClr>
                <a:schemeClr val="tx1"/>
              </a:buClr>
              <a:buFont typeface="Century Gothic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ошибку в тексте, выявите ее сущность</a:t>
            </a:r>
          </a:p>
          <a:p>
            <a:pPr>
              <a:buClr>
                <a:schemeClr val="tx1"/>
              </a:buClr>
              <a:buFont typeface="Century Gothic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Ответьте на вопросы, связанные с действием и способом его осуществления: «Почему?» «Как?»</a:t>
            </a:r>
          </a:p>
        </p:txBody>
      </p:sp>
      <p:sp>
        <p:nvSpPr>
          <p:cNvPr id="19459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524625"/>
            <a:ext cx="358775" cy="2174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3"/>
          <p:cNvSpPr>
            <a:spLocks noGrp="1"/>
          </p:cNvSpPr>
          <p:nvPr>
            <p:ph type="body" idx="1"/>
          </p:nvPr>
        </p:nvSpPr>
        <p:spPr>
          <a:xfrm>
            <a:off x="611188" y="981075"/>
            <a:ext cx="8229600" cy="45720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На развитие внимания</a:t>
            </a:r>
          </a:p>
          <a:p>
            <a:pPr algn="ctr">
              <a:buFont typeface="Wingdings 2" pitchFamily="18" charset="2"/>
              <a:buNone/>
            </a:pP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Задайте вопросы по данному тексту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ошибку в тексте, схеме, таблице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верные утверждения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Расположите таксономические единицы в определенном порядке</a:t>
            </a:r>
          </a:p>
          <a:p>
            <a:pPr>
              <a:buFont typeface="Wingdings 2" pitchFamily="18" charset="2"/>
              <a:buNone/>
            </a:pPr>
            <a:endParaRPr lang="ru-RU" sz="2800" dirty="0" smtClean="0">
              <a:solidFill>
                <a:srgbClr val="00CC00"/>
              </a:solidFill>
              <a:latin typeface="Arial" charset="0"/>
            </a:endParaRPr>
          </a:p>
        </p:txBody>
      </p:sp>
      <p:sp>
        <p:nvSpPr>
          <p:cNvPr id="20483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453188"/>
            <a:ext cx="431800" cy="2159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357157" y="500042"/>
            <a:ext cx="8086755" cy="5143521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На развитие мировоззрения.</a:t>
            </a:r>
          </a:p>
          <a:p>
            <a:pPr algn="ctr">
              <a:buFont typeface="Wingdings 2" pitchFamily="18" charset="2"/>
              <a:buNone/>
            </a:pP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Приведите примеры объектов, процессов действительности, описываемых данным явлением.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Составьте содержательную прикладную задачу на развитие естественнонаучной грамотности.</a:t>
            </a:r>
          </a:p>
          <a:p>
            <a:pPr>
              <a:buFont typeface="Wingdings 2" pitchFamily="18" charset="2"/>
              <a:buNone/>
            </a:pPr>
            <a:endParaRPr lang="ru-RU" sz="2800" dirty="0" smtClean="0">
              <a:solidFill>
                <a:srgbClr val="00CC00"/>
              </a:solidFill>
              <a:latin typeface="Arial" charset="0"/>
            </a:endParaRPr>
          </a:p>
        </p:txBody>
      </p:sp>
      <p:sp>
        <p:nvSpPr>
          <p:cNvPr id="21507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453188"/>
            <a:ext cx="431800" cy="2159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796908"/>
          </a:xfrm>
        </p:spPr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Поурочное планирование к РОП</a:t>
            </a:r>
            <a: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2531" name="Содержимое 4"/>
          <p:cNvSpPr>
            <a:spLocks noGrp="1"/>
          </p:cNvSpPr>
          <p:nvPr>
            <p:ph idx="1"/>
          </p:nvPr>
        </p:nvSpPr>
        <p:spPr>
          <a:xfrm>
            <a:off x="500063" y="1000125"/>
            <a:ext cx="7424737" cy="51260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z="240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63" y="928688"/>
          <a:ext cx="8072465" cy="5528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819"/>
                <a:gridCol w="2690000"/>
                <a:gridCol w="1103590"/>
                <a:gridCol w="1103590"/>
                <a:gridCol w="1761334"/>
                <a:gridCol w="1000132"/>
              </a:tblGrid>
              <a:tr h="86606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lang="ru-RU" baseline="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aseline="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baseline="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baseline="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dirty="0">
                        <a:solidFill>
                          <a:schemeClr val="tx1">
                            <a:lumMod val="9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Название урока</a:t>
                      </a:r>
                      <a:endParaRPr lang="ru-RU" dirty="0">
                        <a:solidFill>
                          <a:schemeClr val="tx1">
                            <a:lumMod val="9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урока</a:t>
                      </a:r>
                      <a:endParaRPr lang="ru-RU" dirty="0">
                        <a:solidFill>
                          <a:schemeClr val="tx1">
                            <a:lumMod val="9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понятия</a:t>
                      </a:r>
                      <a:endParaRPr lang="ru-RU" dirty="0">
                        <a:solidFill>
                          <a:schemeClr val="tx1">
                            <a:lumMod val="9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Оборудования</a:t>
                      </a:r>
                      <a:endParaRPr lang="ru-RU" dirty="0">
                        <a:solidFill>
                          <a:schemeClr val="tx1">
                            <a:lumMod val="9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Д/</a:t>
                      </a:r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dirty="0">
                        <a:solidFill>
                          <a:schemeClr val="tx1">
                            <a:lumMod val="9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5040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Особенности организации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грибов, их роль в природе и  жизни человека. Л/Р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Изучения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нового материала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мицелий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Муляжи грибов, фото, таблица «Строение клетки гриба»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Стр.22-24. инд.зад.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9701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Классификация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грибов, особенности строения, жизнедеятельности, распространение. Отдел Настоящие грибы.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Комбинированный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Отделы грибов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Муляжи грибов, фото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Стр.26-28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9701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Классификация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грибов, особенности строения, жизнедеятельности, распространение. Отдел Оомицеты. Л/Р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Комбинированный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Отделы грибов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Муляжи грибов, фото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Стр.28-31 инд.зад.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4735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Характеристика лишайников. Типы слоевищ, особенности жизнедеятельности, роль в природе и жизни человека.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Урок-исследование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Симбиоз, слоевище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Фото, таблица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«Типы слоевищ»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Стр.32-36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1625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Структура урока по теме: « Особенности организации грибов, их роль в природе и жизни человека».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43063"/>
            <a:ext cx="8186738" cy="4483100"/>
          </a:xfrm>
        </p:spPr>
        <p:txBody>
          <a:bodyPr>
            <a:normAutofit lnSpcReduction="10000"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Тип урока: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Изучение нового материала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Цели урока: 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Образовательная:  Раскрыть общие особенности организации грибов (многообразие видов, распространение, признаки грибной клетки, тип питания, способы размножения, роль в природе и жизни человека), отличающие их от организации других царств живой природы(растения, животные).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Развивающая:  Продолжить развитие познавательного интереса к урокам биологии; развитие умения анализировать, наблюдать, сопоставлять, логически мыслить.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Воспитательная: Продолжить формировать навыки коммуникативности в работе. умение слушать и слышать других, уважение к мнению товарищей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Оборудование 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Плодовые тела шляпочных грибов; модели грибов, фотографии грибов, кинофрагменты о плесневых грибах, грибах-паразитах. 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Интернет-ссылка: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8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http://www.griby.net/</a:t>
            </a:r>
            <a:endParaRPr lang="ru-RU" sz="1800" u="sng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advTm="1594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4"/>
          <p:cNvSpPr>
            <a:spLocks noGrp="1"/>
          </p:cNvSpPr>
          <p:nvPr>
            <p:ph idx="4294967295"/>
          </p:nvPr>
        </p:nvSpPr>
        <p:spPr>
          <a:xfrm>
            <a:off x="0" y="1214438"/>
            <a:ext cx="7281863" cy="49117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500063" y="357188"/>
            <a:ext cx="8143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>
                <a:latin typeface="Times New Roman" pitchFamily="18" charset="0"/>
                <a:cs typeface="Times New Roman" pitchFamily="18" charset="0"/>
              </a:rPr>
              <a:t>Ход урока: </a:t>
            </a:r>
          </a:p>
          <a:p>
            <a:endParaRPr lang="ru-RU" u="sng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50" y="857250"/>
          <a:ext cx="8358246" cy="5466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/>
                <a:gridCol w="2786082"/>
                <a:gridCol w="2786082"/>
              </a:tblGrid>
              <a:tr h="71437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Этапы урока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 учителя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 учащегося</a:t>
                      </a:r>
                      <a:endParaRPr kumimoji="0" lang="ru-RU" b="1" kern="1200" dirty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Орг.момент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Создание рабочей обстановки, концентрация внимания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Готовятся к уроку, Выполняют требования учителя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771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Изучение нового материала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Формулирует проблему, концентрирует внимание на объекте изучения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Включаются в работу, высказывают свое мнение, беседуют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771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Строение грибов Л/Р «Строение плодового тела шляпочного гриба»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Способствует развитию логического мышления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находить общее, сравнивать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Сопоставляют, анализируют, заносят данные в таблицу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7719">
                <a:tc>
                  <a:txBody>
                    <a:bodyPr/>
                    <a:lstStyle/>
                    <a:p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Осуществляет логический переход к основному этапу, организует самостоятельную работу по выполнению Л/Р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Работают в парах, прививаются навыки работы с тетрадью, текстом, рисунком.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Воспитывается уважение к друг другу.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771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Питание грибов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Излагает текст дедуктивным методом (От общего к частному) и разъясняет на конкретных примерах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Воспринимают информацию на слух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771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Размножение грибов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Излагается текст методом аналогии: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сопоставления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Анализируют, сопоставляют, делают выводы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1375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63" y="428625"/>
          <a:ext cx="8215369" cy="60722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7148"/>
                <a:gridCol w="2527148"/>
                <a:gridCol w="3161073"/>
              </a:tblGrid>
              <a:tr h="8674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Рост грибов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Организует беседу, слушает мнение учеников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Беседуют, Обобщают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74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Значение грибов в природе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0" dirty="0" smtClean="0">
                          <a:latin typeface="Times New Roman" pitchFamily="18" charset="0"/>
                          <a:cs typeface="Times New Roman" pitchFamily="18" charset="0"/>
                        </a:rPr>
                        <a:t>Рекомендовал опережающее задание</a:t>
                      </a:r>
                      <a:endParaRPr lang="ru-RU" sz="14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Индивидуальная работа: сообщение или доклад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74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Значение грибов для человека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Рекомендовал опережающее задание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Индивидуальная работа: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сообщение или доклад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74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Закрепление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Осуществляет контроль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Выполняет тест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74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Д/З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Организует работу разного уровня(учитывая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разные возможности ребенка)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Записывает Д/З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74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Итоги урока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Анализ урока, выставление оценок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Анализирует: что нового услышал? Что уже было известно?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746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4"/>
          <p:cNvSpPr>
            <a:spLocks noGrp="1"/>
          </p:cNvSpPr>
          <p:nvPr>
            <p:ph idx="4294967295"/>
          </p:nvPr>
        </p:nvSpPr>
        <p:spPr>
          <a:xfrm>
            <a:off x="0" y="1214438"/>
            <a:ext cx="7281863" cy="49117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571500" y="357188"/>
            <a:ext cx="82867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>
                <a:latin typeface="Times New Roman" pitchFamily="18" charset="0"/>
                <a:cs typeface="Times New Roman" pitchFamily="18" charset="0"/>
              </a:rPr>
              <a:t>Формулировка проблемы: 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Мы с вам переходим к изучению одного из самых своеобразных Царств Живой природы – Царства грибов. Французский ботаник Вайян, выступая в 1918 году в Париже, охарактеризовал грибы, как дьявольское произведение, нарушающее общую гармонию природы. Он заявил что грибы созданы дьяволом, только для того чтобы смущать и приводить в отчаяние самых талантливых ботаников . Чем же грибы заслужили такое описание?</a:t>
            </a:r>
          </a:p>
        </p:txBody>
      </p:sp>
      <p:pic>
        <p:nvPicPr>
          <p:cNvPr id="26628" name="Рисунок 7" descr="grib3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2286000"/>
            <a:ext cx="2714625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5" descr="9058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4143375"/>
            <a:ext cx="4410075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3" descr="0995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2214563"/>
            <a:ext cx="4122738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Рисунок 6" descr="e2d1cb85a033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88" y="4572000"/>
            <a:ext cx="2405062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31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Актуальность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357298"/>
            <a:ext cx="8115328" cy="4883196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Грибы – чудо природы.</a:t>
            </a:r>
          </a:p>
          <a:p>
            <a:pPr>
              <a:defRPr/>
            </a:pPr>
            <a:r>
              <a:rPr lang="ru-RU" sz="2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Грибы – традиционная русская еда.</a:t>
            </a:r>
          </a:p>
          <a:p>
            <a:pPr>
              <a:defRPr/>
            </a:pPr>
            <a:r>
              <a:rPr lang="ru-RU" sz="2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Мухомор красен, да для здоровья опасен.</a:t>
            </a:r>
          </a:p>
          <a:p>
            <a:pPr>
              <a:defRPr/>
            </a:pPr>
            <a:r>
              <a:rPr lang="ru-RU" sz="2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Грибы – галлюциногены.</a:t>
            </a:r>
          </a:p>
          <a:p>
            <a:pPr>
              <a:defRPr/>
            </a:pPr>
            <a:r>
              <a:rPr lang="ru-RU" sz="2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Грибок стопы, грибок ногтя.</a:t>
            </a:r>
          </a:p>
          <a:p>
            <a:pPr>
              <a:defRPr/>
            </a:pPr>
            <a:r>
              <a:rPr lang="ru-RU" sz="2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Гриб – пеницилл. Опасен или полезен?</a:t>
            </a:r>
          </a:p>
          <a:p>
            <a:pPr>
              <a:defRPr/>
            </a:pPr>
            <a:r>
              <a:rPr lang="ru-RU" sz="2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Лишайники – индикаторы воздуха.</a:t>
            </a:r>
          </a:p>
          <a:p>
            <a:pPr>
              <a:defRPr/>
            </a:pPr>
            <a:endParaRPr lang="ru-RU" sz="2800" b="1" dirty="0" smtClean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42910" y="267494"/>
            <a:ext cx="8043890" cy="1018366"/>
          </a:xfrm>
        </p:spPr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Характеристика грибов.</a:t>
            </a:r>
          </a:p>
        </p:txBody>
      </p:sp>
      <p:sp>
        <p:nvSpPr>
          <p:cNvPr id="27651" name="Содержимое 4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500" y="1500188"/>
          <a:ext cx="8286808" cy="4000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2833513"/>
                <a:gridCol w="2738651"/>
              </a:tblGrid>
              <a:tr h="1052767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Признаки</a:t>
                      </a:r>
                      <a:r>
                        <a:rPr lang="ru-RU" baseline="0" dirty="0" smtClean="0"/>
                        <a:t> грибов сближающие их с растениями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Признаки грибов сближающие их с животными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Характерные признаки грибов</a:t>
                      </a:r>
                      <a:endParaRPr lang="ru-RU" dirty="0"/>
                    </a:p>
                  </a:txBody>
                  <a:tcPr/>
                </a:tc>
              </a:tr>
              <a:tr h="2947747"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ru-RU" baseline="0" dirty="0" smtClean="0"/>
                        <a:t>Неограниченный рост.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baseline="0" dirty="0" smtClean="0"/>
                        <a:t>Неподвижность.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baseline="0" dirty="0" smtClean="0"/>
                        <a:t>Способ питания – всасывательный.</a:t>
                      </a:r>
                    </a:p>
                    <a:p>
                      <a:pPr marL="342900" indent="-342900">
                        <a:buAutoNum type="arabicParenR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ru-RU" dirty="0" smtClean="0"/>
                        <a:t>Лишены</a:t>
                      </a:r>
                      <a:r>
                        <a:rPr lang="ru-RU" baseline="0" dirty="0" smtClean="0"/>
                        <a:t> хлорофилла.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baseline="0" dirty="0" smtClean="0"/>
                        <a:t>Тип питания гетеротрофный.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baseline="0" dirty="0" smtClean="0"/>
                        <a:t>Клеточная стенка состоит из хитина.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baseline="0" dirty="0" smtClean="0"/>
                        <a:t>В обмене веществ есть мочевина.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ru-RU" baseline="0" dirty="0" smtClean="0"/>
                        <a:t>Бывают одноклеточные и многоклеточные.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baseline="0" dirty="0" smtClean="0"/>
                        <a:t>Основа гриба –мицелий, состоящий из тонких ветвящихся нитевидных трубочек – гиф.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15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67494"/>
            <a:ext cx="8258204" cy="87549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Лабораторная работа № 3: « Строение плодового тела шляпочного гриба»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285750" y="1143000"/>
            <a:ext cx="8401050" cy="5311775"/>
          </a:xfrm>
        </p:spPr>
        <p:txBody>
          <a:bodyPr/>
          <a:lstStyle/>
          <a:p>
            <a:pPr eaLnBrk="1" hangingPunct="1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Цель: Познакомить учащихся с особенностями строения шляпочных грибов.</a:t>
            </a:r>
          </a:p>
          <a:p>
            <a:pPr eaLnBrk="1" hangingPunct="1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Оборудование: Грибы трубчатые, пластинчатые (белые грибы, подосиновики, сыроежки, лисички, подберезовики, шампиньоны, грузди, опята).</a:t>
            </a:r>
          </a:p>
          <a:p>
            <a:pPr eaLnBrk="1" hangingPunct="1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Ход работы: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1.На основе изучения раздаточного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материала, а так же самостоятельных наблюдений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в природе, назвать пластинчатые и трубчатые грибы.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2. Рассмотреть и зарисовать внешнее строение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плодового тела шляпочных грибов.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3. Рассмотреть и зарисовать нижнюю часть шляпки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трубчатого гриба.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4. Рассмотреть и зарисовать нижнюю часть шляпки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пластинчатого гриба.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5. Сделать выводы и записать об особенностях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строения шляпочных грибов</a:t>
            </a:r>
          </a:p>
        </p:txBody>
      </p:sp>
      <p:pic>
        <p:nvPicPr>
          <p:cNvPr id="28676" name="Рисунок 3" descr="1240748021_stroeni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2214563"/>
            <a:ext cx="31337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Содержимое 4"/>
          <p:cNvSpPr>
            <a:spLocks noGrp="1"/>
          </p:cNvSpPr>
          <p:nvPr>
            <p:ph idx="4294967295"/>
          </p:nvPr>
        </p:nvSpPr>
        <p:spPr>
          <a:xfrm>
            <a:off x="0" y="1214438"/>
            <a:ext cx="7281863" cy="49117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75" y="214313"/>
            <a:ext cx="8572500" cy="64627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Закрепление нового материала: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Выполнить тест: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Грибы выделяют в отдельное царство, потому что: 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а) они не подвижны, но способны к фотосинтезу.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б) они неподвижны и питаются готовыми органическими веществами. 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в) они не размножаются спорами, и не имеют органов.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г) они не имеют органов, но сами создают органические вещества.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Наземная часть белого гриба называется: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а) грибницей.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б) пеньком.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в) шляпкой.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г) плодовым телом.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Какой из названных грибов относиться к пластинчатым грибам: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а) подосиновик.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б) масленок.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в) рыжик.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г) подберезовик.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 Грибы размножаются: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а) только спорами.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б) только грибницей.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в) только половым путем.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г) всеми способами.</a:t>
            </a:r>
          </a:p>
          <a:p>
            <a:pPr marL="342900" indent="-342900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687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571500" y="214313"/>
            <a:ext cx="82867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>
                <a:latin typeface="Times New Roman" pitchFamily="18" charset="0"/>
                <a:cs typeface="Times New Roman" pitchFamily="18" charset="0"/>
              </a:rPr>
              <a:t>5. С растениями грибы сближает:</a:t>
            </a:r>
          </a:p>
          <a:p>
            <a:pPr marL="342900" indent="-342900"/>
            <a:r>
              <a:rPr lang="ru-RU">
                <a:latin typeface="Times New Roman" pitchFamily="18" charset="0"/>
                <a:cs typeface="Times New Roman" pitchFamily="18" charset="0"/>
              </a:rPr>
              <a:t>	а) строение клеточной стенки и размножение спорами.</a:t>
            </a:r>
          </a:p>
          <a:p>
            <a:pPr marL="342900" indent="-342900"/>
            <a:r>
              <a:rPr lang="ru-RU">
                <a:latin typeface="Times New Roman" pitchFamily="18" charset="0"/>
                <a:cs typeface="Times New Roman" pitchFamily="18" charset="0"/>
              </a:rPr>
              <a:t>	б) автотрофный способ питания.</a:t>
            </a:r>
          </a:p>
          <a:p>
            <a:pPr marL="342900" indent="-342900"/>
            <a:r>
              <a:rPr lang="ru-RU">
                <a:latin typeface="Times New Roman" pitchFamily="18" charset="0"/>
                <a:cs typeface="Times New Roman" pitchFamily="18" charset="0"/>
              </a:rPr>
              <a:t>	в) гетеротрофный способ питания.</a:t>
            </a:r>
          </a:p>
          <a:p>
            <a:pPr marL="342900" indent="-342900"/>
            <a:r>
              <a:rPr lang="ru-RU">
                <a:latin typeface="Times New Roman" pitchFamily="18" charset="0"/>
                <a:cs typeface="Times New Roman" pitchFamily="18" charset="0"/>
              </a:rPr>
              <a:t>	г) наличие проводящих сосудов.</a:t>
            </a:r>
          </a:p>
          <a:p>
            <a:pPr marL="342900" indent="-342900"/>
            <a:r>
              <a:rPr lang="en-US"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Рассмотреть рисунок, написать название изображенных грибов, указать их систематическую принадлежность:</a:t>
            </a:r>
          </a:p>
          <a:p>
            <a:pPr marL="342900" indent="-342900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Рисунок 2" descr="1_006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071688"/>
            <a:ext cx="3143250" cy="338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Box 4"/>
          <p:cNvSpPr txBox="1">
            <a:spLocks noChangeArrowheads="1"/>
          </p:cNvSpPr>
          <p:nvPr/>
        </p:nvSpPr>
        <p:spPr bwMode="auto">
          <a:xfrm>
            <a:off x="428625" y="4929188"/>
            <a:ext cx="82867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u="sng">
                <a:latin typeface="Times New Roman" pitchFamily="18" charset="0"/>
                <a:cs typeface="Times New Roman" pitchFamily="18" charset="0"/>
              </a:rPr>
              <a:t>Домашнее задание: </a:t>
            </a:r>
          </a:p>
          <a:p>
            <a:pPr marL="342900" indent="-342900">
              <a:buFontTx/>
              <a:buAutoNum type="arabicPeriod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стр. 22-24 читать пересказывать.</a:t>
            </a:r>
          </a:p>
          <a:p>
            <a:pPr marL="342900" indent="-342900">
              <a:buFontTx/>
              <a:buAutoNum type="arabicPeriod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Творческое домашнее задание: «Зачем человек пытается одомашнить хищные грибы?», «Почему опасно длительное использование антибиотиков?»</a:t>
            </a:r>
          </a:p>
          <a:p>
            <a:pPr marL="342900" indent="-342900">
              <a:buFontTx/>
              <a:buAutoNum type="arabicPeriod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Сообщение: «Использование грибов-галлюциногенов».</a:t>
            </a:r>
          </a:p>
        </p:txBody>
      </p:sp>
      <p:pic>
        <p:nvPicPr>
          <p:cNvPr id="30725" name="Рисунок 5" descr="i_01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2428875"/>
            <a:ext cx="2928937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7643866" cy="857256"/>
          </a:xfrm>
        </p:spPr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Приложение.</a:t>
            </a:r>
            <a:endParaRPr lang="ru-RU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1747" name="Содержимое 4"/>
          <p:cNvSpPr>
            <a:spLocks noGrp="1"/>
          </p:cNvSpPr>
          <p:nvPr>
            <p:ph idx="1"/>
          </p:nvPr>
        </p:nvSpPr>
        <p:spPr>
          <a:xfrm>
            <a:off x="714375" y="1071563"/>
            <a:ext cx="8143875" cy="5054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50" y="1143000"/>
            <a:ext cx="8572500" cy="50784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Использование педагогической технологии – Метод проектов на обобщающем уроке: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Основополагающий вопрос урока: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Что такое грибы? Сможет ли человек прожить без них?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Вопросы учебной темы: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Что такое грибы?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Какие бывают грибы?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Как человек использует грибы?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 Как правильно собирать грибы?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5. Какие грибы растут в ноябрьских лесах?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Темы исследований школьников: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“Группы грибов”.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“Необычные грибы”.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“Сбор и разведение грибов”.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“Как человек использует грибы”.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“Грибы ноябрьских лесов”.</a:t>
            </a:r>
          </a:p>
        </p:txBody>
      </p:sp>
    </p:spTree>
  </p:cSld>
  <p:clrMapOvr>
    <a:masterClrMapping/>
  </p:clrMapOvr>
  <p:transition advTm="1937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3"/>
          <p:cNvSpPr>
            <a:spLocks noChangeArrowheads="1"/>
          </p:cNvSpPr>
          <p:nvPr/>
        </p:nvSpPr>
        <p:spPr bwMode="auto">
          <a:xfrm>
            <a:off x="0" y="285750"/>
            <a:ext cx="8429625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Ход проведения :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1 неделя: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Сбор информации.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Создание альбома “Грибы”.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2 неделя: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Создание стенда “Грибы ноябрьских лесов”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Изготовление из разных материалов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“грибной поляны”.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3 неделя: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Изготовление буклета “Царство грибов”.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Подготовка презентации “Царство грибов”.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4 неделя: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Оформление работ учащихся.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Приготовление блюд из грибов.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Защита проектов.</a:t>
            </a:r>
          </a:p>
        </p:txBody>
      </p:sp>
      <p:pic>
        <p:nvPicPr>
          <p:cNvPr id="32771" name="Рисунок 4" descr="DSCN095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3425" y="3402013"/>
            <a:ext cx="57150" cy="5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Рисунок 3" descr="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3714750"/>
            <a:ext cx="2982912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Рисунок 5" descr="DSCN095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214313"/>
            <a:ext cx="3148013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47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Аналитический 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</a:t>
            </a:r>
            <a:endParaRPr lang="ru-RU" sz="28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8329642" cy="4740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796908"/>
          </a:xfrm>
        </p:spPr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Список литературы.</a:t>
            </a:r>
            <a: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3795" name="Содержимое 4"/>
          <p:cNvSpPr>
            <a:spLocks noGrp="1"/>
          </p:cNvSpPr>
          <p:nvPr>
            <p:ph idx="1"/>
          </p:nvPr>
        </p:nvSpPr>
        <p:spPr>
          <a:xfrm>
            <a:off x="214313" y="642938"/>
            <a:ext cx="8715375" cy="5929312"/>
          </a:xfrm>
        </p:spPr>
        <p:txBody>
          <a:bodyPr/>
          <a:lstStyle/>
          <a:p>
            <a:pPr marL="0"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1800" u="sng" smtClean="0">
                <a:latin typeface="Times New Roman" pitchFamily="18" charset="0"/>
                <a:cs typeface="Times New Roman" pitchFamily="18" charset="0"/>
              </a:rPr>
              <a:t>УМК</a:t>
            </a:r>
          </a:p>
          <a:p>
            <a:pPr marL="0"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	а) Программы для общеобразовательных учреждений. Многообразие живых организмов. 7 класс. М.: Дрофа, 2007.- 123,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[6] c.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Авторы: В.Б Захаров, Н.И. Сонин, Е.Т. Захарова.</a:t>
            </a:r>
          </a:p>
          <a:p>
            <a:pPr marL="0"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	б) Биология. Многообразие живых организмов. 7класс: учеб. для общеобразовательных учреждений / В.Б. Захаров, Н.И. Сонин.-2 изд., стереотип. – М.: Дрофа, 2009. – 255, 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[1] c.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	в) Биология. Многообразие живых организмов. 7кл.: Рабочая тетрадь к учебнику «Биология. Многообразие живых организмов» / В.Б. Захаров, Н.И. Сонин. – 6 изд., стереотип. – М.: Дрофа, 2008. – 80 с.</a:t>
            </a:r>
          </a:p>
          <a:p>
            <a:pPr marL="0"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	г)  Биология. 7 класс: поурочные планы по учебнику В.Б. Захарова, Н.И Сонина / авт.-сост. М.В. Высоцкая. –Волгоград: Учитель, 2008. – 447 с.</a:t>
            </a:r>
          </a:p>
        </p:txBody>
      </p:sp>
    </p:spTree>
  </p:cSld>
  <p:clrMapOvr>
    <a:masterClrMapping/>
  </p:clrMapOvr>
  <p:transition advTm="1688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3"/>
          <p:cNvSpPr txBox="1">
            <a:spLocks noChangeArrowheads="1"/>
          </p:cNvSpPr>
          <p:nvPr/>
        </p:nvSpPr>
        <p:spPr bwMode="auto">
          <a:xfrm>
            <a:off x="214313" y="285750"/>
            <a:ext cx="8929687" cy="646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2. </a:t>
            </a:r>
            <a:r>
              <a:rPr lang="ru-RU" u="sng">
                <a:latin typeface="Times New Roman" pitchFamily="18" charset="0"/>
                <a:cs typeface="Times New Roman" pitchFamily="18" charset="0"/>
              </a:rPr>
              <a:t>Дополнительная литература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	а)Активные формы и методы обучения биологии. Растения. Бактерии. Грибы. Лишайники. Богоявленская А.Е.  – М.: Просвещение: АО “Учебная литература”, 1996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	б) Биологический энциклопедический словарь. Гл. ред. М.С. Гиляров. М.: Советская энциклопедия, 1986,— 831 с.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	в) Биология. Растения, бактерии, грибы, лишайники, Трайтак Д.И., Трайтак Н.Д.: Учебник для 6 класса общеобразоватных учреждений. 3-е издание, испр. и перераб. - М.: Мнемозина, 2004. – 160 с.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	г) Биологическое краеведение. Нижегородская обл.: 6 класс: поурочные планы/ Мин-во образования Ниж. Обл.; ГОУ ДПО «Нижегор. Ин-т развития образования»;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авт.-сост Е.В. Алексеева, Н.Е. Малютина, Т.Г. Орехова, Т.С. Шишова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.- Н.Новгород: Нижегородский институт развития образования, 2008. – 206с.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	 д) Основы биологии: Курс для самообразования/ С. Г. Мамонтов, В. Б. Захаров, Т. А. Козлова.—М.: Просвещение,. 1992.— 416 с.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	е) Педагогические технологии на основе дидактического и методического усовершенствования УВП. М.: НИИ школьных технологий, 2005.- 288 с. (Серия «Энциклопедия образовательных технологий».)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	з) Рабочая книга школьного психолога / И.В. Дубровина, М.К. Акимова, Е.М. Борисова и др.; Под ред. И.В. Дубровиной.— М.: Просвещение, 1991.— 303 с.: ил.— (Психол. наука—школе).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	ж) Современная технология учебного занятия / Н.А. Морева. – М.: Просвещение, 2007. – 158 с. – (Библиотека учителя).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4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796908"/>
          </a:xfrm>
        </p:spPr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Цели и задачи раздела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313" y="1071563"/>
            <a:ext cx="8358187" cy="5357812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u="sng" dirty="0" smtClean="0">
                <a:latin typeface="Times New Roman" pitchFamily="16" charset="0"/>
                <a:cs typeface="Times New Roman" pitchFamily="16" charset="0"/>
              </a:rPr>
              <a:t>Образовательные</a:t>
            </a:r>
          </a:p>
          <a:p>
            <a:pPr marL="407987" indent="-342900" eaLnBrk="1" hangingPunct="1">
              <a:buClr>
                <a:schemeClr val="tx1"/>
              </a:buClr>
              <a:buSzPct val="100000"/>
              <a:buFont typeface="+mj-lt"/>
              <a:buAutoNum type="arabicPeriod"/>
              <a:defRPr/>
            </a:pPr>
            <a:r>
              <a:rPr lang="ru-RU" sz="1800" dirty="0" smtClean="0">
                <a:latin typeface="Times New Roman" pitchFamily="16" charset="0"/>
                <a:cs typeface="Times New Roman" pitchFamily="16" charset="0"/>
              </a:rPr>
              <a:t>Раскрыть общие особенности организации грибов (многообразие видов, распространения, признаки грибной клетки, типы питания, способы размножения, роль в природе), отличающие их от организации других царств живой природы (прокариоты, растения, животные).</a:t>
            </a:r>
          </a:p>
          <a:p>
            <a:pPr marL="407987" indent="-342900" eaLnBrk="1" hangingPunct="1">
              <a:buClr>
                <a:schemeClr val="tx1"/>
              </a:buClr>
              <a:buSzPct val="100000"/>
              <a:buFont typeface="+mj-lt"/>
              <a:buAutoNum type="arabicPeriod"/>
              <a:defRPr/>
            </a:pPr>
            <a:r>
              <a:rPr lang="ru-RU" sz="1800" dirty="0" smtClean="0">
                <a:latin typeface="Times New Roman" pitchFamily="16" charset="0"/>
                <a:cs typeface="Times New Roman" pitchFamily="16" charset="0"/>
              </a:rPr>
              <a:t>Сформировать умения узнавать в природе съедобные и ядовитые грибы.</a:t>
            </a:r>
          </a:p>
          <a:p>
            <a:pPr marL="407987" indent="-342900" eaLnBrk="1" hangingPunct="1">
              <a:buClr>
                <a:schemeClr val="tx1"/>
              </a:buClr>
              <a:buSzPct val="100000"/>
              <a:buFont typeface="+mj-lt"/>
              <a:buAutoNum type="arabicPeriod"/>
              <a:defRPr/>
            </a:pPr>
            <a:r>
              <a:rPr lang="ru-RU" sz="1800" dirty="0" smtClean="0">
                <a:latin typeface="Times New Roman" pitchFamily="16" charset="0"/>
                <a:cs typeface="Times New Roman" pitchFamily="16" charset="0"/>
              </a:rPr>
              <a:t>Сформировать понятия : микология, грибница, микориза, симбиоз.</a:t>
            </a:r>
          </a:p>
          <a:p>
            <a:pPr marL="407987" indent="-342900" eaLnBrk="1" hangingPunct="1">
              <a:buClr>
                <a:schemeClr val="tx1"/>
              </a:buClr>
              <a:buSzPct val="100000"/>
              <a:buFont typeface="+mj-lt"/>
              <a:buAutoNum type="arabicPeriod"/>
              <a:defRPr/>
            </a:pPr>
            <a:r>
              <a:rPr lang="ru-RU" sz="1800" dirty="0" smtClean="0">
                <a:latin typeface="Times New Roman" pitchFamily="16" charset="0"/>
                <a:cs typeface="Times New Roman" pitchFamily="16" charset="0"/>
              </a:rPr>
              <a:t>Раскрыть :</a:t>
            </a:r>
          </a:p>
          <a:p>
            <a:pPr eaLnBrk="1" hangingPunct="1">
              <a:buClr>
                <a:schemeClr val="tx1"/>
              </a:buClr>
              <a:buSzPct val="60000"/>
              <a:buFont typeface="Wingdings" pitchFamily="2" charset="2"/>
              <a:buChar char="Ø"/>
              <a:defRPr/>
            </a:pPr>
            <a:r>
              <a:rPr lang="ru-RU" sz="1800" dirty="0" smtClean="0">
                <a:latin typeface="Times New Roman" pitchFamily="16" charset="0"/>
                <a:cs typeface="Times New Roman" pitchFamily="16" charset="0"/>
              </a:rPr>
              <a:t>общие особенности организации лишайников.;</a:t>
            </a:r>
          </a:p>
          <a:p>
            <a:pPr eaLnBrk="1" hangingPunct="1">
              <a:buClr>
                <a:schemeClr val="tx1"/>
              </a:buClr>
              <a:buSzPct val="60000"/>
              <a:buFont typeface="Wingdings" pitchFamily="2" charset="2"/>
              <a:buChar char="Ø"/>
              <a:defRPr/>
            </a:pPr>
            <a:r>
              <a:rPr lang="ru-RU" sz="1800" dirty="0" smtClean="0">
                <a:latin typeface="Times New Roman" pitchFamily="16" charset="0"/>
                <a:cs typeface="Times New Roman" pitchFamily="16" charset="0"/>
              </a:rPr>
              <a:t>жизненные формы лишайников; </a:t>
            </a:r>
          </a:p>
          <a:p>
            <a:pPr eaLnBrk="1" hangingPunct="1">
              <a:buClr>
                <a:schemeClr val="tx1"/>
              </a:buClr>
              <a:buSzPct val="60000"/>
              <a:buFont typeface="Wingdings" pitchFamily="2" charset="2"/>
              <a:buChar char="Ø"/>
              <a:defRPr/>
            </a:pPr>
            <a:r>
              <a:rPr lang="ru-RU" sz="1800" dirty="0" smtClean="0">
                <a:latin typeface="Times New Roman" pitchFamily="16" charset="0"/>
                <a:cs typeface="Times New Roman" pitchFamily="16" charset="0"/>
              </a:rPr>
              <a:t>систематическое положение лишайников, как особой группы организмов.</a:t>
            </a:r>
            <a:endParaRPr lang="ru-RU" sz="1800" b="1" dirty="0" smtClean="0">
              <a:latin typeface="Times New Roman" pitchFamily="16" charset="0"/>
              <a:cs typeface="Times New Roman" pitchFamily="1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  <a:latin typeface="Times New Roman" pitchFamily="16" charset="0"/>
              <a:cs typeface="Times New Roman" pitchFamily="1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  <a:latin typeface="Times New Roman" pitchFamily="16" charset="0"/>
              <a:cs typeface="Times New Roman" pitchFamily="1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  <a:latin typeface="Times New Roman" pitchFamily="16" charset="0"/>
              <a:cs typeface="Times New Roman" pitchFamily="1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  <a:latin typeface="Times New Roman" pitchFamily="16" charset="0"/>
              <a:cs typeface="Times New Roman" pitchFamily="1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  <a:latin typeface="Times New Roman" pitchFamily="16" charset="0"/>
              <a:cs typeface="Times New Roman" pitchFamily="1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  <a:latin typeface="Times New Roman" pitchFamily="16" charset="0"/>
              <a:cs typeface="Times New Roman" pitchFamily="1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  <a:latin typeface="Times New Roman" pitchFamily="16" charset="0"/>
              <a:cs typeface="Times New Roman" pitchFamily="1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  <a:latin typeface="Times New Roman" pitchFamily="16" charset="0"/>
              <a:cs typeface="Times New Roman" pitchFamily="1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  <a:latin typeface="Times New Roman" pitchFamily="16" charset="0"/>
              <a:cs typeface="Times New Roman" pitchFamily="1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  <a:latin typeface="Times New Roman" pitchFamily="16" charset="0"/>
              <a:cs typeface="Times New Roman" pitchFamily="1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  <a:latin typeface="Times New Roman" pitchFamily="16" charset="0"/>
              <a:cs typeface="Times New Roman" pitchFamily="1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  <a:latin typeface="Times New Roman" pitchFamily="16" charset="0"/>
              <a:cs typeface="Times New Roman" pitchFamily="1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advTm="3125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214313" y="214313"/>
            <a:ext cx="8358187" cy="5911850"/>
          </a:xfrm>
        </p:spPr>
        <p:txBody>
          <a:bodyPr/>
          <a:lstStyle/>
          <a:p>
            <a:pPr eaLnBrk="1" hangingPunct="1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Развивающие 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 2" pitchFamily="18" charset="2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Продолжить развитие познавательного интереса к урокам биологии;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 2" pitchFamily="18" charset="2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Продолжить развитие умения анализировать, наблюдать, сопоставлять, логически мыслить;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 2" pitchFamily="18" charset="2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Продолжить развитие основных биологических понятий ,на основе внедрения в учебный процесс ,элементов творческой деятельности, через вовлечение школьников в самостоятельную работу частично- поискового и исследовательского характера.</a:t>
            </a:r>
          </a:p>
          <a:p>
            <a:pPr eaLnBrk="1" hangingPunct="1">
              <a:buFont typeface="Wingdings 2" pitchFamily="18" charset="2"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 2" pitchFamily="18" charset="2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Продолжить формирование научного мировоззрения через целостное восприятие окружающего мира.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 2" pitchFamily="18" charset="2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Осуществлять эстетическое воспитание через показ красоты грибов.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 2" pitchFamily="18" charset="2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Воспитывать бережное отношение к природе.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 2" pitchFamily="18" charset="2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Подвести учащихся к пониманию необходимости  заботы о своем здоровье.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 2" pitchFamily="18" charset="2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Воспитывать навыки коммуникативности в работе, умения слушать и слышать других, уважение к мнению товарищей.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solidFill>
                <a:srgbClr val="92D05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107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1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Психолого-педагогическое обоснование возрастных особенностей учащихся на момент изучения РОП</a:t>
            </a: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642938" y="1714500"/>
            <a:ext cx="8229600" cy="481171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Изучение темы приходится на подростковый возраст, который имеет ряд своих особенностей. В связи с этим всех учащихся можно поделить на группы: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714620"/>
            <a:ext cx="2643206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1600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ВЫСОКИЙ УРОВЕНЬ</a:t>
            </a:r>
          </a:p>
          <a:p>
            <a:pPr algn="ctr">
              <a:defRPr/>
            </a:pPr>
            <a:r>
              <a:rPr lang="ru-RU" sz="1600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ОБУЧАЕМОСТИ</a:t>
            </a:r>
          </a:p>
          <a:p>
            <a:pPr algn="ctr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Сообщение</a:t>
            </a:r>
          </a:p>
          <a:p>
            <a:pPr marL="273050" indent="-2730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опережающее задание</a:t>
            </a:r>
          </a:p>
          <a:p>
            <a:pPr marL="273050" indent="-2730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проекты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2714620"/>
            <a:ext cx="2714644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60363" indent="-360363" algn="ctr">
              <a:defRPr/>
            </a:pPr>
            <a:r>
              <a:rPr lang="ru-RU" sz="1600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СРЕДНИЙ УРОВЕНЬ</a:t>
            </a:r>
          </a:p>
          <a:p>
            <a:pPr marL="360363" indent="-360363" algn="ctr">
              <a:defRPr/>
            </a:pPr>
            <a:r>
              <a:rPr lang="ru-RU" sz="1600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ОБУЧАЕМОСТИ</a:t>
            </a:r>
          </a:p>
          <a:p>
            <a:pPr marL="360363" indent="-360363" algn="ctr">
              <a:defRPr/>
            </a:pPr>
            <a:endParaRPr lang="ru-RU" sz="1600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360363" indent="-360363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работа с текстом</a:t>
            </a:r>
          </a:p>
          <a:p>
            <a:pPr marL="360363" indent="-360363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заполнение таблиц</a:t>
            </a:r>
          </a:p>
          <a:p>
            <a:pPr marL="360363" indent="-360363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составление схем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57950" y="2714620"/>
            <a:ext cx="2571768" cy="3500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60363" indent="-360363" algn="ctr">
              <a:defRPr/>
            </a:pPr>
            <a:r>
              <a:rPr lang="ru-RU" sz="1600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НИЗКИЙ УРОВЕНЬ</a:t>
            </a:r>
          </a:p>
          <a:p>
            <a:pPr marL="360363" indent="-360363" algn="ctr">
              <a:defRPr/>
            </a:pPr>
            <a:r>
              <a:rPr lang="ru-RU" sz="1600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ОБУЧАЕМОСТИ</a:t>
            </a:r>
          </a:p>
          <a:p>
            <a:pPr marL="360363" indent="-360363" algn="ctr">
              <a:defRPr/>
            </a:pPr>
            <a:endParaRPr lang="ru-RU" sz="1600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360363" indent="-360363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Пересказ текста</a:t>
            </a:r>
          </a:p>
          <a:p>
            <a:pPr marL="360363" indent="-360363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индивидуальная работа в рабочей тетради</a:t>
            </a:r>
          </a:p>
          <a:p>
            <a:pPr marL="360363" indent="-360363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индивидуальная работа по карточкам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1857375" y="2357438"/>
            <a:ext cx="1357313" cy="28575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4644232" y="2499519"/>
            <a:ext cx="285750" cy="158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143625" y="2286000"/>
            <a:ext cx="1428750" cy="3571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8" name="TextBox 14"/>
          <p:cNvSpPr txBox="1">
            <a:spLocks noChangeArrowheads="1"/>
          </p:cNvSpPr>
          <p:nvPr/>
        </p:nvSpPr>
        <p:spPr bwMode="auto">
          <a:xfrm>
            <a:off x="1571625" y="3714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796908"/>
          </a:xfrm>
        </p:spPr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Ожидаемые результаты </a:t>
            </a:r>
          </a:p>
        </p:txBody>
      </p:sp>
      <p:sp>
        <p:nvSpPr>
          <p:cNvPr id="14339" name="Содержимое 4"/>
          <p:cNvSpPr>
            <a:spLocks noGrp="1"/>
          </p:cNvSpPr>
          <p:nvPr>
            <p:ph idx="1"/>
          </p:nvPr>
        </p:nvSpPr>
        <p:spPr>
          <a:xfrm>
            <a:off x="714375" y="857232"/>
            <a:ext cx="7281863" cy="519749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Учащиеся должны :</a:t>
            </a:r>
            <a:endParaRPr lang="ru-RU" sz="2400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</p:txBody>
      </p:sp>
      <p:sp>
        <p:nvSpPr>
          <p:cNvPr id="14340" name="Прямоугольник 5"/>
          <p:cNvSpPr>
            <a:spLocks noChangeArrowheads="1"/>
          </p:cNvSpPr>
          <p:nvPr/>
        </p:nvSpPr>
        <p:spPr bwMode="auto">
          <a:xfrm>
            <a:off x="785813" y="1214438"/>
            <a:ext cx="7572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  <a:p>
            <a:r>
              <a:rPr lang="ru-RU">
                <a:latin typeface="Century Gothic" pitchFamily="34" charset="0"/>
              </a:rPr>
              <a:t> </a:t>
            </a:r>
          </a:p>
        </p:txBody>
      </p:sp>
      <p:graphicFrame>
        <p:nvGraphicFramePr>
          <p:cNvPr id="15377" name="Group 17"/>
          <p:cNvGraphicFramePr>
            <a:graphicFrameLocks noGrp="1"/>
          </p:cNvGraphicFramePr>
          <p:nvPr/>
        </p:nvGraphicFramePr>
        <p:xfrm>
          <a:off x="539750" y="1484313"/>
          <a:ext cx="8139113" cy="3889375"/>
        </p:xfrm>
        <a:graphic>
          <a:graphicData uri="http://schemas.openxmlformats.org/drawingml/2006/table">
            <a:tbl>
              <a:tblPr/>
              <a:tblGrid>
                <a:gridCol w="3970338"/>
                <a:gridCol w="4168775"/>
              </a:tblGrid>
              <a:tr h="574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</a:rPr>
                        <a:t>Знать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</a:rPr>
                        <a:t>Уметь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14700"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особенности строения и жизнедеятельности грибов и лишайников;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роль грибов и лишайников в природе и жизни человека;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систематические единицы (царство, отдел, класс, семейство, род, вид);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понятия раздела ( микология, грибница, микориза, симбиоз);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правила и нормы поведения в природе;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давать сравнительную характеристику отделов грибов;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распознавать ядовитые, съедобные грибы в природе;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уметь работать с учебником, текстом, рисунками и другими источниками информации;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уметь пользоваться оптическими приборами (микроскопом и лупой);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использовать информацию о современных достижениях в области биологии и экологии, о факторах здоровья и риска.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Tm="17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Выбор педагогической технологии при изучения РОП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  <a:defRPr/>
            </a:pPr>
            <a:r>
              <a:rPr lang="ru-RU" sz="2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Педагогическая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2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технология критического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2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мышления</a:t>
            </a:r>
          </a:p>
          <a:p>
            <a:pPr>
              <a:defRPr/>
            </a:pPr>
            <a:endParaRPr lang="ru-RU" sz="2400" b="1" dirty="0" smtClean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Индивидуальна</a:t>
            </a:r>
          </a:p>
          <a:p>
            <a:pPr>
              <a:defRPr/>
            </a:pPr>
            <a:r>
              <a:rPr lang="ru-RU" sz="20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Свои идеи</a:t>
            </a:r>
          </a:p>
          <a:p>
            <a:pPr>
              <a:defRPr/>
            </a:pPr>
            <a:r>
              <a:rPr lang="ru-RU" sz="20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Свои оценки</a:t>
            </a:r>
          </a:p>
          <a:p>
            <a:pPr>
              <a:defRPr/>
            </a:pPr>
            <a:r>
              <a:rPr lang="ru-RU" sz="20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Свои убеждения</a:t>
            </a:r>
          </a:p>
          <a:p>
            <a:pPr>
              <a:defRPr/>
            </a:pPr>
            <a:r>
              <a:rPr lang="ru-RU" sz="20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Уважение к мнению товарищей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214810" y="1722437"/>
            <a:ext cx="4786346" cy="4525963"/>
          </a:xfrm>
        </p:spPr>
        <p:txBody>
          <a:bodyPr/>
          <a:lstStyle/>
          <a:p>
            <a:pPr algn="ctr">
              <a:buFont typeface="Wingdings 2" pitchFamily="18" charset="2"/>
              <a:buNone/>
              <a:defRPr/>
            </a:pPr>
            <a:r>
              <a:rPr lang="ru-RU" sz="2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Педагогическая технология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2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 проектов</a:t>
            </a:r>
          </a:p>
          <a:p>
            <a:pPr>
              <a:defRPr/>
            </a:pPr>
            <a:endParaRPr lang="ru-RU" sz="2400" b="1" dirty="0" smtClean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endParaRPr lang="ru-RU" sz="2400" b="1" dirty="0" smtClean="0">
              <a:ln w="6350">
                <a:solidFill>
                  <a:schemeClr val="accent1">
                    <a:shade val="43000"/>
                  </a:schemeClr>
                </a:solidFill>
              </a:ln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Воспитание навыков коммуникативности в работе</a:t>
            </a:r>
          </a:p>
          <a:p>
            <a:pPr>
              <a:defRPr/>
            </a:pPr>
            <a:r>
              <a:rPr lang="ru-RU" sz="20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Умение слушать и слышать других</a:t>
            </a:r>
          </a:p>
          <a:p>
            <a:pPr>
              <a:defRPr/>
            </a:pPr>
            <a:r>
              <a:rPr lang="ru-RU" sz="20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Умение работать самостоятельно с энциклопедиями, дополнительной литературой</a:t>
            </a:r>
          </a:p>
          <a:p>
            <a:pPr>
              <a:defRPr/>
            </a:pPr>
            <a:endParaRPr lang="ru-RU" sz="2400" b="1" dirty="0" smtClean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b="1" dirty="0" smtClean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b="1" dirty="0" smtClean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2071688" y="1500188"/>
            <a:ext cx="1571625" cy="357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00563" y="1500188"/>
            <a:ext cx="1500187" cy="357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15328" cy="804052"/>
          </a:xfrm>
        </p:spPr>
        <p:txBody>
          <a:bodyPr>
            <a:normAutofit fontScale="90000"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формирования знаний и умений учащихся </a:t>
            </a:r>
            <a: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4" name="Содержимое 8"/>
          <p:cNvSpPr>
            <a:spLocks noGrp="1"/>
          </p:cNvSpPr>
          <p:nvPr>
            <p:ph idx="1"/>
          </p:nvPr>
        </p:nvSpPr>
        <p:spPr>
          <a:xfrm>
            <a:off x="285750" y="642938"/>
            <a:ext cx="8429625" cy="5883275"/>
          </a:xfrm>
        </p:spPr>
        <p:txBody>
          <a:bodyPr/>
          <a:lstStyle/>
          <a:p>
            <a:pPr indent="-360363" eaLnBrk="1" hangingPunct="1">
              <a:lnSpc>
                <a:spcPct val="200000"/>
              </a:lnSpc>
              <a:buFont typeface="Wingdings" pitchFamily="2" charset="2"/>
              <a:buChar char="Ø"/>
              <a:defRPr/>
            </a:pPr>
            <a:r>
              <a:rPr lang="ru-RU" sz="2500" u="sng" dirty="0" smtClean="0">
                <a:latin typeface="Times New Roman" pitchFamily="16" charset="0"/>
                <a:cs typeface="Times New Roman" pitchFamily="16" charset="0"/>
              </a:rPr>
              <a:t>Творчество.</a:t>
            </a:r>
          </a:p>
          <a:p>
            <a:pPr indent="-360363" eaLnBrk="1" hangingPunct="1">
              <a:lnSpc>
                <a:spcPct val="200000"/>
              </a:lnSpc>
              <a:buFont typeface="Wingdings" pitchFamily="2" charset="2"/>
              <a:buChar char="Ø"/>
              <a:defRPr/>
            </a:pPr>
            <a:r>
              <a:rPr lang="ru-RU" sz="2500" u="sng" dirty="0" smtClean="0">
                <a:latin typeface="Times New Roman" pitchFamily="16" charset="0"/>
                <a:cs typeface="Times New Roman" pitchFamily="16" charset="0"/>
              </a:rPr>
              <a:t>Применение.</a:t>
            </a:r>
          </a:p>
          <a:p>
            <a:pPr indent="-360363" eaLnBrk="1" hangingPunct="1">
              <a:lnSpc>
                <a:spcPct val="200000"/>
              </a:lnSpc>
              <a:buFont typeface="Wingdings" pitchFamily="2" charset="2"/>
              <a:buChar char="Ø"/>
              <a:defRPr/>
            </a:pPr>
            <a:r>
              <a:rPr lang="ru-RU" sz="2500" u="sng" dirty="0" smtClean="0">
                <a:latin typeface="Times New Roman" pitchFamily="16" charset="0"/>
                <a:cs typeface="Times New Roman" pitchFamily="16" charset="0"/>
              </a:rPr>
              <a:t>Воспроизведение.</a:t>
            </a:r>
          </a:p>
          <a:p>
            <a:pPr indent="-360363" eaLnBrk="1" hangingPunct="1">
              <a:lnSpc>
                <a:spcPct val="200000"/>
              </a:lnSpc>
              <a:buFont typeface="Wingdings" pitchFamily="2" charset="2"/>
              <a:buChar char="Ø"/>
              <a:defRPr/>
            </a:pPr>
            <a:r>
              <a:rPr lang="ru-RU" sz="2500" u="sng" dirty="0" smtClean="0">
                <a:latin typeface="Times New Roman" pitchFamily="16" charset="0"/>
                <a:cs typeface="Times New Roman" pitchFamily="16" charset="0"/>
              </a:rPr>
              <a:t>Узнавание. </a:t>
            </a:r>
          </a:p>
          <a:p>
            <a:pPr indent="-360363" eaLnBrk="1" hangingPunct="1">
              <a:lnSpc>
                <a:spcPct val="200000"/>
              </a:lnSpc>
              <a:buFont typeface="Wingdings" pitchFamily="2" charset="2"/>
              <a:buChar char="Ø"/>
              <a:defRPr/>
            </a:pPr>
            <a:r>
              <a:rPr lang="ru-RU" sz="2500" u="sng" dirty="0" smtClean="0">
                <a:latin typeface="Times New Roman" pitchFamily="16" charset="0"/>
                <a:cs typeface="Times New Roman" pitchFamily="16" charset="0"/>
              </a:rPr>
              <a:t>Понимание.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sz="1800" dirty="0" smtClean="0"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1536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1644650"/>
            <a:ext cx="4681538" cy="416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625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214290"/>
            <a:ext cx="7858180" cy="1000132"/>
          </a:xfrm>
        </p:spPr>
        <p:txBody>
          <a:bodyPr>
            <a:normAutofit fontScale="90000"/>
          </a:bodyPr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Система деятельности учителя по формированию знаний и умений</a:t>
            </a:r>
            <a: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6387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92D050"/>
                </a:solidFill>
              </a:rPr>
              <a:t> 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92D050"/>
              </a:solidFill>
            </a:endParaRPr>
          </a:p>
        </p:txBody>
      </p:sp>
      <p:sp>
        <p:nvSpPr>
          <p:cNvPr id="16388" name="Прямоугольник 5"/>
          <p:cNvSpPr>
            <a:spLocks noChangeArrowheads="1"/>
          </p:cNvSpPr>
          <p:nvPr/>
        </p:nvSpPr>
        <p:spPr bwMode="auto">
          <a:xfrm>
            <a:off x="642938" y="500063"/>
            <a:ext cx="80724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</p:txBody>
      </p:sp>
      <p:sp>
        <p:nvSpPr>
          <p:cNvPr id="16389" name="Содержимое 6"/>
          <p:cNvSpPr>
            <a:spLocks noGrp="1"/>
          </p:cNvSpPr>
          <p:nvPr>
            <p:ph sz="half" idx="2"/>
          </p:nvPr>
        </p:nvSpPr>
        <p:spPr>
          <a:xfrm>
            <a:off x="214313" y="1000125"/>
            <a:ext cx="8472487" cy="53197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Специальная педагогическая задача – формирование общеучебных умений и навыков включает в себя 2 этапа:</a:t>
            </a:r>
          </a:p>
          <a:p>
            <a:pPr eaLnBrk="1" hangingPunct="1">
              <a:buClr>
                <a:schemeClr val="tx1"/>
              </a:buClr>
              <a:buSzPct val="100000"/>
              <a:buFont typeface="Century Gothic" pitchFamily="34" charset="0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Постановка цели</a:t>
            </a:r>
          </a:p>
          <a:p>
            <a:pPr eaLnBrk="1" hangingPunct="1">
              <a:buClr>
                <a:schemeClr val="tx1"/>
              </a:buClr>
              <a:buSzPct val="100000"/>
              <a:buFont typeface="Century Gothic" pitchFamily="34" charset="0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Организация деятельности.</a:t>
            </a:r>
          </a:p>
          <a:p>
            <a:pPr algn="ctr" eaLnBrk="1" hangingPunct="1">
              <a:buClr>
                <a:schemeClr val="tx1"/>
              </a:buClr>
              <a:buSzPct val="100000"/>
              <a:buFont typeface="Wingdings 2" pitchFamily="18" charset="2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Организация деятельности направлена:</a:t>
            </a:r>
          </a:p>
          <a:p>
            <a:pPr algn="ctr" eaLnBrk="1" hangingPunct="1">
              <a:buClr>
                <a:schemeClr val="tx1"/>
              </a:buClr>
              <a:buSzPct val="100000"/>
              <a:buFont typeface="Wingdings 2" pitchFamily="18" charset="2"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357188" y="3071813"/>
            <a:ext cx="2214562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знаний учебного материала</a:t>
            </a:r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3500438" y="3071813"/>
            <a:ext cx="22860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формирование понимания изучаемого материала</a:t>
            </a: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6715125" y="3071813"/>
            <a:ext cx="2143125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развитие мировоззрения</a:t>
            </a:r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1643063" y="4357688"/>
            <a:ext cx="2143125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формирование умений и навыков</a:t>
            </a:r>
          </a:p>
        </p:txBody>
      </p:sp>
      <p:sp>
        <p:nvSpPr>
          <p:cNvPr id="10" name="Прямоугольник 9">
            <a:hlinkClick r:id="rId6" action="ppaction://hlinksldjump"/>
          </p:cNvPr>
          <p:cNvSpPr/>
          <p:nvPr/>
        </p:nvSpPr>
        <p:spPr>
          <a:xfrm>
            <a:off x="5786438" y="4357688"/>
            <a:ext cx="2214562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развитие внимания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1285875" y="2571750"/>
            <a:ext cx="1714500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2286001" y="3071812"/>
            <a:ext cx="1714500" cy="714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7" idx="0"/>
          </p:cNvCxnSpPr>
          <p:nvPr/>
        </p:nvCxnSpPr>
        <p:spPr>
          <a:xfrm rot="16200000" flipH="1">
            <a:off x="4357687" y="2786063"/>
            <a:ext cx="500063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5286375" y="3000375"/>
            <a:ext cx="1785938" cy="928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8" idx="0"/>
          </p:cNvCxnSpPr>
          <p:nvPr/>
        </p:nvCxnSpPr>
        <p:spPr>
          <a:xfrm>
            <a:off x="6215063" y="2643188"/>
            <a:ext cx="1571625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1719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6|2.7|1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1302</TotalTime>
  <Words>1701</Words>
  <Application>Microsoft Office PowerPoint</Application>
  <PresentationFormat>Экран (4:3)</PresentationFormat>
  <Paragraphs>448</Paragraphs>
  <Slides>28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Яркая</vt:lpstr>
      <vt:lpstr>Слайд 1</vt:lpstr>
      <vt:lpstr>Актуальность</vt:lpstr>
      <vt:lpstr>Цели и задачи раздела</vt:lpstr>
      <vt:lpstr>Слайд 4</vt:lpstr>
      <vt:lpstr>Психолого-педагогическое обоснование возрастных особенностей учащихся на момент изучения РОП</vt:lpstr>
      <vt:lpstr>Ожидаемые результаты </vt:lpstr>
      <vt:lpstr> Выбор педагогической технологии при изучения РОП</vt:lpstr>
      <vt:lpstr>Система формирования знаний и умений учащихся  </vt:lpstr>
      <vt:lpstr>Система деятельности учителя по формированию знаний и умений </vt:lpstr>
      <vt:lpstr>Слайд 10</vt:lpstr>
      <vt:lpstr>Слайд 11</vt:lpstr>
      <vt:lpstr>Слайд 12</vt:lpstr>
      <vt:lpstr>Слайд 13</vt:lpstr>
      <vt:lpstr>Слайд 14</vt:lpstr>
      <vt:lpstr>Поурочное планирование к РОП </vt:lpstr>
      <vt:lpstr>Структура урока по теме: « Особенности организации грибов, их роль в природе и жизни человека».</vt:lpstr>
      <vt:lpstr>Слайд 17</vt:lpstr>
      <vt:lpstr>Слайд 18</vt:lpstr>
      <vt:lpstr>Слайд 19</vt:lpstr>
      <vt:lpstr>Характеристика грибов.</vt:lpstr>
      <vt:lpstr>Лабораторная работа № 3: « Строение плодового тела шляпочного гриба»</vt:lpstr>
      <vt:lpstr>Слайд 22</vt:lpstr>
      <vt:lpstr>Слайд 23</vt:lpstr>
      <vt:lpstr>Приложение.</vt:lpstr>
      <vt:lpstr>Слайд 25</vt:lpstr>
      <vt:lpstr>Аналитический отчет</vt:lpstr>
      <vt:lpstr>Список литературы. </vt:lpstr>
      <vt:lpstr>Слайд 28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167</cp:revision>
  <dcterms:created xsi:type="dcterms:W3CDTF">2010-01-30T10:16:38Z</dcterms:created>
  <dcterms:modified xsi:type="dcterms:W3CDTF">2010-04-01T17:40:03Z</dcterms:modified>
</cp:coreProperties>
</file>