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CFCF8-DC89-4C73-B2E0-F3D7C4F961C6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3529D-36AC-49BA-8FD1-BACE750D3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3529D-36AC-49BA-8FD1-BACE750D3B7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591492D-BA56-4F60-8B72-91FA985E984E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ADE1BD-19A1-46F1-8B46-31DE7209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dirty="0" smtClean="0"/>
              <a:t>                                  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57166"/>
            <a:ext cx="8572561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Республиканский этап Всероссийского  конкурса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исследовательских краеведческих работ учащихся «Отечество»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Номинация «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Летопись родного края»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Эхо далёких событий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+mj-lt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Подготовила: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Иванова Юлия Вячеславовна,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учащаяся  7 класса   МБОУ                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Большеяниковская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СОШ»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071802" y="6143644"/>
            <a:ext cx="40815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Times New Roman" pitchFamily="18" charset="0"/>
              </a:rPr>
              <a:t>Большое Яниково-2013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100013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Эхо далёких событий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428736"/>
            <a:ext cx="8001056" cy="48577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800" b="1" dirty="0" smtClean="0"/>
              <a:t>Краеведение учит людей не только любить свои родные места, но учит и знанию о них, приучает интересоваться историей, искусством, литературой, повышать свой культурный уровень. Любовь к родному краю, знание его истории – основа, на которой только и может осуществляться рост духовной культуры всего общества.</a:t>
            </a:r>
          </a:p>
          <a:p>
            <a:pPr algn="just"/>
            <a:r>
              <a:rPr lang="ru-RU" sz="2800" b="1" dirty="0" smtClean="0"/>
              <a:t>                                   Академик Д.С. Лихачев.</a:t>
            </a:r>
          </a:p>
          <a:p>
            <a:pPr algn="just"/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29684" cy="62865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  <a:t>Главная цель моей работы </a:t>
            </a:r>
            <a:r>
              <a:rPr lang="ru-RU" dirty="0" smtClean="0"/>
              <a:t>–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сформировать представление об уни-</a:t>
            </a:r>
            <a:b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dirty="0" err="1" smtClean="0">
                <a:solidFill>
                  <a:schemeClr val="accent1">
                    <a:lumMod val="50000"/>
                  </a:schemeClr>
                </a:solidFill>
              </a:rPr>
              <a:t>кальности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  исторических событий  </a:t>
            </a:r>
            <a:r>
              <a:rPr lang="ru-RU" sz="3100" dirty="0" err="1" smtClean="0">
                <a:solidFill>
                  <a:schemeClr val="accent1">
                    <a:lumMod val="50000"/>
                  </a:schemeClr>
                </a:solidFill>
              </a:rPr>
              <a:t>Урмарского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  района, его  культурных наследий. Сохранить историческую память о вкладе разных людей в развитие  </a:t>
            </a:r>
            <a:r>
              <a:rPr lang="ru-RU" sz="3100" dirty="0" err="1" smtClean="0">
                <a:solidFill>
                  <a:schemeClr val="accent1">
                    <a:lumMod val="50000"/>
                  </a:schemeClr>
                </a:solidFill>
              </a:rPr>
              <a:t>Урмарского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 района.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D:\Documents and Settings\Ирина Васильевна\Мои документы\Мои рисунки\1177093-f95acfca7fc39b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2297923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Задачи: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1"/>
                </a:solidFill>
              </a:rPr>
              <a:t>-собрать материал об  исторических событиях и исторического прошлого </a:t>
            </a:r>
            <a:r>
              <a:rPr lang="ru-RU" sz="2000" dirty="0" err="1" smtClean="0">
                <a:solidFill>
                  <a:schemeClr val="tx1"/>
                </a:solidFill>
              </a:rPr>
              <a:t>Урмарского</a:t>
            </a:r>
            <a:r>
              <a:rPr lang="ru-RU" sz="2000" dirty="0" smtClean="0">
                <a:solidFill>
                  <a:schemeClr val="tx1"/>
                </a:solidFill>
              </a:rPr>
              <a:t>  района;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-развивать экологическое мышление;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-воспитание бережного отношения к истории нашей Родины, к истории своего района, села;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-воспитание  чувства гражданственности и патриотизма;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Актуальность: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через историю, культуру, судьбы некоторых  чувашских купцов и  иностранных представителей, местное творчество далёкое прошлое становится предметом познания нашего поколения, источником социального, личностного и духовного развития.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Documents and Settings\Ирина Васильевна\Мои документы\ж.д.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9691" y="214290"/>
            <a:ext cx="3095647" cy="18573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3" name="Скругленный прямоугольник 2"/>
          <p:cNvSpPr/>
          <p:nvPr/>
        </p:nvSpPr>
        <p:spPr>
          <a:xfrm>
            <a:off x="2786050" y="2928934"/>
            <a:ext cx="4786346" cy="107157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Станция Урмары  </a:t>
            </a:r>
            <a:r>
              <a:rPr lang="ru-RU" sz="2400" b="1" dirty="0" err="1">
                <a:solidFill>
                  <a:schemeClr val="tx1"/>
                </a:solidFill>
              </a:rPr>
              <a:t>Московско</a:t>
            </a:r>
            <a:r>
              <a:rPr lang="ru-RU" sz="2400" b="1" dirty="0">
                <a:solidFill>
                  <a:schemeClr val="tx1"/>
                </a:solidFill>
              </a:rPr>
              <a:t> –</a:t>
            </a:r>
            <a:r>
              <a:rPr lang="ru-RU" sz="2400" b="1" dirty="0" smtClean="0">
                <a:solidFill>
                  <a:schemeClr val="tx1"/>
                </a:solidFill>
              </a:rPr>
              <a:t>Казанской  </a:t>
            </a:r>
            <a:endParaRPr lang="en-US" sz="2400" b="1" smtClean="0">
              <a:solidFill>
                <a:schemeClr val="tx1"/>
              </a:solidFill>
            </a:endParaRPr>
          </a:p>
          <a:p>
            <a:pPr algn="ctr"/>
            <a:r>
              <a:rPr lang="ru-RU" sz="2400" b="1" smtClean="0">
                <a:solidFill>
                  <a:schemeClr val="tx1"/>
                </a:solidFill>
              </a:rPr>
              <a:t>ж</a:t>
            </a:r>
            <a:r>
              <a:rPr lang="ru-RU" sz="2400" b="1" dirty="0">
                <a:solidFill>
                  <a:schemeClr val="tx1"/>
                </a:solidFill>
              </a:rPr>
              <a:t>. д. основана в 1893. </a:t>
            </a:r>
          </a:p>
        </p:txBody>
      </p:sp>
      <p:pic>
        <p:nvPicPr>
          <p:cNvPr id="2050" name="Picture 2" descr="D:\Documents and Settings\Ирина Васильевна\Мои документы\урмарская станция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357694"/>
            <a:ext cx="2714644" cy="17368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2051" name="Picture 3" descr="D:\Documents and Settings\Ирина Васильевна\Мои документы\Московско-Казанская ж.д. 1913 г.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290"/>
            <a:ext cx="2884487" cy="19161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357158" y="2285992"/>
            <a:ext cx="3485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Московско-Казанская ж.д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2214554"/>
            <a:ext cx="2585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Строительство ж.д.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6143644"/>
            <a:ext cx="262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Урмарская</a:t>
            </a:r>
            <a:r>
              <a:rPr lang="ru-RU" b="1" dirty="0" smtClean="0"/>
              <a:t> станция</a:t>
            </a:r>
            <a:endParaRPr lang="ru-RU" b="1" dirty="0"/>
          </a:p>
        </p:txBody>
      </p:sp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357694"/>
            <a:ext cx="2695564" cy="16430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Возникновение базара в селе Ковали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736"/>
            <a:ext cx="3571900" cy="119970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Урмары стала станцией и поэтому эта постройка помогла развиваться  в селе Ковали торговле.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D:\Documents and Settings\Ирина Васильевна\Мои документы\выво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572140"/>
            <a:ext cx="8417908" cy="10525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2143116"/>
            <a:ext cx="3571900" cy="12311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   </a:t>
            </a:r>
            <a:r>
              <a:rPr lang="ru-RU" b="1" dirty="0"/>
              <a:t>В  документах отмечено: «</a:t>
            </a:r>
            <a:r>
              <a:rPr lang="ru-RU" b="1" dirty="0" err="1"/>
              <a:t>Ковалинский</a:t>
            </a:r>
            <a:r>
              <a:rPr lang="ru-RU" b="1" dirty="0"/>
              <a:t> базар притягивает свыше 6000 хозяйств». </a:t>
            </a:r>
          </a:p>
        </p:txBody>
      </p:sp>
      <p:pic>
        <p:nvPicPr>
          <p:cNvPr id="3075" name="Picture 3" descr="D:\Documents and Settings\Ирина Васильевна\Мои документы\базар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714356"/>
            <a:ext cx="2238375" cy="14287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071316" y="3286124"/>
            <a:ext cx="3858402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Самой  распространённой торговлей явился  сбор и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вывоз яиц из села Ковали, куда стали ездить чувашские купцы Селивановы из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Чешламы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026" name="Picture 2" descr="D:\Documents and Settings\Ирина Васильевна\Мои документы\базар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2928934"/>
            <a:ext cx="1500198" cy="19382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3050"/>
            <a:ext cx="5572164" cy="86993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Яичные купцы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Чувашские купцы Селивановы из </a:t>
            </a:r>
            <a:r>
              <a:rPr lang="ru-RU" b="1" dirty="0" err="1" smtClean="0">
                <a:solidFill>
                  <a:schemeClr val="tx1"/>
                </a:solidFill>
              </a:rPr>
              <a:t>Чешламы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Австрийский яичный агент </a:t>
            </a:r>
            <a:r>
              <a:rPr lang="ru-RU" sz="2000" b="1" dirty="0" err="1" smtClean="0">
                <a:solidFill>
                  <a:schemeClr val="tx1"/>
                </a:solidFill>
              </a:rPr>
              <a:t>Ф.И.Баум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Первый на территории нашей республики холодильник появился около 1899 года в Урмарах (точная дата неизвестна). Построили его германские подданные гам-</a:t>
            </a:r>
          </a:p>
          <a:p>
            <a:pPr algn="just">
              <a:buNone/>
            </a:pPr>
            <a:r>
              <a:rPr lang="ru-RU" sz="2000" dirty="0" err="1" smtClean="0"/>
              <a:t>бургские</a:t>
            </a:r>
            <a:r>
              <a:rPr lang="ru-RU" sz="2000" dirty="0" smtClean="0"/>
              <a:t> купцы Зейферты, </a:t>
            </a:r>
          </a:p>
          <a:p>
            <a:pPr algn="just">
              <a:buNone/>
            </a:pPr>
            <a:r>
              <a:rPr lang="ru-RU" sz="2000" dirty="0" smtClean="0"/>
              <a:t>а потом дело перешло к австрийцу Ф. </a:t>
            </a:r>
            <a:r>
              <a:rPr lang="ru-RU" sz="2000" dirty="0" err="1" smtClean="0"/>
              <a:t>Бауму</a:t>
            </a:r>
            <a:endParaRPr lang="ru-RU" sz="20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57158" y="1357298"/>
            <a:ext cx="4040188" cy="39417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                           </a:t>
            </a:r>
            <a:endParaRPr lang="ru-RU" dirty="0"/>
          </a:p>
        </p:txBody>
      </p:sp>
      <p:pic>
        <p:nvPicPr>
          <p:cNvPr id="14" name="Содержимое 6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1643050"/>
            <a:ext cx="1500197" cy="1785950"/>
          </a:xfrm>
          <a:prstGeom prst="rect">
            <a:avLst/>
          </a:prstGeom>
          <a:ln w="55000" cap="flat" cmpd="thickThin" algn="ctr">
            <a:solidFill>
              <a:schemeClr val="accent4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15" name="TextBox 14"/>
          <p:cNvSpPr txBox="1"/>
          <p:nvPr/>
        </p:nvSpPr>
        <p:spPr>
          <a:xfrm>
            <a:off x="2143108" y="1643050"/>
            <a:ext cx="214314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Династия Селивановых</a:t>
            </a:r>
            <a:endParaRPr lang="ru-RU" b="1" dirty="0"/>
          </a:p>
        </p:txBody>
      </p:sp>
      <p:pic>
        <p:nvPicPr>
          <p:cNvPr id="16" name="Рисунок 1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71744"/>
            <a:ext cx="2214578" cy="16763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17" name="TextBox 16"/>
          <p:cNvSpPr txBox="1"/>
          <p:nvPr/>
        </p:nvSpPr>
        <p:spPr>
          <a:xfrm>
            <a:off x="428596" y="4357694"/>
            <a:ext cx="212910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Дом </a:t>
            </a:r>
            <a:r>
              <a:rPr lang="ru-RU" b="1" dirty="0" err="1" smtClean="0"/>
              <a:t>Доридонта</a:t>
            </a:r>
            <a:endParaRPr lang="ru-RU" b="1" dirty="0" smtClean="0"/>
          </a:p>
          <a:p>
            <a:r>
              <a:rPr lang="ru-RU" b="1" dirty="0" smtClean="0"/>
              <a:t>Селиванова в </a:t>
            </a:r>
          </a:p>
          <a:p>
            <a:r>
              <a:rPr lang="ru-RU" b="1" dirty="0" err="1" smtClean="0"/>
              <a:t>Чешламе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Ирина Васильевна\Мои документы\ярмар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857760"/>
            <a:ext cx="2867030" cy="18573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57158" y="2214554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Общим для всего населения являлись  церковные праздники с их единым для каждого обряда и традициями. К церковным праздникам обычно приурочивались ярмарки, </a:t>
            </a:r>
            <a:r>
              <a:rPr lang="ru-RU" b="1" dirty="0" err="1" smtClean="0"/>
              <a:t>сопровождающи</a:t>
            </a:r>
            <a:r>
              <a:rPr lang="ru-RU" b="1" dirty="0" smtClean="0"/>
              <a:t>-</a:t>
            </a:r>
          </a:p>
          <a:p>
            <a:pPr algn="just"/>
            <a:r>
              <a:rPr lang="ru-RU" b="1" dirty="0" err="1" smtClean="0"/>
              <a:t>еся</a:t>
            </a:r>
            <a:r>
              <a:rPr lang="ru-RU" b="1" dirty="0" smtClean="0"/>
              <a:t>  гуляньями, увеселениями,  и хороводами. </a:t>
            </a:r>
          </a:p>
          <a:p>
            <a:pPr algn="just"/>
            <a:r>
              <a:rPr lang="ru-RU" b="1" dirty="0" smtClean="0"/>
              <a:t>Ярмарки были неотъемлемой частью экономического и культурного быта всех слоев населения, они были ярким событием в жизни села, деревни.  Посетители чувствовали себя настоящими участниками ярмарочного гулянья.  </a:t>
            </a:r>
            <a:endParaRPr lang="ru-RU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Досуг и обычаи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Выводы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71546"/>
            <a:ext cx="8501122" cy="526297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связи со строительством Московско-Казанской железной дороги начало быстро развиваться товарно-денежное отношение.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Таким образом, в конце XIX – начале ХХ столетий базары прочно вошли в жизнь жителей нашего края. Они стали не просто формой торговли или обмена товарами, но и формой особых взаимоотношений между людьми разных сословий и национальностей, которые отразились на разных сторонах жизни народа. Свой особый отпечаток оставили базары на жизнь сёл и деревень, расположенных вдоль  железной дороги Москва- Казань. У жителей близлежащих к базарным центрам селений оказывались особые взаимоотношения с торговцами из дальних населённых пунктов, так как последние часто останавливались в близлежащих деревнях на ночлег, чтобы рано утром занять места в торговых рядах.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Сравнивая базары дореволюционного и советского периода с современными базарами, нужно отметить, что в основе «старых» базаров лежали отношения «производитель – покупатель», тогда как в основе современных базаров преобладают отношения «посредник – покупатель».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Ярмарки были неотъемлемой частью экономического и культурного быта всех слоев населения, они были ярким событием в жизни села, деревни. На их территории устраивались парадные гулянья, театральные и другие зрелищные представления.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482</Words>
  <Application>Microsoft Office PowerPoint</Application>
  <PresentationFormat>Экран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                                       </vt:lpstr>
      <vt:lpstr>Эхо далёких событий</vt:lpstr>
      <vt:lpstr>   Главная цель моей работы – сформировать представление об уни- кальности  исторических событий  Урмарского  района, его  культурных наследий. Сохранить историческую память о вкладе разных людей в развитие  Урмарского района. </vt:lpstr>
      <vt:lpstr>     Задачи:  -собрать материал об  исторических событиях и исторического прошлого Урмарского  района; -развивать экологическое мышление;  -воспитание бережного отношения к истории нашей Родины, к истории своего района, села; -воспитание  чувства гражданственности и патриотизма;   Актуальность:  через историю, культуру, судьбы некоторых  чувашских купцов и  иностранных представителей, местное творчество далёкое прошлое становится предметом познания нашего поколения, источником социального, личностного и духовного развития.    </vt:lpstr>
      <vt:lpstr>Слайд 5</vt:lpstr>
      <vt:lpstr>        Возникновение базара в селе Ковали </vt:lpstr>
      <vt:lpstr>Яичные купцы</vt:lpstr>
      <vt:lpstr>Досуг и обычаи</vt:lpstr>
      <vt:lpstr>Выводы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Эхо далёких событий</dc:title>
  <dc:creator>Ирина Васильевна</dc:creator>
  <cp:lastModifiedBy>Admin</cp:lastModifiedBy>
  <cp:revision>23</cp:revision>
  <dcterms:created xsi:type="dcterms:W3CDTF">2007-01-01T00:28:25Z</dcterms:created>
  <dcterms:modified xsi:type="dcterms:W3CDTF">2013-04-03T07:16:29Z</dcterms:modified>
</cp:coreProperties>
</file>