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1" r:id="rId3"/>
    <p:sldId id="257" r:id="rId4"/>
    <p:sldId id="259" r:id="rId5"/>
    <p:sldId id="258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5F935-8C8C-402C-B58A-B52DD210DC5B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1556-C94B-4AC8-A57D-7299081F69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F1556-C94B-4AC8-A57D-7299081F694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173F265-DEB9-4D5D-9936-B6B58F110F12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E1135E9-C0D0-46A9-8BD4-F7063F331E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Генетические задачи</a:t>
            </a:r>
            <a:br>
              <a:rPr lang="ru-RU" dirty="0" smtClean="0"/>
            </a:br>
            <a:r>
              <a:rPr lang="ru-RU" dirty="0" err="1" smtClean="0"/>
              <a:t>Дигибридное</a:t>
            </a:r>
            <a:r>
              <a:rPr lang="ru-RU" dirty="0" smtClean="0"/>
              <a:t> скрещивание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Практикум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676456" cy="3096344"/>
          </a:xfrm>
        </p:spPr>
        <p:txBody>
          <a:bodyPr>
            <a:normAutofit fontScale="85000" lnSpcReduction="20000"/>
          </a:bodyPr>
          <a:lstStyle/>
          <a:p>
            <a:pPr marL="0" lvl="0" indent="354013">
              <a:buNone/>
            </a:pPr>
            <a:r>
              <a:rPr lang="ru-RU" dirty="0" smtClean="0"/>
              <a:t>Черная масть крупного рогатого скота доминирует над рыжей, а </a:t>
            </a:r>
            <a:r>
              <a:rPr lang="ru-RU" dirty="0" err="1" smtClean="0"/>
              <a:t>белоголовость</a:t>
            </a:r>
            <a:r>
              <a:rPr lang="ru-RU" dirty="0" smtClean="0"/>
              <a:t> – над сплошной окраской головы. </a:t>
            </a:r>
            <a:endParaRPr lang="ru-RU" dirty="0" smtClean="0"/>
          </a:p>
          <a:p>
            <a:pPr marL="0" lvl="0" indent="354013">
              <a:buNone/>
            </a:pPr>
            <a:r>
              <a:rPr lang="ru-RU" dirty="0" smtClean="0"/>
              <a:t>Какое </a:t>
            </a:r>
            <a:r>
              <a:rPr lang="ru-RU" dirty="0" smtClean="0"/>
              <a:t>потомство можно получить от скрещивания гетерозиготного черного быка со сплошной окраской головы с рыжей белоголовой коровой, если последняя </a:t>
            </a:r>
            <a:r>
              <a:rPr lang="ru-RU" dirty="0" err="1" smtClean="0"/>
              <a:t>гетерозиготна</a:t>
            </a:r>
            <a:r>
              <a:rPr lang="ru-RU" dirty="0" smtClean="0"/>
              <a:t> по </a:t>
            </a:r>
            <a:r>
              <a:rPr lang="ru-RU" dirty="0" err="1" smtClean="0"/>
              <a:t>белоголовости</a:t>
            </a:r>
            <a:r>
              <a:rPr lang="ru-RU" dirty="0" smtClean="0"/>
              <a:t>? Гены обоих признаков находятся в разных хромосомах.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22" name="Picture 2" descr="http://stat20.privet.ru/lr/0b266f8da5206c5575f9ba6479b9d9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509120"/>
            <a:ext cx="3240360" cy="2163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 descr="http://stat20.privet.ru/lr/0b26e8a0d9f653f01c41e778bcf33dc2"/>
          <p:cNvPicPr>
            <a:picLocks noChangeAspect="1" noChangeArrowheads="1"/>
          </p:cNvPicPr>
          <p:nvPr/>
        </p:nvPicPr>
        <p:blipFill>
          <a:blip r:embed="rId4" cstate="print"/>
          <a:srcRect l="19772" t="6091" r="27890" b="41238"/>
          <a:stretch>
            <a:fillRect/>
          </a:stretch>
        </p:blipFill>
        <p:spPr bwMode="auto">
          <a:xfrm>
            <a:off x="5508104" y="4221088"/>
            <a:ext cx="324036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5698976" cy="4625609"/>
          </a:xfrm>
        </p:spPr>
        <p:txBody>
          <a:bodyPr>
            <a:normAutofit fontScale="85000" lnSpcReduction="20000"/>
          </a:bodyPr>
          <a:lstStyle/>
          <a:p>
            <a:pPr marL="0" lvl="0" indent="354013">
              <a:buNone/>
            </a:pPr>
            <a:r>
              <a:rPr lang="ru-RU" dirty="0" smtClean="0"/>
              <a:t>У человека </a:t>
            </a:r>
            <a:r>
              <a:rPr lang="ru-RU" dirty="0" err="1" smtClean="0"/>
              <a:t>лысость</a:t>
            </a:r>
            <a:r>
              <a:rPr lang="ru-RU" dirty="0" smtClean="0"/>
              <a:t> доминирует над отсутствием лысины у мужчин и </a:t>
            </a:r>
            <a:r>
              <a:rPr lang="ru-RU" dirty="0" err="1" smtClean="0"/>
              <a:t>рецессивна</a:t>
            </a:r>
            <a:r>
              <a:rPr lang="ru-RU" dirty="0" smtClean="0"/>
              <a:t> у женщин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 smtClean="0"/>
          </a:p>
          <a:p>
            <a:pPr marL="0" lvl="0" indent="354013">
              <a:buNone/>
            </a:pPr>
            <a:r>
              <a:rPr lang="ru-RU" dirty="0" smtClean="0"/>
              <a:t>Кареглазый </a:t>
            </a:r>
            <a:r>
              <a:rPr lang="ru-RU" dirty="0" smtClean="0"/>
              <a:t>(доминантный признак) лысый мужчина, отец которого не имел лысины и был голубоглазым, женился на голубоглазой женщине, отец и братья которой были лысыми.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lvl="0" indent="354013">
              <a:buNone/>
            </a:pPr>
            <a:r>
              <a:rPr lang="ru-RU" dirty="0" smtClean="0"/>
              <a:t>Каков вероятный </a:t>
            </a:r>
            <a:r>
              <a:rPr lang="ru-RU" dirty="0" smtClean="0"/>
              <a:t>фенотип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детей </a:t>
            </a:r>
            <a:r>
              <a:rPr lang="ru-RU" dirty="0" smtClean="0"/>
              <a:t>от этого брака?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wpc.556e.edgecastcdn.net/80556E/img.site/PHzI8AADjhNhCI_1_m.jpg"/>
          <p:cNvPicPr>
            <a:picLocks noChangeAspect="1" noChangeArrowheads="1"/>
          </p:cNvPicPr>
          <p:nvPr/>
        </p:nvPicPr>
        <p:blipFill>
          <a:blip r:embed="rId2" cstate="print"/>
          <a:srcRect b="5882"/>
          <a:stretch>
            <a:fillRect/>
          </a:stretch>
        </p:blipFill>
        <p:spPr bwMode="auto">
          <a:xfrm>
            <a:off x="6372200" y="1556792"/>
            <a:ext cx="2623148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honda.org.ua/forum/files/thumbs/9/4/9418266e48baac8349d87083ac85cbf4_1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1767">
            <a:off x="6020063" y="4220282"/>
            <a:ext cx="2214093" cy="2330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187824"/>
          </a:xfrm>
        </p:spPr>
        <p:txBody>
          <a:bodyPr>
            <a:normAutofit fontScale="85000" lnSpcReduction="10000"/>
          </a:bodyPr>
          <a:lstStyle/>
          <a:p>
            <a:pPr marL="0" lvl="0" indent="354013">
              <a:buNone/>
            </a:pPr>
            <a:r>
              <a:rPr lang="ru-RU" dirty="0" smtClean="0"/>
              <a:t>Известно, что у кур простой (листовидный) гребень </a:t>
            </a:r>
            <a:r>
              <a:rPr lang="en-US" b="1" dirty="0" smtClean="0"/>
              <a:t>r </a:t>
            </a:r>
            <a:r>
              <a:rPr lang="ru-RU" dirty="0" err="1" smtClean="0"/>
              <a:t>рецессивен</a:t>
            </a:r>
            <a:r>
              <a:rPr lang="ru-RU" dirty="0" smtClean="0"/>
              <a:t> по отношению к розовидному </a:t>
            </a:r>
            <a:r>
              <a:rPr lang="en-US" b="1" dirty="0" smtClean="0"/>
              <a:t>R</a:t>
            </a:r>
            <a:r>
              <a:rPr lang="ru-RU" b="1" dirty="0" smtClean="0"/>
              <a:t>, </a:t>
            </a:r>
            <a:r>
              <a:rPr lang="ru-RU" dirty="0" smtClean="0"/>
              <a:t>а оперенные ноги </a:t>
            </a:r>
            <a:r>
              <a:rPr lang="en-US" b="1" dirty="0" smtClean="0"/>
              <a:t>F</a:t>
            </a:r>
            <a:r>
              <a:rPr lang="ru-RU" dirty="0" smtClean="0"/>
              <a:t> доминируют над голыми</a:t>
            </a:r>
            <a:r>
              <a:rPr lang="ru-RU" b="1" dirty="0" smtClean="0"/>
              <a:t> </a:t>
            </a:r>
            <a:r>
              <a:rPr lang="en-US" b="1" dirty="0" smtClean="0"/>
              <a:t>f</a:t>
            </a:r>
            <a:r>
              <a:rPr lang="ru-RU" dirty="0" smtClean="0"/>
              <a:t>. </a:t>
            </a:r>
            <a:endParaRPr lang="ru-RU" dirty="0" smtClean="0"/>
          </a:p>
          <a:p>
            <a:pPr marL="0" lvl="0" indent="354013">
              <a:buNone/>
            </a:pPr>
            <a:r>
              <a:rPr lang="ru-RU" dirty="0" smtClean="0"/>
              <a:t>Кур </a:t>
            </a:r>
            <a:r>
              <a:rPr lang="ru-RU" dirty="0" smtClean="0"/>
              <a:t>с листовидным гребнем и голыми ногами скрестили с дигетерозиготным петухом, имеющим розовидный гребень и оперенные ноги. </a:t>
            </a:r>
            <a:endParaRPr lang="ru-RU" dirty="0" smtClean="0"/>
          </a:p>
          <a:p>
            <a:pPr marL="0" lvl="0" indent="354013">
              <a:buNone/>
            </a:pPr>
            <a:r>
              <a:rPr lang="ru-RU" dirty="0" smtClean="0"/>
              <a:t>Какая </a:t>
            </a:r>
            <a:r>
              <a:rPr lang="ru-RU" dirty="0" smtClean="0"/>
              <a:t>часть потомства унаследует оба признака матери?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http://birdwatcher.ru/wp-content/uploads/2006/05/_MG_6879.jpg"/>
          <p:cNvPicPr>
            <a:picLocks noChangeAspect="1" noChangeArrowheads="1"/>
          </p:cNvPicPr>
          <p:nvPr/>
        </p:nvPicPr>
        <p:blipFill>
          <a:blip r:embed="rId2" cstate="print"/>
          <a:srcRect t="14872"/>
          <a:stretch>
            <a:fillRect/>
          </a:stretch>
        </p:blipFill>
        <p:spPr bwMode="auto">
          <a:xfrm>
            <a:off x="2771800" y="4581128"/>
            <a:ext cx="3625308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http://www.iskra-kungur.ru/uploads/posts/2011-07/1311816686_kurica.jpg"/>
          <p:cNvPicPr>
            <a:picLocks noChangeAspect="1" noChangeArrowheads="1"/>
          </p:cNvPicPr>
          <p:nvPr/>
        </p:nvPicPr>
        <p:blipFill>
          <a:blip r:embed="rId3" cstate="print"/>
          <a:srcRect t="2769" b="7232"/>
          <a:stretch>
            <a:fillRect/>
          </a:stretch>
        </p:blipFill>
        <p:spPr bwMode="auto">
          <a:xfrm>
            <a:off x="179512" y="4581128"/>
            <a:ext cx="2464777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8" name="Picture 6" descr="http://www.wall-papers.ru/main.php?g2_view=core.DownloadItem&amp;g2_itemId=90051&amp;g2_serialNumber=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38551">
            <a:off x="5764845" y="4689025"/>
            <a:ext cx="3103051" cy="2327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775191"/>
            <a:ext cx="5148064" cy="4750153"/>
          </a:xfrm>
        </p:spPr>
        <p:txBody>
          <a:bodyPr>
            <a:normAutofit fontScale="92500" lnSpcReduction="10000"/>
          </a:bodyPr>
          <a:lstStyle/>
          <a:p>
            <a:pPr marL="0" lvl="0" indent="265113">
              <a:buNone/>
            </a:pPr>
            <a:r>
              <a:rPr lang="ru-RU" dirty="0" smtClean="0"/>
              <a:t>У человека близорукость доминирует над нормальным зрением, а карие глаза – над </a:t>
            </a:r>
            <a:r>
              <a:rPr lang="ru-RU" dirty="0" err="1" smtClean="0"/>
              <a:t>голубыми</a:t>
            </a:r>
            <a:r>
              <a:rPr lang="ru-RU" dirty="0" smtClean="0"/>
              <a:t>.</a:t>
            </a:r>
          </a:p>
          <a:p>
            <a:pPr marL="0" lvl="0" indent="265113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Единственный </a:t>
            </a:r>
            <a:r>
              <a:rPr lang="ru-RU" dirty="0" smtClean="0"/>
              <a:t>ребенок близоруких кареглазых родителей имеет </a:t>
            </a:r>
            <a:r>
              <a:rPr lang="ru-RU" dirty="0" err="1" smtClean="0"/>
              <a:t>голубые</a:t>
            </a:r>
            <a:r>
              <a:rPr lang="ru-RU" dirty="0" smtClean="0"/>
              <a:t> глаза и нормальное зрение. Установите генотипы всех членов этой семьи.</a:t>
            </a:r>
          </a:p>
          <a:p>
            <a:pPr marL="0" indent="119063">
              <a:buNone/>
            </a:pPr>
            <a:endParaRPr lang="ru-RU" dirty="0"/>
          </a:p>
        </p:txBody>
      </p:sp>
      <p:pic>
        <p:nvPicPr>
          <p:cNvPr id="27652" name="Picture 4" descr="http://farm4.static.flickr.com/3613/4564102462_ac96f13fde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33052">
            <a:off x="173318" y="4283258"/>
            <a:ext cx="3613664" cy="2410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4" name="Picture 6" descr="http://xaxor.com/images/beautiful-children-photography-part4-/beautiful-children-photography-part4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84784"/>
            <a:ext cx="3816424" cy="2862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6868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 5 </a:t>
            </a:r>
            <a:r>
              <a:rPr lang="ru-RU" sz="3600" dirty="0" smtClean="0"/>
              <a:t>(на анализирующее скрещивание)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5266928" cy="4894169"/>
          </a:xfrm>
        </p:spPr>
        <p:txBody>
          <a:bodyPr>
            <a:normAutofit fontScale="85000" lnSpcReduction="20000"/>
          </a:bodyPr>
          <a:lstStyle/>
          <a:p>
            <a:pPr marL="0" lvl="0" indent="354013">
              <a:buNone/>
            </a:pPr>
            <a:r>
              <a:rPr lang="ru-RU" dirty="0" smtClean="0"/>
              <a:t>У собак черный цвет шерсти доминирует над кофейным, а короткая шерсть над длинной. Обе пары генов не сцеплены.</a:t>
            </a:r>
          </a:p>
          <a:p>
            <a:pPr marL="0" indent="354013">
              <a:buNone/>
            </a:pPr>
            <a:endParaRPr lang="ru-RU" dirty="0" smtClean="0"/>
          </a:p>
          <a:p>
            <a:pPr marL="0" indent="354013">
              <a:buNone/>
            </a:pPr>
            <a:r>
              <a:rPr lang="ru-RU" dirty="0" smtClean="0"/>
              <a:t>Охотник </a:t>
            </a:r>
            <a:r>
              <a:rPr lang="ru-RU" dirty="0" smtClean="0"/>
              <a:t>купил собаку черную с короткой шерстью и хочет быть уверен, что она не несет генов кофейного цвета и длинной шерсти. </a:t>
            </a:r>
            <a:endParaRPr lang="ru-RU" dirty="0" smtClean="0"/>
          </a:p>
          <a:p>
            <a:pPr marL="0" indent="354013">
              <a:buNone/>
            </a:pPr>
            <a:r>
              <a:rPr lang="ru-RU" dirty="0" smtClean="0"/>
              <a:t>Какого </a:t>
            </a:r>
            <a:r>
              <a:rPr lang="ru-RU" dirty="0" smtClean="0"/>
              <a:t>партнера по фенотипу и генотипу надо подобрать для скрещивания, чтобы проверить генотип купленной собаки?</a:t>
            </a:r>
          </a:p>
          <a:p>
            <a:endParaRPr lang="ru-RU" dirty="0"/>
          </a:p>
        </p:txBody>
      </p:sp>
      <p:pic>
        <p:nvPicPr>
          <p:cNvPr id="29698" name="Picture 2" descr="http://www.luxury2.ru/files/u30/chernaya_soba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16832"/>
            <a:ext cx="3057804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775191"/>
            <a:ext cx="4330824" cy="4625609"/>
          </a:xfrm>
        </p:spPr>
        <p:txBody>
          <a:bodyPr>
            <a:normAutofit fontScale="70000" lnSpcReduction="20000"/>
          </a:bodyPr>
          <a:lstStyle/>
          <a:p>
            <a:pPr marL="0" lvl="0" indent="265113">
              <a:buNone/>
            </a:pPr>
            <a:r>
              <a:rPr lang="ru-RU" dirty="0" smtClean="0"/>
              <a:t>Известно, что у человека рыжий цвет волос и наличие веснушек – доминантные признаки. </a:t>
            </a:r>
          </a:p>
          <a:p>
            <a:pPr marL="0" indent="265113">
              <a:buNone/>
            </a:pPr>
            <a:r>
              <a:rPr lang="ru-RU" dirty="0" smtClean="0"/>
              <a:t>Рыжеволосый, гомозиготный по гену </a:t>
            </a:r>
            <a:r>
              <a:rPr lang="ru-RU" dirty="0" err="1" smtClean="0"/>
              <a:t>рыжеволосости</a:t>
            </a:r>
            <a:r>
              <a:rPr lang="ru-RU" dirty="0" smtClean="0"/>
              <a:t>, и без веснушек мужчина и русоволосая женщина с веснушками имеют 5 детей. Определите вероятность рождения у таких родителей детей с рыжими волосами и с веснушками, а также </a:t>
            </a:r>
            <a:r>
              <a:rPr lang="ru-RU" dirty="0" err="1" smtClean="0"/>
              <a:t>нерыжих</a:t>
            </a:r>
            <a:r>
              <a:rPr lang="ru-RU" dirty="0" smtClean="0"/>
              <a:t> без веснушек.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1746" name="Picture 2" descr="http://www.propricheski.ru/images/users/photos/medium/1aae760c17439a5dabd903db62e13e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2564769" cy="285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img1.liveinternet.ru/images/attach/c/3/76/195/76195877_a33.jpg"/>
          <p:cNvPicPr>
            <a:picLocks noChangeAspect="1" noChangeArrowheads="1"/>
          </p:cNvPicPr>
          <p:nvPr/>
        </p:nvPicPr>
        <p:blipFill>
          <a:blip r:embed="rId3" cstate="print"/>
          <a:srcRect l="22712" r="12396"/>
          <a:stretch>
            <a:fillRect/>
          </a:stretch>
        </p:blipFill>
        <p:spPr bwMode="auto">
          <a:xfrm>
            <a:off x="0" y="2564904"/>
            <a:ext cx="2147662" cy="2206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http://miss.by.ua/images_user/vesn3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71240">
            <a:off x="1512037" y="4517282"/>
            <a:ext cx="2613813" cy="196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52" name="Picture 8" descr="http://rb7.ru/files/news_img/children_45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941168"/>
            <a:ext cx="2764412" cy="1785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4762872" cy="4625609"/>
          </a:xfrm>
        </p:spPr>
        <p:txBody>
          <a:bodyPr>
            <a:normAutofit fontScale="85000" lnSpcReduction="10000"/>
          </a:bodyPr>
          <a:lstStyle/>
          <a:p>
            <a:pPr marL="0" lvl="0" indent="354013">
              <a:buNone/>
            </a:pPr>
            <a:r>
              <a:rPr lang="ru-RU" dirty="0" smtClean="0"/>
              <a:t>У родителей, имеющих нормальную пигментацию и курчавые волосы, родился ребенок альбинос с гладкими волосами. </a:t>
            </a:r>
            <a:endParaRPr lang="ru-RU" dirty="0" smtClean="0"/>
          </a:p>
          <a:p>
            <a:pPr marL="0" lvl="0" indent="354013">
              <a:buNone/>
            </a:pPr>
            <a:r>
              <a:rPr lang="ru-RU" dirty="0" smtClean="0"/>
              <a:t>Каковы </a:t>
            </a:r>
            <a:r>
              <a:rPr lang="ru-RU" dirty="0" smtClean="0"/>
              <a:t>генотипы родителей и каких детей можно ожидать от брака в дальнейшем, если известно, что нормальная пигментация волос и курчавые волосы – признаки доминантные.</a:t>
            </a:r>
          </a:p>
          <a:p>
            <a:endParaRPr lang="ru-RU" dirty="0"/>
          </a:p>
        </p:txBody>
      </p:sp>
      <p:pic>
        <p:nvPicPr>
          <p:cNvPr id="34820" name="Picture 4" descr="http://freedom.sumy.ua/uploads/posts/2010-06/1276262132_446441_429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060848"/>
            <a:ext cx="3202340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</TotalTime>
  <Words>315</Words>
  <Application>Microsoft Office PowerPoint</Application>
  <PresentationFormat>Экран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Генетические задачи Дигибридное скрещивание</vt:lpstr>
      <vt:lpstr>Задача 1</vt:lpstr>
      <vt:lpstr>Задача 2</vt:lpstr>
      <vt:lpstr>Задача 3</vt:lpstr>
      <vt:lpstr>Задача 4</vt:lpstr>
      <vt:lpstr>Задача 5 (на анализирующее скрещивание)</vt:lpstr>
      <vt:lpstr>Задача 6</vt:lpstr>
      <vt:lpstr>Задача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Генетические задачи Дигибридное скрещивание</dc:title>
  <dc:creator>111</dc:creator>
  <cp:lastModifiedBy>111</cp:lastModifiedBy>
  <cp:revision>5</cp:revision>
  <dcterms:created xsi:type="dcterms:W3CDTF">2013-04-03T08:43:54Z</dcterms:created>
  <dcterms:modified xsi:type="dcterms:W3CDTF">2013-04-03T09:30:51Z</dcterms:modified>
</cp:coreProperties>
</file>