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9" r:id="rId3"/>
    <p:sldId id="258" r:id="rId4"/>
    <p:sldId id="260" r:id="rId5"/>
    <p:sldId id="261" r:id="rId6"/>
    <p:sldId id="263"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98" d="100"/>
          <a:sy n="98" d="100"/>
        </p:scale>
        <p:origin x="-76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E16DEA90-69A2-4237-BD6D-E5C0F4ADC702}" type="datetimeFigureOut">
              <a:rPr lang="ru-RU" smtClean="0"/>
              <a:t>03.04.2013</a:t>
            </a:fld>
            <a:endParaRPr lang="ru-RU"/>
          </a:p>
        </p:txBody>
      </p:sp>
      <p:sp>
        <p:nvSpPr>
          <p:cNvPr id="17" name="Нижний колонтитул 16"/>
          <p:cNvSpPr>
            <a:spLocks noGrp="1"/>
          </p:cNvSpPr>
          <p:nvPr>
            <p:ph type="ftr" sz="quarter" idx="11"/>
          </p:nvPr>
        </p:nvSpPr>
        <p:spPr/>
        <p:txBody>
          <a:bodyPr/>
          <a:lstStyle>
            <a:extLst/>
          </a:lstStyle>
          <a:p>
            <a:endParaRPr lang="ru-RU"/>
          </a:p>
        </p:txBody>
      </p:sp>
      <p:sp>
        <p:nvSpPr>
          <p:cNvPr id="29" name="Номер слайда 28"/>
          <p:cNvSpPr>
            <a:spLocks noGrp="1"/>
          </p:cNvSpPr>
          <p:nvPr>
            <p:ph type="sldNum" sz="quarter" idx="12"/>
          </p:nvPr>
        </p:nvSpPr>
        <p:spPr/>
        <p:txBody>
          <a:bodyPr/>
          <a:lstStyle>
            <a:extLst/>
          </a:lstStyle>
          <a:p>
            <a:fld id="{C6FFDAB8-AAC1-4203-9BEE-91EBD09968BB}" type="slidenum">
              <a:rPr lang="ru-RU" smtClean="0"/>
              <a:t>‹#›</a:t>
            </a:fld>
            <a:endParaRPr lang="ru-RU"/>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16DEA90-69A2-4237-BD6D-E5C0F4ADC702}" type="datetimeFigureOut">
              <a:rPr lang="ru-RU" smtClean="0"/>
              <a:t>03.04.2013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C6FFDAB8-AAC1-4203-9BEE-91EBD09968BB}"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16DEA90-69A2-4237-BD6D-E5C0F4ADC702}" type="datetimeFigureOut">
              <a:rPr lang="ru-RU" smtClean="0"/>
              <a:t>03.04.2013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C6FFDAB8-AAC1-4203-9BEE-91EBD09968BB}"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16DEA90-69A2-4237-BD6D-E5C0F4ADC702}" type="datetimeFigureOut">
              <a:rPr lang="ru-RU" smtClean="0"/>
              <a:t>03.04.2013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C6FFDAB8-AAC1-4203-9BEE-91EBD09968BB}"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E16DEA90-69A2-4237-BD6D-E5C0F4ADC702}" type="datetimeFigureOut">
              <a:rPr lang="ru-RU" smtClean="0"/>
              <a:t>03.04.2013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C6FFDAB8-AAC1-4203-9BEE-91EBD09968BB}" type="slidenum">
              <a:rPr lang="ru-RU" smtClean="0"/>
              <a:t>‹#›</a:t>
            </a:fld>
            <a:endParaRPr lang="ru-RU"/>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E16DEA90-69A2-4237-BD6D-E5C0F4ADC702}" type="datetimeFigureOut">
              <a:rPr lang="ru-RU" smtClean="0"/>
              <a:t>03.04.2013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C6FFDAB8-AAC1-4203-9BEE-91EBD09968BB}"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E16DEA90-69A2-4237-BD6D-E5C0F4ADC702}" type="datetimeFigureOut">
              <a:rPr lang="ru-RU" smtClean="0"/>
              <a:t>03.04.2013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C6FFDAB8-AAC1-4203-9BEE-91EBD09968BB}" type="slidenum">
              <a:rPr lang="ru-RU" smtClean="0"/>
              <a:t>‹#›</a:t>
            </a:fld>
            <a:endParaRPr lang="ru-RU"/>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E16DEA90-69A2-4237-BD6D-E5C0F4ADC702}" type="datetimeFigureOut">
              <a:rPr lang="ru-RU" smtClean="0"/>
              <a:t>03.04.2013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C6FFDAB8-AAC1-4203-9BEE-91EBD09968BB}"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E16DEA90-69A2-4237-BD6D-E5C0F4ADC702}" type="datetimeFigureOut">
              <a:rPr lang="ru-RU" smtClean="0"/>
              <a:t>03.04.2013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C6FFDAB8-AAC1-4203-9BEE-91EBD09968BB}"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E16DEA90-69A2-4237-BD6D-E5C0F4ADC702}" type="datetimeFigureOut">
              <a:rPr lang="ru-RU" smtClean="0"/>
              <a:t>03.04.2013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C6FFDAB8-AAC1-4203-9BEE-91EBD09968BB}"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E16DEA90-69A2-4237-BD6D-E5C0F4ADC702}" type="datetimeFigureOut">
              <a:rPr lang="ru-RU" smtClean="0"/>
              <a:t>03.04.2013</a:t>
            </a:fld>
            <a:endParaRPr lang="ru-RU"/>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a:p>
        </p:txBody>
      </p:sp>
      <p:sp>
        <p:nvSpPr>
          <p:cNvPr id="7" name="Номер слайда 6"/>
          <p:cNvSpPr>
            <a:spLocks noGrp="1"/>
          </p:cNvSpPr>
          <p:nvPr>
            <p:ph type="sldNum" sz="quarter" idx="12"/>
          </p:nvPr>
        </p:nvSpPr>
        <p:spPr>
          <a:xfrm>
            <a:off x="8610600" y="55499"/>
            <a:ext cx="457200" cy="365125"/>
          </a:xfrm>
        </p:spPr>
        <p:txBody>
          <a:bodyPr/>
          <a:lstStyle>
            <a:extLst/>
          </a:lstStyle>
          <a:p>
            <a:fld id="{C6FFDAB8-AAC1-4203-9BEE-91EBD09968BB}"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E16DEA90-69A2-4237-BD6D-E5C0F4ADC702}" type="datetimeFigureOut">
              <a:rPr lang="ru-RU" smtClean="0"/>
              <a:t>03.04.2013</a:t>
            </a:fld>
            <a:endParaRPr lang="ru-RU"/>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C6FFDAB8-AAC1-4203-9BEE-91EBD09968BB}"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4290"/>
            <a:ext cx="7772400" cy="2071702"/>
          </a:xfrm>
        </p:spPr>
        <p:txBody>
          <a:bodyPr/>
          <a:lstStyle/>
          <a:p>
            <a:pPr algn="ctr"/>
            <a:r>
              <a:rPr lang="ru-RU" b="1" i="1" dirty="0" smtClean="0">
                <a:solidFill>
                  <a:srgbClr val="FF0000"/>
                </a:solidFill>
              </a:rPr>
              <a:t>Хвойные деревья</a:t>
            </a:r>
            <a:endParaRPr lang="ru-RU" b="1" i="1" dirty="0">
              <a:solidFill>
                <a:srgbClr val="FF0000"/>
              </a:solidFill>
            </a:endParaRPr>
          </a:p>
        </p:txBody>
      </p:sp>
      <p:sp>
        <p:nvSpPr>
          <p:cNvPr id="3" name="Подзаголовок 2"/>
          <p:cNvSpPr>
            <a:spLocks noGrp="1"/>
          </p:cNvSpPr>
          <p:nvPr>
            <p:ph type="subTitle" idx="1"/>
          </p:nvPr>
        </p:nvSpPr>
        <p:spPr>
          <a:xfrm>
            <a:off x="1371600" y="5214950"/>
            <a:ext cx="6400800" cy="423850"/>
          </a:xfrm>
        </p:spPr>
        <p:txBody>
          <a:bodyPr>
            <a:normAutofit/>
          </a:bodyPr>
          <a:lstStyle/>
          <a:p>
            <a:endParaRPr lang="ru-RU" dirty="0"/>
          </a:p>
        </p:txBody>
      </p:sp>
      <p:pic>
        <p:nvPicPr>
          <p:cNvPr id="1026" name="Picture 2"/>
          <p:cNvPicPr>
            <a:picLocks noChangeAspect="1" noChangeArrowheads="1"/>
          </p:cNvPicPr>
          <p:nvPr/>
        </p:nvPicPr>
        <p:blipFill>
          <a:blip r:embed="rId2"/>
          <a:srcRect/>
          <a:stretch>
            <a:fillRect/>
          </a:stretch>
        </p:blipFill>
        <p:spPr bwMode="auto">
          <a:xfrm>
            <a:off x="1643042" y="1857364"/>
            <a:ext cx="6072230" cy="450059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i="1" dirty="0" smtClean="0"/>
              <a:t>Что такое хвойные деревья?</a:t>
            </a:r>
            <a:endParaRPr lang="ru-RU" i="1" dirty="0"/>
          </a:p>
        </p:txBody>
      </p:sp>
      <p:sp>
        <p:nvSpPr>
          <p:cNvPr id="3" name="Содержимое 2"/>
          <p:cNvSpPr>
            <a:spLocks noGrp="1"/>
          </p:cNvSpPr>
          <p:nvPr>
            <p:ph sz="half" idx="1"/>
          </p:nvPr>
        </p:nvSpPr>
        <p:spPr/>
        <p:txBody>
          <a:bodyPr>
            <a:normAutofit fontScale="55000" lnSpcReduction="20000"/>
          </a:bodyPr>
          <a:lstStyle/>
          <a:p>
            <a:pPr algn="just"/>
            <a:endParaRPr lang="ru-RU" dirty="0" smtClean="0"/>
          </a:p>
          <a:p>
            <a:pPr algn="just"/>
            <a:endParaRPr lang="ru-RU" dirty="0" smtClean="0"/>
          </a:p>
          <a:p>
            <a:pPr algn="just"/>
            <a:r>
              <a:rPr lang="ru-RU" dirty="0" smtClean="0"/>
              <a:t>Широко известные хвойные породы деревьев – сосна, ель, пихта, кипарис, кедр, тис, секвойя, лиственница. </a:t>
            </a:r>
          </a:p>
          <a:p>
            <a:pPr algn="just"/>
            <a:r>
              <a:rPr lang="ru-RU" dirty="0" smtClean="0"/>
              <a:t>Размеры взрослых деревьев варьируют от 0.5 м до 100 м в высоту. Самое высокое в мире хвойное растение – Секвойя вечнозеленая. </a:t>
            </a:r>
          </a:p>
          <a:p>
            <a:pPr algn="just"/>
            <a:r>
              <a:rPr lang="ru-RU" dirty="0" smtClean="0"/>
              <a:t>В дикой природе хвойные деревья распространены по всей нашей планете. Особенностью строения большинства видов хвойных является то, что их обычно вечнозеленые листья имеют вид иголок или реже чешуек. Такие листья называют хвоей, откуда и происходит название класса.</a:t>
            </a:r>
          </a:p>
          <a:p>
            <a:pPr algn="just"/>
            <a:r>
              <a:rPr lang="ru-RU" dirty="0" smtClean="0"/>
              <a:t>В нашем регионе встречаются  ели, </a:t>
            </a:r>
            <a:r>
              <a:rPr lang="ru-RU" dirty="0" err="1" smtClean="0"/>
              <a:t>сосны,лиственницы</a:t>
            </a:r>
            <a:r>
              <a:rPr lang="ru-RU" dirty="0" smtClean="0"/>
              <a:t>, пихты.</a:t>
            </a:r>
            <a:endParaRPr lang="ru-RU" dirty="0" smtClean="0"/>
          </a:p>
          <a:p>
            <a:endParaRPr lang="ru-RU" dirty="0"/>
          </a:p>
        </p:txBody>
      </p:sp>
      <p:pic>
        <p:nvPicPr>
          <p:cNvPr id="2050" name="Picture 2"/>
          <p:cNvPicPr>
            <a:picLocks noGrp="1" noChangeAspect="1" noChangeArrowheads="1"/>
          </p:cNvPicPr>
          <p:nvPr>
            <p:ph sz="half" idx="2"/>
          </p:nvPr>
        </p:nvPicPr>
        <p:blipFill>
          <a:blip r:embed="rId2"/>
          <a:stretch>
            <a:fillRect/>
          </a:stretch>
        </p:blipFill>
        <p:spPr bwMode="auto">
          <a:xfrm>
            <a:off x="4656138" y="2518569"/>
            <a:ext cx="4038600" cy="30289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012810"/>
          </a:xfrm>
        </p:spPr>
        <p:txBody>
          <a:bodyPr>
            <a:normAutofit/>
          </a:bodyPr>
          <a:lstStyle/>
          <a:p>
            <a:r>
              <a:rPr lang="ru-RU" sz="6000" i="1" dirty="0" smtClean="0"/>
              <a:t>Сосна</a:t>
            </a:r>
            <a:endParaRPr lang="ru-RU" sz="6000" i="1" dirty="0"/>
          </a:p>
        </p:txBody>
      </p:sp>
      <p:sp>
        <p:nvSpPr>
          <p:cNvPr id="4" name="Текст 3"/>
          <p:cNvSpPr>
            <a:spLocks noGrp="1"/>
          </p:cNvSpPr>
          <p:nvPr>
            <p:ph type="body" idx="2"/>
          </p:nvPr>
        </p:nvSpPr>
        <p:spPr/>
        <p:txBody>
          <a:bodyPr/>
          <a:lstStyle/>
          <a:p>
            <a:endParaRPr lang="ru-RU" dirty="0"/>
          </a:p>
        </p:txBody>
      </p:sp>
      <p:sp>
        <p:nvSpPr>
          <p:cNvPr id="3" name="Содержимое 2"/>
          <p:cNvSpPr>
            <a:spLocks noGrp="1"/>
          </p:cNvSpPr>
          <p:nvPr>
            <p:ph sz="half" idx="1"/>
          </p:nvPr>
        </p:nvSpPr>
        <p:spPr>
          <a:xfrm>
            <a:off x="3575050" y="571480"/>
            <a:ext cx="5111750" cy="5715040"/>
          </a:xfrm>
        </p:spPr>
        <p:txBody>
          <a:bodyPr>
            <a:normAutofit fontScale="55000" lnSpcReduction="20000"/>
          </a:bodyPr>
          <a:lstStyle/>
          <a:p>
            <a:pPr algn="just"/>
            <a:endParaRPr lang="ru-RU" dirty="0" smtClean="0"/>
          </a:p>
          <a:p>
            <a:pPr algn="just">
              <a:buNone/>
            </a:pPr>
            <a:r>
              <a:rPr lang="ru-RU" dirty="0" smtClean="0"/>
              <a:t>          </a:t>
            </a:r>
          </a:p>
          <a:p>
            <a:pPr algn="just">
              <a:buNone/>
            </a:pPr>
            <a:endParaRPr lang="ru-RU" dirty="0"/>
          </a:p>
          <a:p>
            <a:pPr algn="just">
              <a:buNone/>
            </a:pPr>
            <a:r>
              <a:rPr lang="ru-RU" dirty="0" smtClean="0"/>
              <a:t>          Сосна - величественное дерево. Медно-желтый ствол, длинные темно-зеленые иголки, коричневые шишки на ветках, ветви сосны шапкой покрывают верхушку ствола. А как пахнет хвоей в лесу! На открытых местах сосна поселяется первой. Корень сосны уходит глубоко в почву. Он, словно якорь, удерживает дерево даже в бурю. Сосна кормит многих зверей и птиц. В ее шишках вкусные семена, особенно зимой, когда птицам так холодно и голодно. Сосна очень любит солнце. Воздух в сосняках очень чистый. Вот почему в сосновых насаждениях строят санатории для людей, имеющих заболевания органов дыхания. При легком насморке в походе полезно нюхать растертую в пальцах хвою сосны. Сосна имеет прекрасную древесину, которая используется в строительстве. В народе говорят, много шишек на соснах и елях - к доброму году.</a:t>
            </a:r>
            <a:endParaRPr lang="ru-RU" dirty="0"/>
          </a:p>
        </p:txBody>
      </p:sp>
      <p:pic>
        <p:nvPicPr>
          <p:cNvPr id="3074" name="Picture 2"/>
          <p:cNvPicPr>
            <a:picLocks noChangeAspect="1" noChangeArrowheads="1"/>
          </p:cNvPicPr>
          <p:nvPr/>
        </p:nvPicPr>
        <p:blipFill>
          <a:blip r:embed="rId2"/>
          <a:srcRect/>
          <a:stretch>
            <a:fillRect/>
          </a:stretch>
        </p:blipFill>
        <p:spPr bwMode="auto">
          <a:xfrm>
            <a:off x="142845" y="1357298"/>
            <a:ext cx="3571899" cy="478634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6000" i="1" dirty="0" smtClean="0"/>
              <a:t>Ель</a:t>
            </a:r>
            <a:endParaRPr lang="ru-RU" sz="6000" i="1" dirty="0"/>
          </a:p>
        </p:txBody>
      </p:sp>
      <p:sp>
        <p:nvSpPr>
          <p:cNvPr id="4" name="Текст 3"/>
          <p:cNvSpPr>
            <a:spLocks noGrp="1"/>
          </p:cNvSpPr>
          <p:nvPr>
            <p:ph type="body" idx="2"/>
          </p:nvPr>
        </p:nvSpPr>
        <p:spPr/>
        <p:txBody>
          <a:bodyPr>
            <a:normAutofit fontScale="70000" lnSpcReduction="20000"/>
          </a:bodyPr>
          <a:lstStyle/>
          <a:p>
            <a:pPr algn="just"/>
            <a:endParaRPr lang="ru-RU" dirty="0" smtClean="0"/>
          </a:p>
          <a:p>
            <a:pPr algn="just"/>
            <a:r>
              <a:rPr lang="ru-RU" dirty="0" smtClean="0"/>
              <a:t>Ель обыкновенная – дерево с прямым стволом, конической кроной высотой 45-60 м. Хвоя темно-зеленая. Ветви располагаются слоями, скорость роста невысокая. Зрелые шишки до 15 см длиной, светло–коричневые. </a:t>
            </a:r>
          </a:p>
          <a:p>
            <a:pPr algn="just"/>
            <a:r>
              <a:rPr lang="ru-RU" dirty="0" smtClean="0"/>
              <a:t>Ель обыкновенная любит солнечное местоположение, выдерживает полутень. Хорошо растёт в нежарких, влажных местах. </a:t>
            </a:r>
          </a:p>
          <a:p>
            <a:pPr algn="just"/>
            <a:r>
              <a:rPr lang="ru-RU" dirty="0" smtClean="0"/>
              <a:t>Обыкновенная ель хорошо переносит стрижку, живые изгороди хорошо развиваются в освещенных участках при достаточном увлажнении. Растение имеет повышенную морозостойкость. </a:t>
            </a:r>
          </a:p>
          <a:p>
            <a:pPr algn="just"/>
            <a:r>
              <a:rPr lang="ru-RU" dirty="0" smtClean="0"/>
              <a:t>В городских условиях плохо развивается, из-за загазованности и пыли.</a:t>
            </a:r>
            <a:endParaRPr lang="ru-RU" dirty="0"/>
          </a:p>
        </p:txBody>
      </p:sp>
      <p:pic>
        <p:nvPicPr>
          <p:cNvPr id="4100" name="Picture 4"/>
          <p:cNvPicPr>
            <a:picLocks noGrp="1" noChangeAspect="1" noChangeArrowheads="1"/>
          </p:cNvPicPr>
          <p:nvPr>
            <p:ph sz="half" idx="1"/>
          </p:nvPr>
        </p:nvPicPr>
        <p:blipFill>
          <a:blip r:embed="rId2"/>
          <a:srcRect/>
          <a:stretch>
            <a:fillRect/>
          </a:stretch>
        </p:blipFill>
        <p:spPr bwMode="auto">
          <a:xfrm>
            <a:off x="3714744" y="1214422"/>
            <a:ext cx="4286280" cy="442915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b="1" i="1" dirty="0" smtClean="0"/>
              <a:t>Лиственница</a:t>
            </a:r>
            <a:endParaRPr lang="ru-RU" sz="3600" b="1" i="1" dirty="0"/>
          </a:p>
        </p:txBody>
      </p:sp>
      <p:sp>
        <p:nvSpPr>
          <p:cNvPr id="4" name="Текст 3"/>
          <p:cNvSpPr>
            <a:spLocks noGrp="1"/>
          </p:cNvSpPr>
          <p:nvPr>
            <p:ph type="body" idx="2"/>
          </p:nvPr>
        </p:nvSpPr>
        <p:spPr/>
        <p:txBody>
          <a:bodyPr/>
          <a:lstStyle/>
          <a:p>
            <a:endParaRPr lang="ru-RU" dirty="0"/>
          </a:p>
        </p:txBody>
      </p:sp>
      <p:sp>
        <p:nvSpPr>
          <p:cNvPr id="3" name="Содержимое 2"/>
          <p:cNvSpPr>
            <a:spLocks noGrp="1"/>
          </p:cNvSpPr>
          <p:nvPr>
            <p:ph sz="half" idx="1"/>
          </p:nvPr>
        </p:nvSpPr>
        <p:spPr>
          <a:xfrm>
            <a:off x="3429000" y="1000108"/>
            <a:ext cx="5486400" cy="5006992"/>
          </a:xfrm>
        </p:spPr>
        <p:txBody>
          <a:bodyPr>
            <a:normAutofit fontScale="47500" lnSpcReduction="20000"/>
          </a:bodyPr>
          <a:lstStyle/>
          <a:p>
            <a:pPr algn="just"/>
            <a:endParaRPr lang="ru-RU" dirty="0" smtClean="0"/>
          </a:p>
          <a:p>
            <a:pPr algn="just"/>
            <a:endParaRPr lang="ru-RU" dirty="0"/>
          </a:p>
          <a:p>
            <a:pPr algn="just"/>
            <a:endParaRPr lang="ru-RU" dirty="0" smtClean="0"/>
          </a:p>
          <a:p>
            <a:pPr algn="just"/>
            <a:r>
              <a:rPr lang="ru-RU" dirty="0" smtClean="0"/>
              <a:t>Лиственница – красивое хвойное дерево. В благоприятных условиях вырастает до 40 и более метров  высоты при диаметре ствола до 1 м и более. Доживает до 300—400 лет, зарегистрированы лиственницы возрастом до 800 лет.</a:t>
            </a:r>
          </a:p>
          <a:p>
            <a:pPr algn="just"/>
            <a:r>
              <a:rPr lang="ru-RU" dirty="0" smtClean="0"/>
              <a:t> Лиственница — очень светолюбивое дерево, в затенении не возобновляется и не растёт. Устойчива к заморозкам, на севере выдерживает температуры до −60 °C. </a:t>
            </a:r>
          </a:p>
          <a:p>
            <a:pPr algn="just"/>
            <a:r>
              <a:rPr lang="ru-RU" dirty="0" smtClean="0"/>
              <a:t>Один интереснейший лекарственный продукт лиственницы -  сера (затвердевшая смола), которую собирают преимущественно со старых деревьев — это смолистые выделения лиственницы из естественных трещин, морозобоин или искусственных надрезов, затвердевшие прямо на дереве под действием солнца, ветра и других факторов. Такую серу жуют подобно жевательной резинке. Она способствует укреплению зубов, очищает полость рта от механических примесей и микроорганизмов.</a:t>
            </a:r>
            <a:endParaRPr lang="ru-RU" dirty="0"/>
          </a:p>
        </p:txBody>
      </p:sp>
      <p:pic>
        <p:nvPicPr>
          <p:cNvPr id="5123" name="Picture 3"/>
          <p:cNvPicPr>
            <a:picLocks noChangeAspect="1" noChangeArrowheads="1"/>
          </p:cNvPicPr>
          <p:nvPr/>
        </p:nvPicPr>
        <p:blipFill>
          <a:blip r:embed="rId2"/>
          <a:srcRect/>
          <a:stretch>
            <a:fillRect/>
          </a:stretch>
        </p:blipFill>
        <p:spPr bwMode="auto">
          <a:xfrm>
            <a:off x="500034" y="1428736"/>
            <a:ext cx="3000396" cy="457203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6000" i="1" dirty="0" smtClean="0"/>
              <a:t>Пихта</a:t>
            </a:r>
            <a:endParaRPr lang="ru-RU" sz="6000" i="1" dirty="0"/>
          </a:p>
        </p:txBody>
      </p:sp>
      <p:sp>
        <p:nvSpPr>
          <p:cNvPr id="4" name="Текст 3"/>
          <p:cNvSpPr>
            <a:spLocks noGrp="1"/>
          </p:cNvSpPr>
          <p:nvPr>
            <p:ph type="body" idx="2"/>
          </p:nvPr>
        </p:nvSpPr>
        <p:spPr/>
        <p:txBody>
          <a:bodyPr>
            <a:normAutofit fontScale="77500" lnSpcReduction="20000"/>
          </a:bodyPr>
          <a:lstStyle/>
          <a:p>
            <a:pPr algn="just"/>
            <a:endParaRPr lang="ru-RU" dirty="0" smtClean="0"/>
          </a:p>
          <a:p>
            <a:pPr algn="just"/>
            <a:r>
              <a:rPr lang="ru-RU" dirty="0" smtClean="0"/>
              <a:t>Пихта – настоящее парадное дерево, королева среди хвойных. Лучше всего пихта смотрится в одиночной посадке, будучи посажена, например, среди газона.  У пихты мягкие закругленные иголки, а это означает, что когда вы будете надевать на дерево украшения, вы не уколетесь ее хвоинками. То есть пихту в прямом смысле этого слова можно назвать пушистой. Кроме того, у пихты есть и природное украшение – эффектные темно-фиолетовые шишки, которые, в отличие от еловых, крепятся на ветках вертикально вверх. Эти шишки чем-то напоминают свечи и делают вид пихты еще более торжественным. </a:t>
            </a:r>
            <a:endParaRPr lang="ru-RU" dirty="0"/>
          </a:p>
        </p:txBody>
      </p:sp>
      <p:pic>
        <p:nvPicPr>
          <p:cNvPr id="7171" name="Picture 3"/>
          <p:cNvPicPr>
            <a:picLocks noGrp="1" noChangeAspect="1" noChangeArrowheads="1"/>
          </p:cNvPicPr>
          <p:nvPr>
            <p:ph sz="half" idx="1"/>
          </p:nvPr>
        </p:nvPicPr>
        <p:blipFill>
          <a:blip r:embed="rId2"/>
          <a:stretch>
            <a:fillRect/>
          </a:stretch>
        </p:blipFill>
        <p:spPr bwMode="auto">
          <a:xfrm>
            <a:off x="4695825" y="1606550"/>
            <a:ext cx="2952750" cy="4229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28"/>
            <a:ext cx="8229600" cy="928694"/>
          </a:xfrm>
        </p:spPr>
        <p:txBody>
          <a:bodyPr/>
          <a:lstStyle/>
          <a:p>
            <a:pPr algn="ctr"/>
            <a:r>
              <a:rPr lang="ru-RU" b="1" dirty="0" smtClean="0"/>
              <a:t>Угадай «Чья шишка?»</a:t>
            </a:r>
            <a:endParaRPr lang="ru-RU" b="1" dirty="0"/>
          </a:p>
        </p:txBody>
      </p:sp>
      <p:pic>
        <p:nvPicPr>
          <p:cNvPr id="6146" name="Picture 2"/>
          <p:cNvPicPr>
            <a:picLocks noGrp="1" noChangeAspect="1" noChangeArrowheads="1"/>
          </p:cNvPicPr>
          <p:nvPr>
            <p:ph sz="half" idx="1"/>
          </p:nvPr>
        </p:nvPicPr>
        <p:blipFill>
          <a:blip r:embed="rId2"/>
          <a:stretch>
            <a:fillRect/>
          </a:stretch>
        </p:blipFill>
        <p:spPr bwMode="auto">
          <a:xfrm>
            <a:off x="1142976" y="4143380"/>
            <a:ext cx="2500330" cy="1928826"/>
          </a:xfrm>
          <a:prstGeom prst="rect">
            <a:avLst/>
          </a:prstGeom>
          <a:noFill/>
          <a:ln w="9525">
            <a:noFill/>
            <a:miter lim="800000"/>
            <a:headEnd/>
            <a:tailEnd/>
          </a:ln>
          <a:effectLst/>
        </p:spPr>
      </p:pic>
      <p:pic>
        <p:nvPicPr>
          <p:cNvPr id="6148" name="Picture 4"/>
          <p:cNvPicPr>
            <a:picLocks noGrp="1" noChangeAspect="1" noChangeArrowheads="1"/>
          </p:cNvPicPr>
          <p:nvPr>
            <p:ph sz="half" idx="2"/>
          </p:nvPr>
        </p:nvPicPr>
        <p:blipFill>
          <a:blip r:embed="rId3"/>
          <a:srcRect/>
          <a:stretch>
            <a:fillRect/>
          </a:stretch>
        </p:blipFill>
        <p:spPr bwMode="auto">
          <a:xfrm>
            <a:off x="4643438" y="1285860"/>
            <a:ext cx="2571768" cy="2071702"/>
          </a:xfrm>
          <a:prstGeom prst="rect">
            <a:avLst/>
          </a:prstGeom>
          <a:noFill/>
          <a:ln w="9525">
            <a:noFill/>
            <a:miter lim="800000"/>
            <a:headEnd/>
            <a:tailEnd/>
          </a:ln>
          <a:effectLst/>
        </p:spPr>
      </p:pic>
      <p:pic>
        <p:nvPicPr>
          <p:cNvPr id="6147" name="Picture 3"/>
          <p:cNvPicPr>
            <a:picLocks noChangeAspect="1" noChangeArrowheads="1"/>
          </p:cNvPicPr>
          <p:nvPr/>
        </p:nvPicPr>
        <p:blipFill>
          <a:blip r:embed="rId4"/>
          <a:srcRect/>
          <a:stretch>
            <a:fillRect/>
          </a:stretch>
        </p:blipFill>
        <p:spPr bwMode="auto">
          <a:xfrm>
            <a:off x="4714876" y="4143380"/>
            <a:ext cx="2571768" cy="1928826"/>
          </a:xfrm>
          <a:prstGeom prst="rect">
            <a:avLst/>
          </a:prstGeom>
          <a:noFill/>
          <a:ln w="9525">
            <a:noFill/>
            <a:miter lim="800000"/>
            <a:headEnd/>
            <a:tailEnd/>
          </a:ln>
          <a:effectLst/>
        </p:spPr>
      </p:pic>
      <p:pic>
        <p:nvPicPr>
          <p:cNvPr id="6149" name="Picture 5"/>
          <p:cNvPicPr>
            <a:picLocks noChangeAspect="1" noChangeArrowheads="1"/>
          </p:cNvPicPr>
          <p:nvPr/>
        </p:nvPicPr>
        <p:blipFill>
          <a:blip r:embed="rId5"/>
          <a:srcRect/>
          <a:stretch>
            <a:fillRect/>
          </a:stretch>
        </p:blipFill>
        <p:spPr bwMode="auto">
          <a:xfrm>
            <a:off x="1000100" y="1285860"/>
            <a:ext cx="2643206" cy="207170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53</TotalTime>
  <Words>576</Words>
  <Application>Microsoft Office PowerPoint</Application>
  <PresentationFormat>Экран (4:3)</PresentationFormat>
  <Paragraphs>30</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Метро</vt:lpstr>
      <vt:lpstr>Хвойные деревья</vt:lpstr>
      <vt:lpstr>Что такое хвойные деревья?</vt:lpstr>
      <vt:lpstr>Сосна</vt:lpstr>
      <vt:lpstr>Ель</vt:lpstr>
      <vt:lpstr>Лиственница</vt:lpstr>
      <vt:lpstr>Пихта</vt:lpstr>
      <vt:lpstr>Угадай «Чья шишка?»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Хвойные деревья</dc:title>
  <dc:creator>Наталья</dc:creator>
  <cp:lastModifiedBy>Наталья</cp:lastModifiedBy>
  <cp:revision>6</cp:revision>
  <dcterms:created xsi:type="dcterms:W3CDTF">2013-04-03T10:59:30Z</dcterms:created>
  <dcterms:modified xsi:type="dcterms:W3CDTF">2013-04-03T11:52:42Z</dcterms:modified>
</cp:coreProperties>
</file>