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61" r:id="rId4"/>
    <p:sldId id="262" r:id="rId5"/>
    <p:sldId id="258" r:id="rId6"/>
    <p:sldId id="257" r:id="rId7"/>
    <p:sldId id="263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6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152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4E61F-34BC-4DF4-9E90-A4B647099DF5}" type="datetimeFigureOut">
              <a:rPr lang="ru-RU" smtClean="0"/>
              <a:pPr/>
              <a:t>25.01.2013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94630-B128-431A-A7C9-9D47BDEE4D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4E61F-34BC-4DF4-9E90-A4B647099DF5}" type="datetimeFigureOut">
              <a:rPr lang="ru-RU" smtClean="0"/>
              <a:pPr/>
              <a:t>25.01.2013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94630-B128-431A-A7C9-9D47BDEE4D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4E61F-34BC-4DF4-9E90-A4B647099DF5}" type="datetimeFigureOut">
              <a:rPr lang="ru-RU" smtClean="0"/>
              <a:pPr/>
              <a:t>25.01.2013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94630-B128-431A-A7C9-9D47BDEE4D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4E61F-34BC-4DF4-9E90-A4B647099DF5}" type="datetimeFigureOut">
              <a:rPr lang="ru-RU" smtClean="0"/>
              <a:pPr/>
              <a:t>25.01.2013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94630-B128-431A-A7C9-9D47BDEE4D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4E61F-34BC-4DF4-9E90-A4B647099DF5}" type="datetimeFigureOut">
              <a:rPr lang="ru-RU" smtClean="0"/>
              <a:pPr/>
              <a:t>25.01.2013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94630-B128-431A-A7C9-9D47BDEE4D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4E61F-34BC-4DF4-9E90-A4B647099DF5}" type="datetimeFigureOut">
              <a:rPr lang="ru-RU" smtClean="0"/>
              <a:pPr/>
              <a:t>25.01.2013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94630-B128-431A-A7C9-9D47BDEE4D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4E61F-34BC-4DF4-9E90-A4B647099DF5}" type="datetimeFigureOut">
              <a:rPr lang="ru-RU" smtClean="0"/>
              <a:pPr/>
              <a:t>25.01.2013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94630-B128-431A-A7C9-9D47BDEE4D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4E61F-34BC-4DF4-9E90-A4B647099DF5}" type="datetimeFigureOut">
              <a:rPr lang="ru-RU" smtClean="0"/>
              <a:pPr/>
              <a:t>25.01.2013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8794630-B128-431A-A7C9-9D47BDEE4D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4E61F-34BC-4DF4-9E90-A4B647099DF5}" type="datetimeFigureOut">
              <a:rPr lang="ru-RU" smtClean="0"/>
              <a:pPr/>
              <a:t>25.01.2013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94630-B128-431A-A7C9-9D47BDEE4D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4E61F-34BC-4DF4-9E90-A4B647099DF5}" type="datetimeFigureOut">
              <a:rPr lang="ru-RU" smtClean="0"/>
              <a:pPr/>
              <a:t>25.01.2013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A8794630-B128-431A-A7C9-9D47BDEE4D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78C4E61F-34BC-4DF4-9E90-A4B647099DF5}" type="datetimeFigureOut">
              <a:rPr lang="ru-RU" smtClean="0"/>
              <a:pPr/>
              <a:t>25.01.2013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94630-B128-431A-A7C9-9D47BDEE4D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8C4E61F-34BC-4DF4-9E90-A4B647099DF5}" type="datetimeFigureOut">
              <a:rPr lang="ru-RU" smtClean="0"/>
              <a:pPr/>
              <a:t>25.01.2013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A8794630-B128-431A-A7C9-9D47BDEE4D2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Картина Эдварда Мунка «Крик»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Самая скандальная картина…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7467600" cy="2188840"/>
          </a:xfrm>
        </p:spPr>
        <p:txBody>
          <a:bodyPr>
            <a:normAutofit/>
          </a:bodyPr>
          <a:lstStyle/>
          <a:p>
            <a:r>
              <a:rPr lang="ru-RU" sz="6600" dirty="0" err="1" smtClean="0"/>
              <a:t>Арт</a:t>
            </a:r>
            <a:r>
              <a:rPr lang="ru-RU" sz="6600" dirty="0" smtClean="0"/>
              <a:t> - пародии…</a:t>
            </a:r>
            <a:endParaRPr lang="ru-RU" sz="66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2">
            <a:alpha val="3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404664"/>
            <a:ext cx="7467600" cy="820688"/>
          </a:xfrm>
        </p:spPr>
        <p:txBody>
          <a:bodyPr/>
          <a:lstStyle/>
          <a:p>
            <a:r>
              <a:rPr lang="ru-RU" dirty="0" smtClean="0"/>
              <a:t>Игрушка…</a:t>
            </a:r>
            <a:endParaRPr lang="ru-RU" dirty="0"/>
          </a:p>
        </p:txBody>
      </p:sp>
      <p:pic>
        <p:nvPicPr>
          <p:cNvPr id="4" name="Рисунок 3" descr="3_1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7704" y="1484784"/>
            <a:ext cx="4320480" cy="4438825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2">
            <a:alpha val="3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260648"/>
            <a:ext cx="7467600" cy="1252736"/>
          </a:xfrm>
        </p:spPr>
        <p:txBody>
          <a:bodyPr/>
          <a:lstStyle/>
          <a:p>
            <a:r>
              <a:rPr lang="ru-RU" dirty="0" smtClean="0"/>
              <a:t>Кричащее платье…</a:t>
            </a:r>
            <a:endParaRPr lang="ru-RU" dirty="0"/>
          </a:p>
        </p:txBody>
      </p:sp>
      <p:pic>
        <p:nvPicPr>
          <p:cNvPr id="4" name="Рисунок 3" descr="24_4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19672" y="836712"/>
            <a:ext cx="5335272" cy="5877272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2">
            <a:alpha val="4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0"/>
            <a:ext cx="7467600" cy="1036712"/>
          </a:xfrm>
        </p:spPr>
        <p:txBody>
          <a:bodyPr/>
          <a:lstStyle/>
          <a:p>
            <a:r>
              <a:rPr lang="ru-RU" dirty="0" smtClean="0"/>
              <a:t>Снеговик…</a:t>
            </a:r>
            <a:endParaRPr lang="ru-RU" dirty="0"/>
          </a:p>
        </p:txBody>
      </p:sp>
      <p:pic>
        <p:nvPicPr>
          <p:cNvPr id="4" name="Рисунок 3" descr="11_10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19672" y="548680"/>
            <a:ext cx="5112568" cy="5904656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2">
            <a:alpha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7_7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03648" y="908720"/>
            <a:ext cx="5431156" cy="4525963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"/>
            <a:ext cx="7467600" cy="3933056"/>
          </a:xfrm>
        </p:spPr>
        <p:txBody>
          <a:bodyPr/>
          <a:lstStyle/>
          <a:p>
            <a:r>
              <a:rPr lang="ru-RU" dirty="0" smtClean="0"/>
              <a:t> В частных руках остаётся только один вариант картины (1895); он был продан 2 мая 2012 года на аукционе за 119,9 миллиона долларов. Это самое дорогое произведение искусства, проданное на открытом аукционе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41000" b="-4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260648"/>
            <a:ext cx="7467600" cy="5865515"/>
          </a:xfrm>
        </p:spPr>
        <p:txBody>
          <a:bodyPr>
            <a:normAutofit fontScale="40000" lnSpcReduction="20000"/>
          </a:bodyPr>
          <a:lstStyle/>
          <a:p>
            <a:r>
              <a:rPr lang="ru-RU" sz="6000" i="1" dirty="0" smtClean="0"/>
              <a:t>Об авторе…..</a:t>
            </a:r>
          </a:p>
          <a:p>
            <a:r>
              <a:rPr lang="ru-RU" sz="6000" i="1" dirty="0" smtClean="0"/>
              <a:t>Эдвард Мунк </a:t>
            </a:r>
          </a:p>
          <a:p>
            <a:r>
              <a:rPr lang="ru-RU" sz="6000" i="1" dirty="0" smtClean="0"/>
              <a:t>Дата рождения:	</a:t>
            </a:r>
          </a:p>
          <a:p>
            <a:r>
              <a:rPr lang="ru-RU" sz="6000" i="1" dirty="0" smtClean="0"/>
              <a:t>12 декабря 1863</a:t>
            </a:r>
          </a:p>
          <a:p>
            <a:r>
              <a:rPr lang="ru-RU" sz="6000" i="1" dirty="0" smtClean="0"/>
              <a:t>Место рождения:	</a:t>
            </a:r>
          </a:p>
          <a:p>
            <a:r>
              <a:rPr lang="ru-RU" sz="6000" i="1" dirty="0" err="1" smtClean="0"/>
              <a:t>Лётен</a:t>
            </a:r>
            <a:r>
              <a:rPr lang="ru-RU" sz="6000" i="1" dirty="0" smtClean="0"/>
              <a:t>, </a:t>
            </a:r>
            <a:r>
              <a:rPr lang="ru-RU" sz="6000" i="1" dirty="0" err="1" smtClean="0"/>
              <a:t>Хедмарк</a:t>
            </a:r>
            <a:r>
              <a:rPr lang="ru-RU" sz="6000" i="1" dirty="0" smtClean="0"/>
              <a:t>, Норвегия</a:t>
            </a:r>
          </a:p>
          <a:p>
            <a:r>
              <a:rPr lang="ru-RU" sz="6000" i="1" dirty="0" smtClean="0"/>
              <a:t>Дата смерти:	</a:t>
            </a:r>
          </a:p>
          <a:p>
            <a:r>
              <a:rPr lang="ru-RU" sz="6000" i="1" dirty="0" smtClean="0"/>
              <a:t>23 января 1944 (80 лет)</a:t>
            </a:r>
          </a:p>
          <a:p>
            <a:r>
              <a:rPr lang="ru-RU" sz="6000" i="1" dirty="0" smtClean="0"/>
              <a:t>Место смерти:	</a:t>
            </a:r>
          </a:p>
          <a:p>
            <a:r>
              <a:rPr lang="ru-RU" sz="6000" i="1" dirty="0" err="1" smtClean="0"/>
              <a:t>Экели</a:t>
            </a:r>
            <a:r>
              <a:rPr lang="ru-RU" sz="6000" i="1" dirty="0" smtClean="0"/>
              <a:t>, близ Осло, Норвегия</a:t>
            </a:r>
          </a:p>
          <a:p>
            <a:r>
              <a:rPr lang="ru-RU" sz="6000" i="1" dirty="0" smtClean="0"/>
              <a:t>Стиль:	</a:t>
            </a:r>
          </a:p>
          <a:p>
            <a:r>
              <a:rPr lang="ru-RU" sz="6000" i="1" dirty="0" smtClean="0"/>
              <a:t>экспрессионизм</a:t>
            </a:r>
          </a:p>
          <a:p>
            <a:r>
              <a:rPr lang="ru-RU" sz="6000" i="1" dirty="0" smtClean="0"/>
              <a:t>Известные работы:	</a:t>
            </a:r>
          </a:p>
          <a:p>
            <a:r>
              <a:rPr lang="ru-RU" sz="6000" i="1" dirty="0" smtClean="0"/>
              <a:t>Крик, Отчаяние</a:t>
            </a:r>
            <a:endParaRPr lang="ru-RU" sz="6000" i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41000" b="-4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В Германии Мунк выставлялся вместе с местными художниками, но его картины спровоцировали скандал, так что его выставка была закрыта досрочно. </a:t>
            </a:r>
          </a:p>
          <a:p>
            <a:r>
              <a:rPr lang="ru-RU" dirty="0" smtClean="0"/>
              <a:t>В конце 1890-х Мунк работал над циклом картин, получившим название «Фриз жизни — поэма о любви, жизни и смерти»</a:t>
            </a:r>
          </a:p>
          <a:p>
            <a:r>
              <a:rPr lang="ru-RU" dirty="0" smtClean="0"/>
              <a:t>Начиная с 1909 года стиль Мунка меняется в сторону более резкой и грубой манеры.</a:t>
            </a:r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Самая известная работа Мунка — картина «Крик». Первоначально картина называлась «Отчаяние».</a:t>
            </a:r>
            <a:endParaRPr lang="ru-RU" dirty="0"/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вот фон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0"/>
            <a:ext cx="6120680" cy="5472608"/>
          </a:xfrm>
        </p:spPr>
      </p:pic>
      <p:sp>
        <p:nvSpPr>
          <p:cNvPr id="8" name="Прямоугольник 7"/>
          <p:cNvSpPr/>
          <p:nvPr/>
        </p:nvSpPr>
        <p:spPr>
          <a:xfrm>
            <a:off x="539552" y="5085184"/>
            <a:ext cx="748883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«Я шел вдоль дороги с двумя друзьями – солнце садилось, и внезапно небо стало кроваво-красным. Я остановился, почти без сил. Облокотился на изгородь. Над городом была кровь и языки огня, — написал художник. — Мои друзья продолжили путь, а я остался стоять, дрожа от волнения. Я почувствовал, как бесконечный крик пронзает природу».</a:t>
            </a:r>
            <a:endParaRPr lang="ru-RU" dirty="0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7467600" cy="5433467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«Крик» — картина, написанная в жанре экспрессионизма. Охваченный ужасом человек с этой картины стал одним из самых узнаваемых образов в искусстве. Изображение известно всем — это исполненное отчаяния существо неизвестного пола с искаженным в крике лицом на мосту, фоном служит кроваво-красное слоистое небо. Картина привлекает и раздражает, ее несколько раз похищали, относительно нее существует много домыслов и трактовок. Использовалась в кино, мультфильмах, книгах, сувенирной продукции и даже политической агитации.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42000" b="-4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323528" y="260648"/>
            <a:ext cx="7601272" cy="5865515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Любопытные факты</a:t>
            </a:r>
          </a:p>
          <a:p>
            <a:r>
              <a:rPr lang="ru-RU" dirty="0" smtClean="0"/>
              <a:t>«Крик» вернее называть группой картин — Мунк создал 4 версии картины, используя разные техники.</a:t>
            </a:r>
          </a:p>
          <a:p>
            <a:r>
              <a:rPr lang="ru-RU" dirty="0" smtClean="0"/>
              <a:t>Изначальное название на немецком, данное Мунком картине было </a:t>
            </a:r>
            <a:r>
              <a:rPr lang="ru-RU" dirty="0" err="1" smtClean="0"/>
              <a:t>Der</a:t>
            </a:r>
            <a:r>
              <a:rPr lang="ru-RU" dirty="0" smtClean="0"/>
              <a:t> </a:t>
            </a:r>
            <a:r>
              <a:rPr lang="ru-RU" dirty="0" err="1" smtClean="0"/>
              <a:t>Schrei</a:t>
            </a:r>
            <a:r>
              <a:rPr lang="ru-RU" dirty="0" smtClean="0"/>
              <a:t> </a:t>
            </a:r>
            <a:r>
              <a:rPr lang="ru-RU" dirty="0" err="1" smtClean="0"/>
              <a:t>der</a:t>
            </a:r>
            <a:r>
              <a:rPr lang="ru-RU" dirty="0" smtClean="0"/>
              <a:t> </a:t>
            </a:r>
            <a:r>
              <a:rPr lang="ru-RU" dirty="0" err="1" smtClean="0"/>
              <a:t>Natur</a:t>
            </a:r>
            <a:r>
              <a:rPr lang="ru-RU" dirty="0" smtClean="0"/>
              <a:t> (Крик природы).</a:t>
            </a:r>
          </a:p>
          <a:p>
            <a:r>
              <a:rPr lang="ru-RU" dirty="0" smtClean="0"/>
              <a:t>Красноватое небо, возможно, было вызвано извержением вулкана Кракатау в 1883 году.</a:t>
            </a:r>
          </a:p>
          <a:p>
            <a:r>
              <a:rPr lang="ru-RU" dirty="0" smtClean="0"/>
              <a:t>Существует версия, что «Крик — плод психического расстройства; в самом деле, есть сведения, что художник страдал маниакально-депрессивным психозом. «Мунк неустанно воспроизводил «Крик», словно таким образом пытаясь избавиться от него, — до тех пор, пока не прошел курс лечения в клинике. С победой над психозом он утерял способность (или необходимость) делать это».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42000" b="-4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7467600" cy="5361459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«Крик» не раз становился мишенью злоумышленников:</a:t>
            </a:r>
          </a:p>
          <a:p>
            <a:endParaRPr lang="ru-RU" dirty="0" smtClean="0"/>
          </a:p>
          <a:p>
            <a:r>
              <a:rPr lang="ru-RU" dirty="0" smtClean="0"/>
              <a:t>В 1994 году картина была украдена из Национальной галереи. Несколькими месяцами позже она была возвращена на своё место.</a:t>
            </a:r>
          </a:p>
          <a:p>
            <a:r>
              <a:rPr lang="ru-RU" dirty="0" smtClean="0"/>
              <a:t>В 2004 году «Крик» и другое известное произведение художника «Мадонна» были украдены из музея Мунка. Обе картины были возвращены в 2006 году. Они получили некоторые повреждения и снова были выставлены на показ в мае 2008, после реставрации.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260648"/>
            <a:ext cx="7467600" cy="1684784"/>
          </a:xfrm>
        </p:spPr>
        <p:txBody>
          <a:bodyPr/>
          <a:lstStyle/>
          <a:p>
            <a:r>
              <a:rPr lang="ru-RU" dirty="0" smtClean="0"/>
              <a:t>Знаменитая маска из фильма «Крик» была вдохновлена картиной с тем же названием.</a:t>
            </a:r>
            <a:endParaRPr lang="ru-RU" dirty="0"/>
          </a:p>
        </p:txBody>
      </p:sp>
      <p:pic>
        <p:nvPicPr>
          <p:cNvPr id="5" name="Рисунок 4" descr="4_14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23728" y="1628800"/>
            <a:ext cx="3810000" cy="5013176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</TotalTime>
  <Words>495</Words>
  <Application>Microsoft Office PowerPoint</Application>
  <PresentationFormat>Экран (4:3)</PresentationFormat>
  <Paragraphs>37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Техническая</vt:lpstr>
      <vt:lpstr>Картина Эдварда Мунка «Крик»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Картина Эдварда Мунка «Крик»</dc:title>
  <dc:creator>1</dc:creator>
  <cp:lastModifiedBy>Пользователь</cp:lastModifiedBy>
  <cp:revision>8</cp:revision>
  <dcterms:created xsi:type="dcterms:W3CDTF">2013-01-24T09:44:43Z</dcterms:created>
  <dcterms:modified xsi:type="dcterms:W3CDTF">2013-01-24T23:13:01Z</dcterms:modified>
</cp:coreProperties>
</file>