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677" r:id="rId2"/>
    <p:sldId id="666" r:id="rId3"/>
    <p:sldId id="657" r:id="rId4"/>
    <p:sldId id="659" r:id="rId5"/>
    <p:sldId id="660" r:id="rId6"/>
    <p:sldId id="665" r:id="rId7"/>
    <p:sldId id="673" r:id="rId8"/>
    <p:sldId id="670" r:id="rId9"/>
    <p:sldId id="671" r:id="rId10"/>
    <p:sldId id="672" r:id="rId11"/>
    <p:sldId id="679" r:id="rId12"/>
    <p:sldId id="674" r:id="rId13"/>
    <p:sldId id="675" r:id="rId14"/>
    <p:sldId id="65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B050"/>
    <a:srgbClr val="00FFFF"/>
    <a:srgbClr val="EAB200"/>
    <a:srgbClr val="CC00CC"/>
    <a:srgbClr val="F3650D"/>
    <a:srgbClr val="008000"/>
    <a:srgbClr val="FFF185"/>
    <a:srgbClr val="003300"/>
    <a:srgbClr val="C7E6A4"/>
    <a:srgbClr val="FED6E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100" autoAdjust="0"/>
  </p:normalViewPr>
  <p:slideViewPr>
    <p:cSldViewPr>
      <p:cViewPr>
        <p:scale>
          <a:sx n="44" d="100"/>
          <a:sy n="44" d="100"/>
        </p:scale>
        <p:origin x="-566" y="-1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5D35B-FD56-4ECB-B704-0A4D803B6D66}" type="datetimeFigureOut">
              <a:rPr lang="ru-RU" smtClean="0"/>
              <a:pPr/>
              <a:t>11.03.2013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60C3E-F8B8-4A34-A4B8-FCDA194103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25261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13435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13435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95359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95359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95359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95359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hyperlink" Target="http://avtatuzova.ru/" TargetMode="Externa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24" Type="http://schemas.openxmlformats.org/officeDocument/2006/relationships/image" Target="../media/image28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24" Type="http://schemas.openxmlformats.org/officeDocument/2006/relationships/image" Target="../media/image28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2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85926"/>
            <a:ext cx="1818173" cy="240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479669"/>
            <a:ext cx="11111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3122611"/>
            <a:ext cx="753568" cy="100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142844" y="142852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«Моя математика» 1 класс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740352" y="357166"/>
            <a:ext cx="1217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91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42844" y="857232"/>
            <a:ext cx="70214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 «Табличное сложение»</a:t>
            </a: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285720" y="4143380"/>
            <a:ext cx="85725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учителю.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уроку составлена на основе заданий, расположенных в учебнике. Рекомендую открыть учебник на странице с данным уроком, прочитать задания и просмотреть их в данной презентации в режиме демонстрации.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Некоторые задания можно выполнять интерактивно. Например, продолжить ряд, сравнить или вставить пропущенные числа.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этого презентацию надо перевести в режим редактирования.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90802" y="1627847"/>
            <a:ext cx="378621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презентации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Татузова Анна Васильевна</a:t>
            </a:r>
          </a:p>
          <a:p>
            <a:pPr algn="ctr"/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http://avtatuzova.ru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начальных классов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Москва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472247"/>
            <a:ext cx="4626473" cy="2721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464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Группа 33"/>
          <p:cNvGrpSpPr/>
          <p:nvPr/>
        </p:nvGrpSpPr>
        <p:grpSpPr>
          <a:xfrm>
            <a:off x="930097" y="1446586"/>
            <a:ext cx="4608512" cy="4934742"/>
            <a:chOff x="1574558" y="980728"/>
            <a:chExt cx="4608512" cy="4934742"/>
          </a:xfrm>
        </p:grpSpPr>
        <p:sp>
          <p:nvSpPr>
            <p:cNvPr id="6" name="Блок-схема: узел 5"/>
            <p:cNvSpPr/>
            <p:nvPr/>
          </p:nvSpPr>
          <p:spPr>
            <a:xfrm>
              <a:off x="3471339" y="2898759"/>
              <a:ext cx="785542" cy="785542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10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Блок-схема: узел 6"/>
            <p:cNvSpPr/>
            <p:nvPr/>
          </p:nvSpPr>
          <p:spPr>
            <a:xfrm>
              <a:off x="2806756" y="2181259"/>
              <a:ext cx="2156951" cy="2156951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Блок-схема: узел 7"/>
            <p:cNvSpPr/>
            <p:nvPr/>
          </p:nvSpPr>
          <p:spPr>
            <a:xfrm>
              <a:off x="2195736" y="1598295"/>
              <a:ext cx="3342873" cy="3342873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Блок-схема: узел 8"/>
            <p:cNvSpPr/>
            <p:nvPr/>
          </p:nvSpPr>
          <p:spPr>
            <a:xfrm>
              <a:off x="1574558" y="980728"/>
              <a:ext cx="4608512" cy="4608512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8385206">
              <a:off x="5287640" y="1306169"/>
              <a:ext cx="238125" cy="646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5292080" y="1269610"/>
              <a:ext cx="4452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3791338">
              <a:off x="2407497" y="1150465"/>
              <a:ext cx="238125" cy="646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236035" y="1187634"/>
              <a:ext cx="6348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3840204" y="1309344"/>
              <a:ext cx="238125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3793133" y="1203351"/>
              <a:ext cx="3174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5179123">
              <a:off x="4431386" y="2705468"/>
              <a:ext cx="991896" cy="678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4890602" y="2543918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2875066">
              <a:off x="3024873" y="2232099"/>
              <a:ext cx="238125" cy="674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2830587" y="2204864"/>
              <a:ext cx="4452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3879683" y="3906767"/>
              <a:ext cx="349896" cy="949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3729450" y="4038471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2711441">
              <a:off x="5091427" y="3954711"/>
              <a:ext cx="261938" cy="710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9099850">
              <a:off x="2233909" y="3590820"/>
              <a:ext cx="238125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2209626" y="3683043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021657" y="4144708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789542" y="5210831"/>
              <a:ext cx="265411" cy="720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3671739" y="5105534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8826" y="1161388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5085006">
              <a:off x="5084373" y="1317843"/>
              <a:ext cx="647988" cy="5931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345398">
              <a:off x="3614586" y="1314383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9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754255">
              <a:off x="2787541" y="2225247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6417954">
              <a:off x="4511327" y="2554482"/>
              <a:ext cx="647989" cy="593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6096544">
              <a:off x="2006876" y="3553494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20619">
              <a:off x="3551454" y="3923083"/>
              <a:ext cx="784066" cy="7177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3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285934">
              <a:off x="3565853" y="5263008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893333">
              <a:off x="4816294" y="3946456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6" name="TextBox 35"/>
          <p:cNvSpPr txBox="1"/>
          <p:nvPr/>
        </p:nvSpPr>
        <p:spPr>
          <a:xfrm>
            <a:off x="6476679" y="3446431"/>
            <a:ext cx="2343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5 + 4 + 1 = 10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2697" y="1700270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705" y="4084350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7595" y="3004367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6443753" y="4253644"/>
            <a:ext cx="2343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6 + 3 + 1 = 10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443753" y="5045732"/>
            <a:ext cx="2343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7 + 1 + 2 = 10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4757" y="3444475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6665" y="1725013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1415" y="5013176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4164" y="69269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5*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 пройти  через трое ворот  и набрать число в кружке?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4757" y="4208896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5864" y="4594110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94595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6007" y="3401683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9828" y="3403763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4578" y="4515853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6007" y="1725988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0054" y="5608824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6031" y="5460432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66479" y="2026501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4177" y="4384723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" name="Прямоугольник 63"/>
          <p:cNvSpPr/>
          <p:nvPr/>
        </p:nvSpPr>
        <p:spPr>
          <a:xfrm>
            <a:off x="145694" y="44624"/>
            <a:ext cx="4786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91. Табличное сложение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66" name="TextBox 65"/>
          <p:cNvSpPr txBox="1"/>
          <p:nvPr/>
        </p:nvSpPr>
        <p:spPr>
          <a:xfrm>
            <a:off x="242217" y="5559623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3557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C -0.01181 -0.00556 0.00312 0.00278 -0.00729 -0.00787 C -0.00972 -0.01042 -0.01337 -0.00972 -0.01615 -0.01181 C -0.01927 -0.01412 -0.02257 -0.01644 -0.025 -0.01968 C -0.02639 -0.02153 -0.02743 -0.02431 -0.02934 -0.02546 C -0.03195 -0.02732 -0.04757 -0.02917 -0.04844 -0.0294 C -0.05139 -0.03079 -0.05469 -0.03102 -0.05729 -0.03333 C -0.06215 -0.0375 -0.06511 -0.04259 -0.07066 -0.04514 C -0.07587 -0.05208 -0.07969 -0.05255 -0.08681 -0.05486 C -0.08906 -0.06458 -0.09132 -0.06227 -0.09844 -0.06482 C -0.10556 -0.07408 -0.10104 -0.06875 -0.11181 -0.07847 C -0.1132 -0.07986 -0.11615 -0.08241 -0.11615 -0.08241 C -0.12292 -0.0956 -0.13455 -0.10046 -0.14115 -0.11366 C -0.14636 -0.12408 -0.15208 -0.13264 -0.15729 -0.14306 C -0.16024 -0.14884 -0.16181 -0.15486 -0.16476 -0.16088 C -0.16754 -0.17222 -0.16719 -0.18449 -0.17205 -0.19421 C -0.17413 -0.20556 -0.1757 -0.21296 -0.17639 -0.22546 C -0.17847 -0.26088 -0.17552 -0.24653 -0.17934 -0.26273 C -0.17865 -0.30926 -0.18438 -0.40926 -0.15295 -0.45301 C -0.15017 -0.4632 -0.14462 -0.47546 -0.13976 -0.48426 C -0.13594 -0.49908 -0.14149 -0.48171 -0.13386 -0.49421 C -0.13281 -0.49583 -0.13316 -0.49838 -0.13229 -0.5 C -0.12969 -0.50556 -0.12604 -0.51019 -0.12344 -0.51574 C -0.12153 -0.51968 -0.12101 -0.52616 -0.11771 -0.52755 C -0.11615 -0.52824 -0.11476 -0.52871 -0.1132 -0.5294 C -0.10816 -0.53403 -0.10434 -0.53542 -0.09844 -0.53727 C -0.09479 -0.53982 -0.09045 -0.54028 -0.08681 -0.54306 C -0.07205 -0.55417 -0.09931 -0.54676 -0.0691 -0.55093 C -0.0625 -0.56435 -0.05087 -0.56806 -0.04115 -0.57639 C -0.02604 -0.5757 -0.01077 -0.5757 0.00434 -0.57454 C 0.0059 -0.57431 0.00729 -0.57315 0.00885 -0.57246 C 0.01528 -0.57014 0.0217 -0.56783 0.02795 -0.56482 C 0.0309 -0.56343 0.0368 -0.56088 0.0368 -0.56088 " pathEditMode="relative" ptsTypes="ffffffffffffffffffffffffffffffffA">
                                      <p:cBhvr>
                                        <p:cTn id="14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C 0.0066 -0.00556 0.00764 -0.00301 0.01458 2.22222E-6 C 0.02014 0.00486 0.02587 0.01574 0.03229 0.01782 C 0.03976 0.02013 0.03628 0.01875 0.04253 0.02175 C 0.04687 0.03032 0.04878 0.02708 0.05434 0.03333 C 0.0618 0.04166 0.05521 0.03796 0.06319 0.0412 C 0.06458 0.04328 0.0658 0.0456 0.06753 0.04722 C 0.06892 0.04837 0.07083 0.04768 0.07205 0.04907 C 0.08767 0.06504 0.07482 0.05787 0.08524 0.06296 C 0.08871 0.0699 0.09184 0.0699 0.09705 0.07453 C 0.09809 0.07662 0.09878 0.07893 0.1 0.08055 C 0.10173 0.08287 0.10434 0.08379 0.1059 0.08634 C 0.1151 0.10115 0.09792 0.08379 0.11163 0.09629 C 0.11476 0.10763 0.11094 0.09722 0.11753 0.10601 C 0.12205 0.11203 0.12118 0.11666 0.12639 0.12361 C 0.12847 0.13171 0.13177 0.14004 0.13524 0.14722 C 0.13663 0.15717 0.13923 0.16666 0.14114 0.17662 C 0.1401 0.20023 0.14392 0.24351 0.12795 0.26481 C 0.12743 0.27013 0.12778 0.27546 0.12639 0.28055 C 0.12517 0.28495 0.12048 0.29236 0.12048 0.29236 C 0.11614 0.32291 0.10104 0.32847 0.08524 0.34722 C 0.07743 0.35648 0.07326 0.36643 0.06319 0.3706 C 0.05642 0.37754 0.04948 0.37986 0.04114 0.3824 C 0.03489 0.38796 0.02986 0.39421 0.02344 0.4 C 0.02048 0.40254 0.01753 0.40532 0.01458 0.40787 C 0.01319 0.40925 0.01024 0.4118 0.01024 0.4118 C 0.00538 0.41087 -0.00347 0.41064 -0.00747 0.40601 C -0.00747 0.40208 -0.00747 0.39814 -0.00747 0.39421 " pathEditMode="relative" ptsTypes="fffffffffffffffffffffffffffA">
                                      <p:cBhvr>
                                        <p:cTn id="2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27746E-6 L -0.03489 -0.10243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3" y="-51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Группа 33"/>
          <p:cNvGrpSpPr/>
          <p:nvPr/>
        </p:nvGrpSpPr>
        <p:grpSpPr>
          <a:xfrm>
            <a:off x="930097" y="1446586"/>
            <a:ext cx="4608512" cy="4934742"/>
            <a:chOff x="1574558" y="980728"/>
            <a:chExt cx="4608512" cy="4934742"/>
          </a:xfrm>
        </p:grpSpPr>
        <p:sp>
          <p:nvSpPr>
            <p:cNvPr id="6" name="Блок-схема: узел 5"/>
            <p:cNvSpPr/>
            <p:nvPr/>
          </p:nvSpPr>
          <p:spPr>
            <a:xfrm>
              <a:off x="3471339" y="2898759"/>
              <a:ext cx="785542" cy="785542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10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Блок-схема: узел 6"/>
            <p:cNvSpPr/>
            <p:nvPr/>
          </p:nvSpPr>
          <p:spPr>
            <a:xfrm>
              <a:off x="2806756" y="2181259"/>
              <a:ext cx="2156951" cy="2156951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Блок-схема: узел 7"/>
            <p:cNvSpPr/>
            <p:nvPr/>
          </p:nvSpPr>
          <p:spPr>
            <a:xfrm>
              <a:off x="2195736" y="1598295"/>
              <a:ext cx="3342873" cy="3342873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Блок-схема: узел 8"/>
            <p:cNvSpPr/>
            <p:nvPr/>
          </p:nvSpPr>
          <p:spPr>
            <a:xfrm>
              <a:off x="1574558" y="980728"/>
              <a:ext cx="4608512" cy="4608512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8385206">
              <a:off x="5287640" y="1306169"/>
              <a:ext cx="238125" cy="646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5292080" y="1269610"/>
              <a:ext cx="4452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3791338">
              <a:off x="2407497" y="1150465"/>
              <a:ext cx="238125" cy="646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236035" y="1187634"/>
              <a:ext cx="6348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3840204" y="1309344"/>
              <a:ext cx="238125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3793133" y="1203351"/>
              <a:ext cx="3174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5179123">
              <a:off x="4431386" y="2705468"/>
              <a:ext cx="991896" cy="678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4890602" y="2543918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2875066">
              <a:off x="3024873" y="2232099"/>
              <a:ext cx="238125" cy="674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2830587" y="2204864"/>
              <a:ext cx="4452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3879683" y="3906767"/>
              <a:ext cx="349896" cy="949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3729450" y="4038471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2711441">
              <a:off x="5091427" y="3954711"/>
              <a:ext cx="261938" cy="710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9099850">
              <a:off x="2233909" y="3590820"/>
              <a:ext cx="238125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2209626" y="3683043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021657" y="4144708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789542" y="5210831"/>
              <a:ext cx="265411" cy="720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3671739" y="5105534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8826" y="1161388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5085006">
              <a:off x="5084373" y="1317843"/>
              <a:ext cx="647988" cy="5931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345398">
              <a:off x="3614586" y="1314383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9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754255">
              <a:off x="2787541" y="2225247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6417954">
              <a:off x="4511327" y="2554482"/>
              <a:ext cx="647989" cy="593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6096544">
              <a:off x="2006876" y="3553494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20619">
              <a:off x="3551454" y="3923083"/>
              <a:ext cx="784066" cy="7177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3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285934">
              <a:off x="3565853" y="5263008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893333">
              <a:off x="4816294" y="3946456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6" name="TextBox 35"/>
          <p:cNvSpPr txBox="1"/>
          <p:nvPr/>
        </p:nvSpPr>
        <p:spPr>
          <a:xfrm>
            <a:off x="6476679" y="3446431"/>
            <a:ext cx="2343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5 + 4 + 1 = 10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2697" y="1700270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705" y="4084350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7595" y="3004367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6443753" y="4253644"/>
            <a:ext cx="2343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6 + 3 + 1 = 10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443753" y="5045732"/>
            <a:ext cx="2343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7 + 1 + 2 = 10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4757" y="3444475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6665" y="1725013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1415" y="5013176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4164" y="69269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5*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 пройти  через трое ворот  и набрать число в кружке?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4757" y="4208896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5864" y="4594110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94595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6007" y="3401683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9828" y="3403763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4578" y="4515853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6007" y="1725988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0054" y="5608824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20105" y="3694867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242217" y="5559623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45694" y="44624"/>
            <a:ext cx="4786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91. Табличное сложение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7911" y="1497415"/>
            <a:ext cx="573087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4168" y="4455176"/>
            <a:ext cx="573087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07706" y="5673483"/>
            <a:ext cx="501542" cy="495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84784"/>
            <a:ext cx="573087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46141" y="4446438"/>
            <a:ext cx="573087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Box 72"/>
          <p:cNvSpPr txBox="1"/>
          <p:nvPr/>
        </p:nvSpPr>
        <p:spPr>
          <a:xfrm>
            <a:off x="6444208" y="5733256"/>
            <a:ext cx="2343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5 + 3 + 2 = 10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44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4 0.00162 C 0.00295 0.0141 0.00399 0.02705 0.00173 0.0393 C 0.00121 0.04185 -0.00226 0.04046 -0.00382 0.04185 C -0.00608 0.04393 -0.00712 0.04763 -0.00955 0.04948 C -0.01302 0.05202 -0.02084 0.05433 -0.02084 0.05456 C -0.02657 0.06196 -0.03125 0.06381 -0.03785 0.06959 C -0.04358 0.08069 -0.04167 0.08462 -0.04914 0.09456 C -0.05052 0.09988 -0.05365 0.10427 -0.05487 0.10982 C -0.05608 0.11537 -0.05591 0.12162 -0.05677 0.1274 C -0.05712 0.12994 -0.05799 0.13225 -0.05851 0.1348 C -0.06007 0.14982 -0.06025 0.16508 -0.06233 0.18011 C -0.06372 0.19029 -0.06806 0.2 -0.06997 0.21017 C -0.07275 0.2252 -0.07605 0.2393 -0.08125 0.25295 C -0.08195 0.25711 -0.08195 0.2615 -0.08316 0.26543 C -0.08403 0.26821 -0.08646 0.27006 -0.08698 0.27306 C -0.09063 0.2911 -0.08802 0.31029 -0.09254 0.32832 C -0.09184 0.34682 -0.09167 0.36532 -0.09063 0.38358 C -0.09011 0.39352 -0.08733 0.39075 -0.08316 0.39861 C -0.07605 0.41202 -0.06841 0.43514 -0.05851 0.44393 C -0.05521 0.45849 -0.05938 0.44485 -0.05105 0.45896 C -0.04375 0.47144 -0.03855 0.48555 -0.03021 0.49664 C -0.02674 0.50127 -0.0224 0.50474 -0.01893 0.50936 C -0.01372 0.52925 0.00243 0.54335 0.01684 0.54936 C 0.03645 0.56717 0.05972 0.57271 0.08298 0.57711 C 0.1 0.58497 0.12395 0.58543 0.14149 0.58705 C 0.15781 0.58636 0.17413 0.58705 0.19045 0.58474 C 0.19635 0.58404 0.19652 0.57641 0.19982 0.57202 C 0.20434 0.56601 0.21545 0.5526 0.22066 0.54936 C 0.22534 0.54659 0.2309 0.54659 0.23576 0.54451 C 0.246 0.54011 0.25555 0.53364 0.26597 0.52948 C 0.26996 0.52138 0.27083 0.50936 0.27343 0.50427 C 0.27916 0.49341 0.28333 0.4904 0.29045 0.48416 C 0.29305 0.47907 0.29895 0.47514 0.29809 0.46913 C 0.29461 0.44647 0.29114 0.43144 0.27152 0.43144 " pathEditMode="relative" rAng="0" ptsTypes="fffffffffffffffffffffffffffffffffA">
                                      <p:cBhvr>
                                        <p:cTn id="14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48" y="292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5.37572E-6 C -0.00261 -0.01018 -0.00573 -0.01411 -0.01337 -0.01758 C -0.02657 -0.01157 -0.0106 -0.02012 -0.02466 -0.00741 C -0.03334 0.00045 -0.04723 0.00115 -0.05678 0.00253 C -0.05869 0.00415 -0.06025 0.00623 -0.06233 0.00762 C -0.06407 0.00878 -0.06632 0.00878 -0.06806 0.01016 C -0.07205 0.01386 -0.0757 0.01826 -0.07935 0.02265 C -0.09462 0.04069 -0.08455 0.0349 -0.09636 0.04022 C -0.10174 0.04762 -0.10782 0.05317 -0.11337 0.06034 C -0.11389 0.06288 -0.11372 0.06612 -0.11511 0.06797 C -0.11997 0.07444 -0.129 0.06774 -0.13403 0.06543 C -0.13959 0.05803 -0.14358 0.05016 -0.14914 0.04277 C -0.14636 0.0208 -0.15018 0.03375 -0.14167 0.02011 C -0.14028 0.01779 -0.13785 0.01271 -0.13785 0.01271 " pathEditMode="relative" ptsTypes="fffffffffffffA">
                                      <p:cBhvr>
                                        <p:cTn id="21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4624E-7 L 0.01389 -0.11006 " pathEditMode="relative" rAng="0" ptsTypes="AA">
                                      <p:cBhvr>
                                        <p:cTn id="28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" y="-55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3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36712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6*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 переложить одну палочку так, чтобы получилось верное равенство.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115616" y="2780928"/>
            <a:ext cx="504056" cy="0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1115616" y="2852936"/>
            <a:ext cx="504056" cy="432048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115616" y="3374486"/>
            <a:ext cx="504056" cy="0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1115616" y="3473388"/>
            <a:ext cx="504056" cy="432048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979712" y="3284984"/>
            <a:ext cx="504056" cy="0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275856" y="2843390"/>
            <a:ext cx="0" cy="498517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75856" y="3411546"/>
            <a:ext cx="0" cy="498517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211960" y="3437384"/>
            <a:ext cx="504056" cy="0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211960" y="3212976"/>
            <a:ext cx="504056" cy="0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580112" y="2798422"/>
            <a:ext cx="0" cy="432048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580112" y="3374486"/>
            <a:ext cx="0" cy="432048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076056" y="2826042"/>
            <a:ext cx="0" cy="432048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076056" y="3402106"/>
            <a:ext cx="0" cy="432048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076056" y="2708920"/>
            <a:ext cx="504056" cy="0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076056" y="3311878"/>
            <a:ext cx="504056" cy="0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076056" y="3933056"/>
            <a:ext cx="504056" cy="0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851920" y="2843390"/>
            <a:ext cx="0" cy="498517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851920" y="3411546"/>
            <a:ext cx="0" cy="498517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3370403" y="2787280"/>
            <a:ext cx="432048" cy="415431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2822104" y="2780928"/>
            <a:ext cx="432048" cy="415431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395535" y="4898777"/>
            <a:ext cx="84969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45694" y="44624"/>
            <a:ext cx="4786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91. Табличное сложение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91557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36712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6*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 переложить одну палочку так, чтобы получилось верное равенство.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115616" y="2780928"/>
            <a:ext cx="504056" cy="0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1115616" y="2852936"/>
            <a:ext cx="504056" cy="432048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115616" y="3374486"/>
            <a:ext cx="504056" cy="0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1115616" y="3473388"/>
            <a:ext cx="504056" cy="432048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907704" y="3284984"/>
            <a:ext cx="504056" cy="0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275856" y="2843390"/>
            <a:ext cx="0" cy="498517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75856" y="3411546"/>
            <a:ext cx="0" cy="498517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211960" y="3437384"/>
            <a:ext cx="504056" cy="0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211960" y="3212976"/>
            <a:ext cx="504056" cy="0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580112" y="2798422"/>
            <a:ext cx="0" cy="432048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580112" y="3374486"/>
            <a:ext cx="0" cy="432048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076056" y="2826042"/>
            <a:ext cx="0" cy="432048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076056" y="3402106"/>
            <a:ext cx="0" cy="432048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076056" y="2708920"/>
            <a:ext cx="504056" cy="0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076056" y="3311878"/>
            <a:ext cx="504056" cy="0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076056" y="3933056"/>
            <a:ext cx="504056" cy="0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851920" y="2843390"/>
            <a:ext cx="0" cy="498517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851920" y="3411546"/>
            <a:ext cx="0" cy="498517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3370403" y="2787280"/>
            <a:ext cx="432048" cy="415431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2822104" y="2780928"/>
            <a:ext cx="432048" cy="415431"/>
          </a:xfrm>
          <a:prstGeom prst="line">
            <a:avLst/>
          </a:prstGeom>
          <a:ln w="57150"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828386" y="5559623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45694" y="44624"/>
            <a:ext cx="4786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91. Табличное сложение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035782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1670" y="2357431"/>
            <a:ext cx="435771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21272095"/>
              </p:ext>
            </p:extLst>
          </p:nvPr>
        </p:nvGraphicFramePr>
        <p:xfrm>
          <a:off x="323526" y="1412776"/>
          <a:ext cx="3672410" cy="261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202"/>
                <a:gridCol w="1008112"/>
                <a:gridCol w="864096"/>
              </a:tblGrid>
              <a:tr h="6358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Разряд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десятков</a:t>
                      </a:r>
                      <a:endParaRPr lang="ru-RU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Разряд единиц</a:t>
                      </a:r>
                      <a:endParaRPr lang="ru-RU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Число</a:t>
                      </a:r>
                      <a:endParaRPr lang="ru-RU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51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74330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4507" y="2132856"/>
            <a:ext cx="74330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7504" y="529906"/>
            <a:ext cx="9036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Модели каких чисел </a:t>
            </a:r>
            <a:r>
              <a:rPr lang="ru-RU" sz="240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нарисовал Петя? </a:t>
            </a: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А Катя? Запиши эти числа.</a:t>
            </a:r>
            <a:endParaRPr lang="ru-RU" sz="2400" dirty="0">
              <a:solidFill>
                <a:srgbClr val="002060"/>
              </a:solidFill>
              <a:latin typeface="Arial Narrow" pitchFamily="34" charset="0"/>
              <a:cs typeface="Arial" pitchFamily="34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2339752" y="2708920"/>
            <a:ext cx="646612" cy="243831"/>
            <a:chOff x="3147518" y="1770846"/>
            <a:chExt cx="646612" cy="243831"/>
          </a:xfrm>
        </p:grpSpPr>
        <p:sp>
          <p:nvSpPr>
            <p:cNvPr id="5" name="Блок-схема: узел 4"/>
            <p:cNvSpPr/>
            <p:nvPr/>
          </p:nvSpPr>
          <p:spPr>
            <a:xfrm>
              <a:off x="3149305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Блок-схема: узел 5"/>
            <p:cNvSpPr/>
            <p:nvPr/>
          </p:nvSpPr>
          <p:spPr>
            <a:xfrm>
              <a:off x="3293321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узел 9"/>
            <p:cNvSpPr/>
            <p:nvPr/>
          </p:nvSpPr>
          <p:spPr>
            <a:xfrm>
              <a:off x="3419872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узел 10"/>
            <p:cNvSpPr/>
            <p:nvPr/>
          </p:nvSpPr>
          <p:spPr>
            <a:xfrm>
              <a:off x="3563888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/>
            <p:nvPr/>
          </p:nvSpPr>
          <p:spPr>
            <a:xfrm>
              <a:off x="3147518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Блок-схема: узел 12"/>
            <p:cNvSpPr/>
            <p:nvPr/>
          </p:nvSpPr>
          <p:spPr>
            <a:xfrm>
              <a:off x="3291534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Блок-схема: узел 13"/>
            <p:cNvSpPr/>
            <p:nvPr/>
          </p:nvSpPr>
          <p:spPr>
            <a:xfrm>
              <a:off x="3419872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Блок-схема: узел 14"/>
            <p:cNvSpPr/>
            <p:nvPr/>
          </p:nvSpPr>
          <p:spPr>
            <a:xfrm>
              <a:off x="3563888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Блок-схема: узел 15"/>
            <p:cNvSpPr/>
            <p:nvPr/>
          </p:nvSpPr>
          <p:spPr>
            <a:xfrm>
              <a:off x="3704669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13161"/>
            <a:ext cx="74330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Группа 18"/>
          <p:cNvGrpSpPr/>
          <p:nvPr/>
        </p:nvGrpSpPr>
        <p:grpSpPr>
          <a:xfrm>
            <a:off x="2339752" y="3140968"/>
            <a:ext cx="646612" cy="243831"/>
            <a:chOff x="3147518" y="1770846"/>
            <a:chExt cx="646612" cy="243831"/>
          </a:xfrm>
        </p:grpSpPr>
        <p:sp>
          <p:nvSpPr>
            <p:cNvPr id="20" name="Блок-схема: узел 19"/>
            <p:cNvSpPr/>
            <p:nvPr/>
          </p:nvSpPr>
          <p:spPr>
            <a:xfrm>
              <a:off x="3149305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Блок-схема: узел 20"/>
            <p:cNvSpPr/>
            <p:nvPr/>
          </p:nvSpPr>
          <p:spPr>
            <a:xfrm>
              <a:off x="3293321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Блок-схема: узел 21"/>
            <p:cNvSpPr/>
            <p:nvPr/>
          </p:nvSpPr>
          <p:spPr>
            <a:xfrm>
              <a:off x="3419872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Блок-схема: узел 22"/>
            <p:cNvSpPr/>
            <p:nvPr/>
          </p:nvSpPr>
          <p:spPr>
            <a:xfrm>
              <a:off x="3563888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Блок-схема: узел 23"/>
            <p:cNvSpPr/>
            <p:nvPr/>
          </p:nvSpPr>
          <p:spPr>
            <a:xfrm>
              <a:off x="3147518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Блок-схема: узел 24"/>
            <p:cNvSpPr/>
            <p:nvPr/>
          </p:nvSpPr>
          <p:spPr>
            <a:xfrm>
              <a:off x="3291534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Блок-схема: узел 25"/>
            <p:cNvSpPr/>
            <p:nvPr/>
          </p:nvSpPr>
          <p:spPr>
            <a:xfrm>
              <a:off x="3419872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Блок-схема: узел 26"/>
            <p:cNvSpPr/>
            <p:nvPr/>
          </p:nvSpPr>
          <p:spPr>
            <a:xfrm>
              <a:off x="3563888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Блок-схема: узел 27"/>
            <p:cNvSpPr/>
            <p:nvPr/>
          </p:nvSpPr>
          <p:spPr>
            <a:xfrm>
              <a:off x="3704669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74330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0" name="Группа 29"/>
          <p:cNvGrpSpPr/>
          <p:nvPr/>
        </p:nvGrpSpPr>
        <p:grpSpPr>
          <a:xfrm>
            <a:off x="2339752" y="3600823"/>
            <a:ext cx="646612" cy="243831"/>
            <a:chOff x="3147518" y="1770846"/>
            <a:chExt cx="646612" cy="243831"/>
          </a:xfrm>
        </p:grpSpPr>
        <p:sp>
          <p:nvSpPr>
            <p:cNvPr id="31" name="Блок-схема: узел 30"/>
            <p:cNvSpPr/>
            <p:nvPr/>
          </p:nvSpPr>
          <p:spPr>
            <a:xfrm>
              <a:off x="3149305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Блок-схема: узел 31"/>
            <p:cNvSpPr/>
            <p:nvPr/>
          </p:nvSpPr>
          <p:spPr>
            <a:xfrm>
              <a:off x="3293321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Блок-схема: узел 32"/>
            <p:cNvSpPr/>
            <p:nvPr/>
          </p:nvSpPr>
          <p:spPr>
            <a:xfrm>
              <a:off x="3419872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Блок-схема: узел 33"/>
            <p:cNvSpPr/>
            <p:nvPr/>
          </p:nvSpPr>
          <p:spPr>
            <a:xfrm>
              <a:off x="3563888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Блок-схема: узел 34"/>
            <p:cNvSpPr/>
            <p:nvPr/>
          </p:nvSpPr>
          <p:spPr>
            <a:xfrm>
              <a:off x="3147518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Блок-схема: узел 38"/>
            <p:cNvSpPr/>
            <p:nvPr/>
          </p:nvSpPr>
          <p:spPr>
            <a:xfrm>
              <a:off x="3704669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Таблица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90544417"/>
              </p:ext>
            </p:extLst>
          </p:nvPr>
        </p:nvGraphicFramePr>
        <p:xfrm>
          <a:off x="5004046" y="1412776"/>
          <a:ext cx="3672410" cy="261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202"/>
                <a:gridCol w="1008112"/>
                <a:gridCol w="864096"/>
              </a:tblGrid>
              <a:tr h="6358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Разряд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десятков</a:t>
                      </a:r>
                      <a:endParaRPr lang="ru-RU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Разряд единиц</a:t>
                      </a:r>
                      <a:endParaRPr lang="ru-RU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Число</a:t>
                      </a:r>
                      <a:endParaRPr lang="ru-RU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51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9572" y="2665514"/>
            <a:ext cx="74330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3" name="Группа 42"/>
          <p:cNvGrpSpPr/>
          <p:nvPr/>
        </p:nvGrpSpPr>
        <p:grpSpPr>
          <a:xfrm>
            <a:off x="7020272" y="2708920"/>
            <a:ext cx="646612" cy="243831"/>
            <a:chOff x="3147518" y="1770846"/>
            <a:chExt cx="646612" cy="243831"/>
          </a:xfrm>
        </p:grpSpPr>
        <p:sp>
          <p:nvSpPr>
            <p:cNvPr id="44" name="Блок-схема: узел 43"/>
            <p:cNvSpPr/>
            <p:nvPr/>
          </p:nvSpPr>
          <p:spPr>
            <a:xfrm>
              <a:off x="3149305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Блок-схема: узел 44"/>
            <p:cNvSpPr/>
            <p:nvPr/>
          </p:nvSpPr>
          <p:spPr>
            <a:xfrm>
              <a:off x="3293321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Блок-схема: узел 45"/>
            <p:cNvSpPr/>
            <p:nvPr/>
          </p:nvSpPr>
          <p:spPr>
            <a:xfrm>
              <a:off x="3419872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Блок-схема: узел 46"/>
            <p:cNvSpPr/>
            <p:nvPr/>
          </p:nvSpPr>
          <p:spPr>
            <a:xfrm>
              <a:off x="3563888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Блок-схема: узел 47"/>
            <p:cNvSpPr/>
            <p:nvPr/>
          </p:nvSpPr>
          <p:spPr>
            <a:xfrm>
              <a:off x="3147518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Блок-схема: узел 48"/>
            <p:cNvSpPr/>
            <p:nvPr/>
          </p:nvSpPr>
          <p:spPr>
            <a:xfrm>
              <a:off x="3291534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Блок-схема: узел 51"/>
            <p:cNvSpPr/>
            <p:nvPr/>
          </p:nvSpPr>
          <p:spPr>
            <a:xfrm>
              <a:off x="3704669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113161"/>
            <a:ext cx="74330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4" name="Группа 53"/>
          <p:cNvGrpSpPr/>
          <p:nvPr/>
        </p:nvGrpSpPr>
        <p:grpSpPr>
          <a:xfrm>
            <a:off x="7022059" y="3212976"/>
            <a:ext cx="504044" cy="89461"/>
            <a:chOff x="3149305" y="1770846"/>
            <a:chExt cx="504044" cy="89461"/>
          </a:xfrm>
        </p:grpSpPr>
        <p:sp>
          <p:nvSpPr>
            <p:cNvPr id="55" name="Блок-схема: узел 54"/>
            <p:cNvSpPr/>
            <p:nvPr/>
          </p:nvSpPr>
          <p:spPr>
            <a:xfrm>
              <a:off x="3149305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Блок-схема: узел 55"/>
            <p:cNvSpPr/>
            <p:nvPr/>
          </p:nvSpPr>
          <p:spPr>
            <a:xfrm>
              <a:off x="3293321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Блок-схема: узел 56"/>
            <p:cNvSpPr/>
            <p:nvPr/>
          </p:nvSpPr>
          <p:spPr>
            <a:xfrm>
              <a:off x="3419872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Блок-схема: узел 57"/>
            <p:cNvSpPr/>
            <p:nvPr/>
          </p:nvSpPr>
          <p:spPr>
            <a:xfrm>
              <a:off x="3563888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573016"/>
            <a:ext cx="74330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5" name="Группа 64"/>
          <p:cNvGrpSpPr/>
          <p:nvPr/>
        </p:nvGrpSpPr>
        <p:grpSpPr>
          <a:xfrm>
            <a:off x="7023519" y="2177057"/>
            <a:ext cx="360028" cy="89461"/>
            <a:chOff x="3149305" y="1770846"/>
            <a:chExt cx="360028" cy="89461"/>
          </a:xfrm>
        </p:grpSpPr>
        <p:sp>
          <p:nvSpPr>
            <p:cNvPr id="66" name="Блок-схема: узел 65"/>
            <p:cNvSpPr/>
            <p:nvPr/>
          </p:nvSpPr>
          <p:spPr>
            <a:xfrm>
              <a:off x="3149305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Блок-схема: узел 66"/>
            <p:cNvSpPr/>
            <p:nvPr/>
          </p:nvSpPr>
          <p:spPr>
            <a:xfrm>
              <a:off x="3293321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Блок-схема: узел 67"/>
            <p:cNvSpPr/>
            <p:nvPr/>
          </p:nvSpPr>
          <p:spPr>
            <a:xfrm>
              <a:off x="3419872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2" name="Прямоугольник 71"/>
          <p:cNvSpPr/>
          <p:nvPr/>
        </p:nvSpPr>
        <p:spPr>
          <a:xfrm>
            <a:off x="1882862" y="985107"/>
            <a:ext cx="7601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Петя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6260128" y="980728"/>
            <a:ext cx="724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Катя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49791" y="3873242"/>
            <a:ext cx="64384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Назови наибольшее однозначное число.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51520" y="4623519"/>
            <a:ext cx="6438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Назови наименьшее однозначное число.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51520" y="5127575"/>
            <a:ext cx="6007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Назови наименьшее двузначное число.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606" y="5951239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0568" y="5951239"/>
            <a:ext cx="6889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3718" y="5945817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40680" y="5940379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7642" y="5940378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4604" y="5945817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1566" y="5945817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08528" y="5945817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5490" y="5946472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2452" y="5946472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9413" y="5946808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2148" y="5517232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2629" y="5517232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3110" y="5517232"/>
            <a:ext cx="5667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7241" y="5517232"/>
            <a:ext cx="5667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21372" y="5517232"/>
            <a:ext cx="5667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5503" y="5517232"/>
            <a:ext cx="5667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9634" y="5517232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30115" y="5517232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0596" y="5517232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11081" y="5517232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4" name="Прямоугольник 123"/>
          <p:cNvSpPr/>
          <p:nvPr/>
        </p:nvSpPr>
        <p:spPr>
          <a:xfrm>
            <a:off x="6985005" y="4077072"/>
            <a:ext cx="21589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1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2148" y="5517232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2629" y="5517232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3" name="Picture 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3110" y="5517232"/>
            <a:ext cx="5667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4" name="Picture 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7241" y="5517232"/>
            <a:ext cx="5667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5" name="Picture 6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21372" y="5517232"/>
            <a:ext cx="5667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6" name="Picture 7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5503" y="5517232"/>
            <a:ext cx="5667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7" name="Picture 8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9634" y="5517232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8" name="Picture 9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30115" y="5517232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9" name="Picture 10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0596" y="5517232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0" name="Picture 11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11081" y="5517232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1" name="Picture 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1191" y="5517232"/>
            <a:ext cx="5667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" name="Picture 11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517232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" name="Прямоугольник 102"/>
          <p:cNvSpPr/>
          <p:nvPr/>
        </p:nvSpPr>
        <p:spPr>
          <a:xfrm>
            <a:off x="145694" y="44624"/>
            <a:ext cx="4786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91. Табличное сложение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05" name="Прямоугольник 104"/>
          <p:cNvSpPr/>
          <p:nvPr/>
        </p:nvSpPr>
        <p:spPr>
          <a:xfrm>
            <a:off x="6444208" y="4022317"/>
            <a:ext cx="521509" cy="533346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Прямоугольник 105"/>
          <p:cNvSpPr/>
          <p:nvPr/>
        </p:nvSpPr>
        <p:spPr>
          <a:xfrm>
            <a:off x="6447185" y="4567544"/>
            <a:ext cx="521509" cy="533346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рямоугольник 106"/>
          <p:cNvSpPr/>
          <p:nvPr/>
        </p:nvSpPr>
        <p:spPr>
          <a:xfrm>
            <a:off x="6450636" y="5100355"/>
            <a:ext cx="521509" cy="533346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863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691397"/>
              </p:ext>
            </p:extLst>
          </p:nvPr>
        </p:nvGraphicFramePr>
        <p:xfrm>
          <a:off x="323526" y="1412776"/>
          <a:ext cx="3672410" cy="261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202"/>
                <a:gridCol w="1008112"/>
                <a:gridCol w="864096"/>
              </a:tblGrid>
              <a:tr h="6358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Разряд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десятков</a:t>
                      </a:r>
                      <a:endParaRPr lang="ru-RU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Разряд единиц</a:t>
                      </a:r>
                      <a:endParaRPr lang="ru-RU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Число</a:t>
                      </a:r>
                      <a:endParaRPr lang="ru-RU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51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2400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74330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4507" y="2132856"/>
            <a:ext cx="74330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7504" y="529906"/>
            <a:ext cx="9036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Модели каких чисел </a:t>
            </a:r>
            <a:r>
              <a:rPr lang="ru-RU" sz="240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нарисовал Петя? </a:t>
            </a: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А Катя? Запиши эти числа.</a:t>
            </a:r>
            <a:endParaRPr lang="ru-RU" sz="2400" dirty="0">
              <a:solidFill>
                <a:srgbClr val="002060"/>
              </a:solidFill>
              <a:latin typeface="Arial Narrow" pitchFamily="34" charset="0"/>
              <a:cs typeface="Arial" pitchFamily="34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2339752" y="2708920"/>
            <a:ext cx="646612" cy="243831"/>
            <a:chOff x="3147518" y="1770846"/>
            <a:chExt cx="646612" cy="243831"/>
          </a:xfrm>
        </p:grpSpPr>
        <p:sp>
          <p:nvSpPr>
            <p:cNvPr id="5" name="Блок-схема: узел 4"/>
            <p:cNvSpPr/>
            <p:nvPr/>
          </p:nvSpPr>
          <p:spPr>
            <a:xfrm>
              <a:off x="3149305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Блок-схема: узел 5"/>
            <p:cNvSpPr/>
            <p:nvPr/>
          </p:nvSpPr>
          <p:spPr>
            <a:xfrm>
              <a:off x="3293321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узел 9"/>
            <p:cNvSpPr/>
            <p:nvPr/>
          </p:nvSpPr>
          <p:spPr>
            <a:xfrm>
              <a:off x="3419872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узел 10"/>
            <p:cNvSpPr/>
            <p:nvPr/>
          </p:nvSpPr>
          <p:spPr>
            <a:xfrm>
              <a:off x="3563888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/>
            <p:nvPr/>
          </p:nvSpPr>
          <p:spPr>
            <a:xfrm>
              <a:off x="3147518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Блок-схема: узел 12"/>
            <p:cNvSpPr/>
            <p:nvPr/>
          </p:nvSpPr>
          <p:spPr>
            <a:xfrm>
              <a:off x="3291534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Блок-схема: узел 13"/>
            <p:cNvSpPr/>
            <p:nvPr/>
          </p:nvSpPr>
          <p:spPr>
            <a:xfrm>
              <a:off x="3419872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Блок-схема: узел 14"/>
            <p:cNvSpPr/>
            <p:nvPr/>
          </p:nvSpPr>
          <p:spPr>
            <a:xfrm>
              <a:off x="3563888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Блок-схема: узел 15"/>
            <p:cNvSpPr/>
            <p:nvPr/>
          </p:nvSpPr>
          <p:spPr>
            <a:xfrm>
              <a:off x="3704669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13161"/>
            <a:ext cx="74330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Группа 18"/>
          <p:cNvGrpSpPr/>
          <p:nvPr/>
        </p:nvGrpSpPr>
        <p:grpSpPr>
          <a:xfrm>
            <a:off x="2339752" y="3140968"/>
            <a:ext cx="646612" cy="243831"/>
            <a:chOff x="3147518" y="1770846"/>
            <a:chExt cx="646612" cy="243831"/>
          </a:xfrm>
        </p:grpSpPr>
        <p:sp>
          <p:nvSpPr>
            <p:cNvPr id="20" name="Блок-схема: узел 19"/>
            <p:cNvSpPr/>
            <p:nvPr/>
          </p:nvSpPr>
          <p:spPr>
            <a:xfrm>
              <a:off x="3149305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Блок-схема: узел 20"/>
            <p:cNvSpPr/>
            <p:nvPr/>
          </p:nvSpPr>
          <p:spPr>
            <a:xfrm>
              <a:off x="3293321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Блок-схема: узел 21"/>
            <p:cNvSpPr/>
            <p:nvPr/>
          </p:nvSpPr>
          <p:spPr>
            <a:xfrm>
              <a:off x="3419872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Блок-схема: узел 22"/>
            <p:cNvSpPr/>
            <p:nvPr/>
          </p:nvSpPr>
          <p:spPr>
            <a:xfrm>
              <a:off x="3563888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Блок-схема: узел 23"/>
            <p:cNvSpPr/>
            <p:nvPr/>
          </p:nvSpPr>
          <p:spPr>
            <a:xfrm>
              <a:off x="3147518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Блок-схема: узел 24"/>
            <p:cNvSpPr/>
            <p:nvPr/>
          </p:nvSpPr>
          <p:spPr>
            <a:xfrm>
              <a:off x="3291534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Блок-схема: узел 25"/>
            <p:cNvSpPr/>
            <p:nvPr/>
          </p:nvSpPr>
          <p:spPr>
            <a:xfrm>
              <a:off x="3419872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Блок-схема: узел 26"/>
            <p:cNvSpPr/>
            <p:nvPr/>
          </p:nvSpPr>
          <p:spPr>
            <a:xfrm>
              <a:off x="3563888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Блок-схема: узел 27"/>
            <p:cNvSpPr/>
            <p:nvPr/>
          </p:nvSpPr>
          <p:spPr>
            <a:xfrm>
              <a:off x="3704669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74330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0" name="Группа 29"/>
          <p:cNvGrpSpPr/>
          <p:nvPr/>
        </p:nvGrpSpPr>
        <p:grpSpPr>
          <a:xfrm>
            <a:off x="2339752" y="3600823"/>
            <a:ext cx="646612" cy="243831"/>
            <a:chOff x="3147518" y="1770846"/>
            <a:chExt cx="646612" cy="243831"/>
          </a:xfrm>
        </p:grpSpPr>
        <p:sp>
          <p:nvSpPr>
            <p:cNvPr id="31" name="Блок-схема: узел 30"/>
            <p:cNvSpPr/>
            <p:nvPr/>
          </p:nvSpPr>
          <p:spPr>
            <a:xfrm>
              <a:off x="3149305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Блок-схема: узел 31"/>
            <p:cNvSpPr/>
            <p:nvPr/>
          </p:nvSpPr>
          <p:spPr>
            <a:xfrm>
              <a:off x="3293321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Блок-схема: узел 32"/>
            <p:cNvSpPr/>
            <p:nvPr/>
          </p:nvSpPr>
          <p:spPr>
            <a:xfrm>
              <a:off x="3419872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Блок-схема: узел 33"/>
            <p:cNvSpPr/>
            <p:nvPr/>
          </p:nvSpPr>
          <p:spPr>
            <a:xfrm>
              <a:off x="3563888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Блок-схема: узел 34"/>
            <p:cNvSpPr/>
            <p:nvPr/>
          </p:nvSpPr>
          <p:spPr>
            <a:xfrm>
              <a:off x="3147518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Блок-схема: узел 38"/>
            <p:cNvSpPr/>
            <p:nvPr/>
          </p:nvSpPr>
          <p:spPr>
            <a:xfrm>
              <a:off x="3704669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Таблица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42161805"/>
              </p:ext>
            </p:extLst>
          </p:nvPr>
        </p:nvGraphicFramePr>
        <p:xfrm>
          <a:off x="5004046" y="1412776"/>
          <a:ext cx="3672410" cy="261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202"/>
                <a:gridCol w="1008112"/>
                <a:gridCol w="864096"/>
              </a:tblGrid>
              <a:tr h="6358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Разряд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десятков</a:t>
                      </a:r>
                      <a:endParaRPr lang="ru-RU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Разряд единиц</a:t>
                      </a:r>
                      <a:endParaRPr lang="ru-RU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Число</a:t>
                      </a:r>
                      <a:endParaRPr lang="ru-RU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51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2400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9572" y="2665514"/>
            <a:ext cx="74330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3" name="Группа 42"/>
          <p:cNvGrpSpPr/>
          <p:nvPr/>
        </p:nvGrpSpPr>
        <p:grpSpPr>
          <a:xfrm>
            <a:off x="7020272" y="2708920"/>
            <a:ext cx="646612" cy="243831"/>
            <a:chOff x="3147518" y="1770846"/>
            <a:chExt cx="646612" cy="243831"/>
          </a:xfrm>
        </p:grpSpPr>
        <p:sp>
          <p:nvSpPr>
            <p:cNvPr id="44" name="Блок-схема: узел 43"/>
            <p:cNvSpPr/>
            <p:nvPr/>
          </p:nvSpPr>
          <p:spPr>
            <a:xfrm>
              <a:off x="3149305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Блок-схема: узел 44"/>
            <p:cNvSpPr/>
            <p:nvPr/>
          </p:nvSpPr>
          <p:spPr>
            <a:xfrm>
              <a:off x="3293321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Блок-схема: узел 45"/>
            <p:cNvSpPr/>
            <p:nvPr/>
          </p:nvSpPr>
          <p:spPr>
            <a:xfrm>
              <a:off x="3419872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Блок-схема: узел 46"/>
            <p:cNvSpPr/>
            <p:nvPr/>
          </p:nvSpPr>
          <p:spPr>
            <a:xfrm>
              <a:off x="3563888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Блок-схема: узел 47"/>
            <p:cNvSpPr/>
            <p:nvPr/>
          </p:nvSpPr>
          <p:spPr>
            <a:xfrm>
              <a:off x="3147518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Блок-схема: узел 48"/>
            <p:cNvSpPr/>
            <p:nvPr/>
          </p:nvSpPr>
          <p:spPr>
            <a:xfrm>
              <a:off x="3291534" y="192521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Блок-схема: узел 51"/>
            <p:cNvSpPr/>
            <p:nvPr/>
          </p:nvSpPr>
          <p:spPr>
            <a:xfrm>
              <a:off x="3704669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113161"/>
            <a:ext cx="74330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4" name="Группа 53"/>
          <p:cNvGrpSpPr/>
          <p:nvPr/>
        </p:nvGrpSpPr>
        <p:grpSpPr>
          <a:xfrm>
            <a:off x="7022059" y="3212976"/>
            <a:ext cx="504044" cy="89461"/>
            <a:chOff x="3149305" y="1770846"/>
            <a:chExt cx="504044" cy="89461"/>
          </a:xfrm>
        </p:grpSpPr>
        <p:sp>
          <p:nvSpPr>
            <p:cNvPr id="55" name="Блок-схема: узел 54"/>
            <p:cNvSpPr/>
            <p:nvPr/>
          </p:nvSpPr>
          <p:spPr>
            <a:xfrm>
              <a:off x="3149305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Блок-схема: узел 55"/>
            <p:cNvSpPr/>
            <p:nvPr/>
          </p:nvSpPr>
          <p:spPr>
            <a:xfrm>
              <a:off x="3293321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Блок-схема: узел 56"/>
            <p:cNvSpPr/>
            <p:nvPr/>
          </p:nvSpPr>
          <p:spPr>
            <a:xfrm>
              <a:off x="3419872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Блок-схема: узел 57"/>
            <p:cNvSpPr/>
            <p:nvPr/>
          </p:nvSpPr>
          <p:spPr>
            <a:xfrm>
              <a:off x="3563888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573016"/>
            <a:ext cx="74330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5" name="Группа 64"/>
          <p:cNvGrpSpPr/>
          <p:nvPr/>
        </p:nvGrpSpPr>
        <p:grpSpPr>
          <a:xfrm>
            <a:off x="7023519" y="2177057"/>
            <a:ext cx="360028" cy="89461"/>
            <a:chOff x="3149305" y="1770846"/>
            <a:chExt cx="360028" cy="89461"/>
          </a:xfrm>
        </p:grpSpPr>
        <p:sp>
          <p:nvSpPr>
            <p:cNvPr id="66" name="Блок-схема: узел 65"/>
            <p:cNvSpPr/>
            <p:nvPr/>
          </p:nvSpPr>
          <p:spPr>
            <a:xfrm>
              <a:off x="3149305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Блок-схема: узел 66"/>
            <p:cNvSpPr/>
            <p:nvPr/>
          </p:nvSpPr>
          <p:spPr>
            <a:xfrm>
              <a:off x="3293321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Блок-схема: узел 67"/>
            <p:cNvSpPr/>
            <p:nvPr/>
          </p:nvSpPr>
          <p:spPr>
            <a:xfrm>
              <a:off x="3419872" y="1770846"/>
              <a:ext cx="89461" cy="89461"/>
            </a:xfrm>
            <a:prstGeom prst="flowChartConnector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2" name="Прямоугольник 71"/>
          <p:cNvSpPr/>
          <p:nvPr/>
        </p:nvSpPr>
        <p:spPr>
          <a:xfrm>
            <a:off x="1882862" y="985107"/>
            <a:ext cx="7601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Петя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6260128" y="980728"/>
            <a:ext cx="724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Катя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49791" y="3873242"/>
            <a:ext cx="64384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Назови наибольшее однозначное число.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51520" y="4623519"/>
            <a:ext cx="6438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Назови наименьшее однозначное число.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51520" y="5127575"/>
            <a:ext cx="6007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Назови наименьшее двузначное число.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606" y="5951239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0568" y="5951239"/>
            <a:ext cx="6889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3718" y="5945817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40680" y="5940379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7642" y="5940378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4604" y="5945817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1566" y="5945817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08528" y="5945817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5490" y="5946472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2452" y="5946472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9413" y="5946808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9" name="Прямоугольник 78"/>
          <p:cNvSpPr/>
          <p:nvPr/>
        </p:nvSpPr>
        <p:spPr>
          <a:xfrm>
            <a:off x="3270429" y="2132856"/>
            <a:ext cx="534589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3275856" y="2636912"/>
            <a:ext cx="534589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3275856" y="3128089"/>
            <a:ext cx="534589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3281283" y="3606387"/>
            <a:ext cx="534589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7986997" y="2636912"/>
            <a:ext cx="534589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7992424" y="2132856"/>
            <a:ext cx="534589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7992424" y="3128089"/>
            <a:ext cx="534589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7997851" y="3606387"/>
            <a:ext cx="534589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2148" y="5517232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2629" y="5517232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3110" y="5517232"/>
            <a:ext cx="5667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7241" y="5517232"/>
            <a:ext cx="5667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21372" y="5517232"/>
            <a:ext cx="5667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5503" y="5517232"/>
            <a:ext cx="5667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9634" y="5517232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30115" y="5517232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0596" y="5517232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11081" y="5517232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5" name="TextBox 124"/>
          <p:cNvSpPr txBox="1"/>
          <p:nvPr/>
        </p:nvSpPr>
        <p:spPr>
          <a:xfrm>
            <a:off x="7044410" y="5847655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6" name="Picture 11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7185" y="4005064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8" name="Picture 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688" y="4547157"/>
            <a:ext cx="5667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9140" y="5085184"/>
            <a:ext cx="7127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0" name="Прямоугольник 129"/>
          <p:cNvSpPr/>
          <p:nvPr/>
        </p:nvSpPr>
        <p:spPr>
          <a:xfrm>
            <a:off x="145694" y="44624"/>
            <a:ext cx="4786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91. Табличное сложение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44208" y="4022317"/>
            <a:ext cx="521509" cy="533346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6447185" y="4567544"/>
            <a:ext cx="521509" cy="533346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6450636" y="5100355"/>
            <a:ext cx="521509" cy="533346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381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/>
      <p:bldP spid="76" grpId="0"/>
      <p:bldP spid="79" grpId="0" animBg="1"/>
      <p:bldP spid="77" grpId="0" animBg="1"/>
      <p:bldP spid="78" grpId="0" animBg="1"/>
      <p:bldP spid="80" grpId="0" animBg="1"/>
      <p:bldP spid="81" grpId="0" animBg="1"/>
      <p:bldP spid="82" grpId="0" animBg="1"/>
      <p:bldP spid="83" grpId="0" animBg="1"/>
      <p:bldP spid="8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Прямая соединительная линия 33"/>
          <p:cNvCxnSpPr/>
          <p:nvPr/>
        </p:nvCxnSpPr>
        <p:spPr>
          <a:xfrm>
            <a:off x="4860032" y="3112547"/>
            <a:ext cx="338437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88814545"/>
              </p:ext>
            </p:extLst>
          </p:nvPr>
        </p:nvGraphicFramePr>
        <p:xfrm>
          <a:off x="323528" y="3708730"/>
          <a:ext cx="8435997" cy="2600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9613"/>
                <a:gridCol w="3456384"/>
              </a:tblGrid>
              <a:tr h="5201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01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01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01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01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79512" y="476186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Катя, Петя, Лена и Миша соревновались в решении задач. Катя и Петя играли в одной команде, а Лена и Миша в другой. Катя и Петя решили 8 задач, из них 3 задачи решила Катя. Лена решила 2 задачи, а Миша – 7 задач.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1851" y="3735083"/>
            <a:ext cx="37379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Сколько задач решил Петя?</a:t>
            </a:r>
            <a:endParaRPr lang="ru-RU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1851" y="4278206"/>
            <a:ext cx="49685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Сколько задач решили Лена и Миша?</a:t>
            </a:r>
            <a:endParaRPr lang="ru-RU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1851" y="5276500"/>
            <a:ext cx="41364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Сколько задач решили девочки?</a:t>
            </a:r>
            <a:endParaRPr lang="ru-RU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1851" y="4746873"/>
            <a:ext cx="476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Сколько задач решили обе команды?</a:t>
            </a:r>
            <a:endParaRPr lang="ru-RU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1851" y="5775647"/>
            <a:ext cx="45658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Сколько задач решили мальчики?</a:t>
            </a:r>
            <a:endParaRPr lang="ru-RU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91880" y="3111351"/>
            <a:ext cx="6527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 ? з.</a:t>
            </a:r>
            <a:endParaRPr lang="ru-RU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91562" y="2069430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8 </a:t>
            </a:r>
            <a:r>
              <a:rPr lang="ru-RU" sz="2400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 з. </a:t>
            </a:r>
            <a:endParaRPr lang="ru-RU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76056" y="2621595"/>
            <a:ext cx="7713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Лена</a:t>
            </a:r>
            <a:endParaRPr lang="ru-RU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287409" y="3077542"/>
            <a:ext cx="6527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2 з. </a:t>
            </a:r>
            <a:endParaRPr lang="ru-RU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804248" y="2602966"/>
            <a:ext cx="878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Миша</a:t>
            </a:r>
            <a:endParaRPr lang="ru-RU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943593" y="3077542"/>
            <a:ext cx="6527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7 з. </a:t>
            </a:r>
            <a:endParaRPr lang="ru-RU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685533" y="3101340"/>
            <a:ext cx="5822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3 з.</a:t>
            </a:r>
            <a:endParaRPr lang="ru-RU" dirty="0">
              <a:solidFill>
                <a:srgbClr val="FF0000"/>
              </a:solidFill>
              <a:latin typeface="Arial Narrow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860032" y="2975054"/>
            <a:ext cx="0" cy="25202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555776" y="2952095"/>
            <a:ext cx="0" cy="274987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Группа 43"/>
          <p:cNvGrpSpPr/>
          <p:nvPr/>
        </p:nvGrpSpPr>
        <p:grpSpPr>
          <a:xfrm>
            <a:off x="971600" y="2986500"/>
            <a:ext cx="7272808" cy="291826"/>
            <a:chOff x="971600" y="2810943"/>
            <a:chExt cx="7272808" cy="291826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971600" y="2936990"/>
              <a:ext cx="3888432" cy="17571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971600" y="2814737"/>
              <a:ext cx="0" cy="288032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8244408" y="2810943"/>
              <a:ext cx="0" cy="28585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Правая круглая скобка 27"/>
          <p:cNvSpPr/>
          <p:nvPr/>
        </p:nvSpPr>
        <p:spPr>
          <a:xfrm rot="16200000">
            <a:off x="2709771" y="801832"/>
            <a:ext cx="412091" cy="3888431"/>
          </a:xfrm>
          <a:prstGeom prst="rightBracket">
            <a:avLst>
              <a:gd name="adj" fmla="val 100465"/>
            </a:avLst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6084168" y="2975054"/>
            <a:ext cx="0" cy="2520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3318547" y="2602966"/>
            <a:ext cx="8306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Петя </a:t>
            </a:r>
            <a:endParaRPr lang="ru-RU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580564" y="2636631"/>
            <a:ext cx="724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Катя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652120" y="3738412"/>
            <a:ext cx="1989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8 – 3 = 5 (з.)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26239" y="4293096"/>
            <a:ext cx="1989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 + 7 = 9 (з.) 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26240" y="4767535"/>
            <a:ext cx="2355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8 + 9 = 17 (з.)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626239" y="5301208"/>
            <a:ext cx="1989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3 + 2 = 5 (з.)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626239" y="5847655"/>
            <a:ext cx="2143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5 + 7 = 12 (з.)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45694" y="44624"/>
            <a:ext cx="4786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91. Табличное сложение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14663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5" grpId="0"/>
      <p:bldP spid="16" grpId="0"/>
      <p:bldP spid="18" grpId="0"/>
      <p:bldP spid="19" grpId="0"/>
      <p:bldP spid="21" grpId="0"/>
      <p:bldP spid="22" grpId="0"/>
      <p:bldP spid="24" grpId="0"/>
      <p:bldP spid="28" grpId="0" animBg="1"/>
      <p:bldP spid="30" grpId="0"/>
      <p:bldP spid="31" grpId="0"/>
      <p:bldP spid="39" grpId="1"/>
      <p:bldP spid="40" grpId="0"/>
      <p:bldP spid="41" grpId="0"/>
      <p:bldP spid="42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4332762"/>
              </p:ext>
            </p:extLst>
          </p:nvPr>
        </p:nvGraphicFramePr>
        <p:xfrm>
          <a:off x="384475" y="1581500"/>
          <a:ext cx="8435997" cy="10402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9613"/>
                <a:gridCol w="3456384"/>
              </a:tblGrid>
              <a:tr h="5201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01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79512" y="548680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Попробуй по таблице сложения узнать, на сколько больше задач решили мальчики, чем девочки.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461851" y="1588302"/>
            <a:ext cx="6367951" cy="1032820"/>
            <a:chOff x="461851" y="5276500"/>
            <a:chExt cx="6367951" cy="103282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461851" y="5276500"/>
              <a:ext cx="413643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 Narrow" pitchFamily="34" charset="0"/>
                  <a:cs typeface="Arial" pitchFamily="34" charset="0"/>
                </a:rPr>
                <a:t>Сколько задач решили девочки?</a:t>
              </a:r>
              <a:endParaRPr lang="ru-RU" dirty="0">
                <a:solidFill>
                  <a:srgbClr val="7030A0"/>
                </a:solidFill>
                <a:latin typeface="Arial Narrow" pitchFamily="34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61851" y="5775647"/>
              <a:ext cx="456582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 Narrow" pitchFamily="34" charset="0"/>
                  <a:cs typeface="Arial" pitchFamily="34" charset="0"/>
                </a:rPr>
                <a:t>Сколько задач решили мальчики?</a:t>
              </a:r>
              <a:endParaRPr lang="ru-RU" dirty="0">
                <a:solidFill>
                  <a:srgbClr val="7030A0"/>
                </a:solidFill>
                <a:latin typeface="Arial Narrow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652120" y="5301208"/>
              <a:ext cx="9946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5 </a:t>
              </a:r>
              <a:r>
                <a:rPr lang="ru-RU" sz="2400" i="1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(з.)</a:t>
              </a:r>
              <a:endParaRPr lang="ru-RU" sz="2400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652119" y="5847655"/>
              <a:ext cx="11776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12 </a:t>
              </a:r>
              <a:r>
                <a:rPr lang="ru-RU" sz="2400" i="1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(з.)</a:t>
              </a:r>
              <a:endParaRPr lang="ru-RU" sz="2400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8791" y="2996952"/>
            <a:ext cx="6495209" cy="3549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45694" y="44624"/>
            <a:ext cx="4786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91. Табличное сложение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2132605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1616436"/>
            <a:ext cx="7920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- 5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0" y="2788813"/>
            <a:ext cx="132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= 7 (з.)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3501008"/>
            <a:ext cx="1539207" cy="360040"/>
          </a:xfrm>
          <a:prstGeom prst="rect">
            <a:avLst/>
          </a:prstGeom>
          <a:solidFill>
            <a:srgbClr val="00FFFF">
              <a:alpha val="50196"/>
            </a:srgbClr>
          </a:soli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6659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46821E-6 L -0.61215 0.0943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608" y="47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5.20231E-7 L -0.5276 0.16809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89" y="83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94798E-6 L 0.58525 0.00531 " pathEditMode="relative" rAng="0" ptsTypes="AA">
                                      <p:cBhvr>
                                        <p:cTn id="3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53" y="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12" grpId="0"/>
      <p:bldP spid="13" grpId="0" animBg="1"/>
      <p:bldP spid="1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46450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Катя начертила по клеточкам фигуру. Начерти, если можешь, такую же фигуру.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3911" y="1628120"/>
            <a:ext cx="3640137" cy="261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Группа 19"/>
          <p:cNvGrpSpPr/>
          <p:nvPr/>
        </p:nvGrpSpPr>
        <p:grpSpPr>
          <a:xfrm>
            <a:off x="1695167" y="2276872"/>
            <a:ext cx="2628404" cy="1296144"/>
            <a:chOff x="1695167" y="2276872"/>
            <a:chExt cx="2628404" cy="1296144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1695167" y="2284654"/>
              <a:ext cx="2628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1695571" y="3573016"/>
              <a:ext cx="2628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706840" y="2276872"/>
              <a:ext cx="0" cy="12961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>
              <a:off x="4313690" y="2276872"/>
              <a:ext cx="0" cy="12961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206936" y="4758243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Найди сумму длин всех сторон. </a:t>
            </a:r>
            <a:r>
              <a:rPr lang="ru-RU" sz="2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Вырази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её в сантиметрах; в сантиметрах и дециметрах.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681365" y="3544555"/>
            <a:ext cx="54507" cy="5450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679681" y="2253306"/>
            <a:ext cx="54507" cy="5450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280932" y="2250072"/>
            <a:ext cx="54507" cy="5450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286436" y="3545762"/>
            <a:ext cx="54507" cy="5450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308046" y="1844824"/>
            <a:ext cx="468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</a:t>
            </a:r>
            <a:endParaRPr lang="ru-RU" sz="2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67644" y="3183359"/>
            <a:ext cx="468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А</a:t>
            </a:r>
            <a:endParaRPr lang="ru-RU" sz="2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83968" y="3165253"/>
            <a:ext cx="468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</a:t>
            </a:r>
            <a:endParaRPr lang="ru-RU" sz="2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83968" y="1844824"/>
            <a:ext cx="468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66066" y="2029181"/>
            <a:ext cx="1871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АВ = КМ =</a:t>
            </a:r>
            <a:endParaRPr lang="ru-RU" sz="2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83968" y="2535287"/>
            <a:ext cx="1078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 см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71358" y="1887215"/>
            <a:ext cx="873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4 см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4325034"/>
            <a:ext cx="3063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ПРЯМОУГОЛЬНИК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2659"/>
          <a:stretch/>
        </p:blipFill>
        <p:spPr bwMode="auto">
          <a:xfrm rot="5400000">
            <a:off x="-886523" y="3748841"/>
            <a:ext cx="4277979" cy="7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655323" y="3368229"/>
            <a:ext cx="1078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 см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1035054"/>
            <a:ext cx="3384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 она называется?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44072" y="2636912"/>
            <a:ext cx="2308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АМ = ВК =</a:t>
            </a:r>
            <a:endParaRPr lang="ru-RU" sz="2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9065"/>
          <a:stretch/>
        </p:blipFill>
        <p:spPr bwMode="auto">
          <a:xfrm>
            <a:off x="1436468" y="3651299"/>
            <a:ext cx="7311996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4131026" y="3831431"/>
            <a:ext cx="873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4 см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0544" y="2562181"/>
            <a:ext cx="1078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 см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99326" y="2513154"/>
            <a:ext cx="1078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+ 2 см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502136" y="1887215"/>
            <a:ext cx="1078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+ 4 см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368436" y="3571808"/>
            <a:ext cx="1078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+ 4 см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148064" y="5574431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= 12 см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36251" y="5991671"/>
            <a:ext cx="2847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12 см = 1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дм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2 см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45694" y="44624"/>
            <a:ext cx="4786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91. Табличное сложение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972420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0231 L 0.39687 -0.1215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35" y="-5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40741E-7 L 0.29549 -0.0713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74" y="-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81481E-6 L -0.18854 -0.28935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1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49618 0.11319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09" y="5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764 L 0.04809 0.43333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22037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40741E-7 L -0.27153 0.44329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76" y="22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0493 0.53773 " pathEditMode="relative" rAng="0" ptsTypes="AA">
                                      <p:cBhvr>
                                        <p:cTn id="10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5" y="26875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85185E-6 L 0.18194 0.29213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97" y="14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  <p:bldP spid="19" grpId="0"/>
      <p:bldP spid="21" grpId="0"/>
      <p:bldP spid="22" grpId="0"/>
      <p:bldP spid="24" grpId="0"/>
      <p:bldP spid="25" grpId="0"/>
      <p:bldP spid="25" grpId="1"/>
      <p:bldP spid="26" grpId="0"/>
      <p:bldP spid="26" grpId="1"/>
      <p:bldP spid="7" grpId="0"/>
      <p:bldP spid="27" grpId="0"/>
      <p:bldP spid="27" grpId="1"/>
      <p:bldP spid="8" grpId="0"/>
      <p:bldP spid="30" grpId="0"/>
      <p:bldP spid="32" grpId="0"/>
      <p:bldP spid="32" grpId="1"/>
      <p:bldP spid="33" grpId="0"/>
      <p:bldP spid="33" grpId="1"/>
      <p:bldP spid="34" grpId="0"/>
      <p:bldP spid="34" grpId="1"/>
      <p:bldP spid="37" grpId="0"/>
      <p:bldP spid="37" grpId="1"/>
      <p:bldP spid="38" grpId="0"/>
      <p:bldP spid="38" grpId="1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Группа 33"/>
          <p:cNvGrpSpPr/>
          <p:nvPr/>
        </p:nvGrpSpPr>
        <p:grpSpPr>
          <a:xfrm>
            <a:off x="930097" y="1446586"/>
            <a:ext cx="4608512" cy="4934742"/>
            <a:chOff x="1574558" y="980728"/>
            <a:chExt cx="4608512" cy="4934742"/>
          </a:xfrm>
        </p:grpSpPr>
        <p:sp>
          <p:nvSpPr>
            <p:cNvPr id="6" name="Блок-схема: узел 5"/>
            <p:cNvSpPr/>
            <p:nvPr/>
          </p:nvSpPr>
          <p:spPr>
            <a:xfrm>
              <a:off x="3471339" y="2898759"/>
              <a:ext cx="785542" cy="785542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10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Блок-схема: узел 6"/>
            <p:cNvSpPr/>
            <p:nvPr/>
          </p:nvSpPr>
          <p:spPr>
            <a:xfrm>
              <a:off x="2806756" y="2181259"/>
              <a:ext cx="2156951" cy="2156951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Блок-схема: узел 7"/>
            <p:cNvSpPr/>
            <p:nvPr/>
          </p:nvSpPr>
          <p:spPr>
            <a:xfrm>
              <a:off x="2195736" y="1598295"/>
              <a:ext cx="3342873" cy="3342873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Блок-схема: узел 8"/>
            <p:cNvSpPr/>
            <p:nvPr/>
          </p:nvSpPr>
          <p:spPr>
            <a:xfrm>
              <a:off x="1574558" y="980728"/>
              <a:ext cx="4608512" cy="4608512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8385206">
              <a:off x="5287640" y="1306169"/>
              <a:ext cx="238125" cy="646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5292080" y="1269610"/>
              <a:ext cx="4452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3791338">
              <a:off x="2407497" y="1150465"/>
              <a:ext cx="238125" cy="646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236035" y="1187634"/>
              <a:ext cx="6348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3840204" y="1309344"/>
              <a:ext cx="238125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3793133" y="1203351"/>
              <a:ext cx="3174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5179123">
              <a:off x="4431386" y="2705468"/>
              <a:ext cx="991896" cy="678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4890602" y="2543918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2875066">
              <a:off x="3024873" y="2232099"/>
              <a:ext cx="238125" cy="674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2830587" y="2204864"/>
              <a:ext cx="4452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3879683" y="3906767"/>
              <a:ext cx="349896" cy="949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3729450" y="4038471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2711441">
              <a:off x="5091427" y="3954711"/>
              <a:ext cx="261938" cy="710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9099850">
              <a:off x="2233909" y="3590820"/>
              <a:ext cx="238125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2209626" y="3683043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021657" y="4144708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789542" y="5210831"/>
              <a:ext cx="265411" cy="720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3671739" y="5105534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8826" y="1161388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5085006">
              <a:off x="5084373" y="1317843"/>
              <a:ext cx="647988" cy="5931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345398">
              <a:off x="3614586" y="1314383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9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754255">
              <a:off x="2787541" y="2225247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6417954">
              <a:off x="4511327" y="2554482"/>
              <a:ext cx="647989" cy="593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6096544">
              <a:off x="2006876" y="3553494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20619">
              <a:off x="3551454" y="3923083"/>
              <a:ext cx="784066" cy="7177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3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285934">
              <a:off x="3565853" y="5263008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893333">
              <a:off x="4816294" y="3946456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6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3865" y="5508268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508268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4164" y="69269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5*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 пройти  через трое ворот  и набрать число в кружке?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57128" y="5508268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3865" y="5508268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508268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57128" y="5508268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3865" y="5508268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508268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57128" y="5508268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3865" y="5508268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508268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57128" y="5508268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3865" y="5508268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508268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4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57128" y="5508268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" name="Прямоугольник 74"/>
          <p:cNvSpPr/>
          <p:nvPr/>
        </p:nvSpPr>
        <p:spPr>
          <a:xfrm>
            <a:off x="5538609" y="1154361"/>
            <a:ext cx="345053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24128" y="3320090"/>
            <a:ext cx="32650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Отмечай дорогу шариками!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145694" y="44624"/>
            <a:ext cx="4786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91. Табличное сложение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7" y="5517232"/>
            <a:ext cx="543891" cy="537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7" y="5517232"/>
            <a:ext cx="543891" cy="537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7" y="5517232"/>
            <a:ext cx="543891" cy="537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7" y="5517232"/>
            <a:ext cx="543891" cy="537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9605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Группа 33"/>
          <p:cNvGrpSpPr/>
          <p:nvPr/>
        </p:nvGrpSpPr>
        <p:grpSpPr>
          <a:xfrm>
            <a:off x="930097" y="1446586"/>
            <a:ext cx="4608512" cy="4934742"/>
            <a:chOff x="1574558" y="980728"/>
            <a:chExt cx="4608512" cy="4934742"/>
          </a:xfrm>
        </p:grpSpPr>
        <p:sp>
          <p:nvSpPr>
            <p:cNvPr id="6" name="Блок-схема: узел 5"/>
            <p:cNvSpPr/>
            <p:nvPr/>
          </p:nvSpPr>
          <p:spPr>
            <a:xfrm>
              <a:off x="3471339" y="2898759"/>
              <a:ext cx="785542" cy="785542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10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Блок-схема: узел 6"/>
            <p:cNvSpPr/>
            <p:nvPr/>
          </p:nvSpPr>
          <p:spPr>
            <a:xfrm>
              <a:off x="2806756" y="2181259"/>
              <a:ext cx="2156951" cy="2156951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Блок-схема: узел 7"/>
            <p:cNvSpPr/>
            <p:nvPr/>
          </p:nvSpPr>
          <p:spPr>
            <a:xfrm>
              <a:off x="2195736" y="1598295"/>
              <a:ext cx="3342873" cy="3342873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Блок-схема: узел 8"/>
            <p:cNvSpPr/>
            <p:nvPr/>
          </p:nvSpPr>
          <p:spPr>
            <a:xfrm>
              <a:off x="1574558" y="980728"/>
              <a:ext cx="4608512" cy="4608512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8385206">
              <a:off x="5287640" y="1306169"/>
              <a:ext cx="238125" cy="646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5292080" y="1269610"/>
              <a:ext cx="4452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3791338">
              <a:off x="2407497" y="1150465"/>
              <a:ext cx="238125" cy="646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236035" y="1187634"/>
              <a:ext cx="6348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3840204" y="1309344"/>
              <a:ext cx="238125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3793133" y="1203351"/>
              <a:ext cx="3174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5179123">
              <a:off x="4431386" y="2705468"/>
              <a:ext cx="991896" cy="678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4890602" y="2543918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2875066">
              <a:off x="3024873" y="2232099"/>
              <a:ext cx="238125" cy="674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2830587" y="2204864"/>
              <a:ext cx="4452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3879683" y="3906767"/>
              <a:ext cx="349896" cy="949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3729450" y="4038471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2711441">
              <a:off x="5091427" y="3954711"/>
              <a:ext cx="261938" cy="710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9099850">
              <a:off x="2233909" y="3590820"/>
              <a:ext cx="238125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2209626" y="3683043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021657" y="4144708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789542" y="5210831"/>
              <a:ext cx="265411" cy="720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3671739" y="5105534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8826" y="1161388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5085006">
              <a:off x="5084373" y="1317843"/>
              <a:ext cx="647988" cy="5931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345398">
              <a:off x="3614586" y="1314383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9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754255">
              <a:off x="2787541" y="2225247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6417954">
              <a:off x="4511327" y="2554482"/>
              <a:ext cx="647989" cy="593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6096544">
              <a:off x="2006876" y="3553494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20619">
              <a:off x="3551454" y="3923083"/>
              <a:ext cx="784066" cy="7177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3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285934">
              <a:off x="3565853" y="5263008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893333">
              <a:off x="4816294" y="3943071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6" name="TextBox 35"/>
          <p:cNvSpPr txBox="1"/>
          <p:nvPr/>
        </p:nvSpPr>
        <p:spPr>
          <a:xfrm>
            <a:off x="6476679" y="3446431"/>
            <a:ext cx="2343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5 + 4 + 1 = 10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1206" y="2933709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2697" y="1700270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705" y="4084350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2934" y="3004367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4757" y="3444475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4164" y="69269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5*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 пройти  через трое ворот  и набрать число в кружке?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65097" y="1852670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3671" y="3977475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Прямоугольник 55"/>
          <p:cNvSpPr/>
          <p:nvPr/>
        </p:nvSpPr>
        <p:spPr>
          <a:xfrm>
            <a:off x="145694" y="44624"/>
            <a:ext cx="4786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91. Табличное сложение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6" name="TextBox 45"/>
          <p:cNvSpPr txBox="1"/>
          <p:nvPr/>
        </p:nvSpPr>
        <p:spPr>
          <a:xfrm>
            <a:off x="242217" y="5559623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2061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4.45087E-6 C -0.00572 0.00763 -0.01232 0.01387 -0.01684 0.02265 C -0.01944 0.02774 -0.02447 0.03768 -0.02447 0.03768 C -0.02725 0.04878 -0.02951 0.06034 -0.03385 0.07052 C -0.03663 0.07676 -0.04045 0.08208 -0.0434 0.08809 C -0.04843 0.10959 -0.04027 0.07861 -0.05086 0.10312 C -0.05208 0.10612 -0.05173 0.10982 -0.05277 0.11306 C -0.05364 0.11583 -0.05555 0.11791 -0.05659 0.12069 C -0.06041 0.13086 -0.06111 0.14127 -0.06597 0.15075 C -0.06996 0.16647 -0.07447 0.18242 -0.07725 0.19861 C -0.08177 0.2252 -0.07673 0.20416 -0.08107 0.22127 C -0.08038 0.24531 -0.09045 0.28924 -0.0717 0.30658 C -0.0677 0.32809 -0.07256 0.30682 -0.06597 0.32416 C -0.06388 0.32971 -0.06475 0.33664 -0.06215 0.34173 C -0.06093 0.34427 -0.05659 0.34682 -0.05659 0.34682 " pathEditMode="relative" ptsTypes="ffffffffffffffA">
                                      <p:cBhvr>
                                        <p:cTn id="1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104 C -0.00451 -0.01687 -0.00347 -0.02289 -0.0033 -0.02936 C -0.00226 -0.07422 -0.00417 -0.1193 -0.00139 -0.16393 C -0.00087 -0.17156 0.00364 -0.17664 0.00625 -0.18312 C 0.01163 -0.19653 0.02361 -0.21526 0.03264 -0.22057 C 0.03646 -0.22242 0.04392 -0.22682 0.04392 -0.22659 C 0.04583 -0.23005 0.04739 -0.23398 0.04965 -0.23607 C 0.05486 -0.24069 0.06163 -0.24023 0.06649 -0.24555 C 0.07396 -0.25364 0.06996 -0.25086 0.07795 -0.25479 C 0.08177 -0.25919 0.08489 -0.2652 0.08924 -0.26751 C 0.09305 -0.26959 0.10052 -0.27375 0.10052 -0.27352 C 0.13385 -0.27283 0.16719 -0.27352 0.20052 -0.27075 C 0.20642 -0.27005 0.2118 -0.26427 0.21753 -0.26127 C 0.21944 -0.26011 0.22309 -0.25803 0.22309 -0.2578 C 0.23246 -0.243 0.24462 -0.22774 0.25712 -0.22057 C 0.25781 -0.21734 0.25764 -0.21341 0.25903 -0.21109 C 0.26215 -0.20578 0.27031 -0.19861 0.27031 -0.19838 C 0.27101 -0.19144 0.27118 -0.18381 0.27222 -0.17664 C 0.27309 -0.1704 0.27604 -0.15792 0.27604 -0.15768 " pathEditMode="relative" rAng="0" ptsTypes="ffffffffffffffffffA">
                                      <p:cBhvr>
                                        <p:cTn id="29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63" y="-13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10405E-6 L -0.10017 0.06219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17" y="30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Группа 33"/>
          <p:cNvGrpSpPr/>
          <p:nvPr/>
        </p:nvGrpSpPr>
        <p:grpSpPr>
          <a:xfrm>
            <a:off x="930097" y="1446586"/>
            <a:ext cx="4608512" cy="4934742"/>
            <a:chOff x="1574558" y="980728"/>
            <a:chExt cx="4608512" cy="4934742"/>
          </a:xfrm>
        </p:grpSpPr>
        <p:sp>
          <p:nvSpPr>
            <p:cNvPr id="6" name="Блок-схема: узел 5"/>
            <p:cNvSpPr/>
            <p:nvPr/>
          </p:nvSpPr>
          <p:spPr>
            <a:xfrm>
              <a:off x="3471339" y="2898759"/>
              <a:ext cx="785542" cy="785542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10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Блок-схема: узел 6"/>
            <p:cNvSpPr/>
            <p:nvPr/>
          </p:nvSpPr>
          <p:spPr>
            <a:xfrm>
              <a:off x="2806756" y="2181259"/>
              <a:ext cx="2156951" cy="2156951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Блок-схема: узел 7"/>
            <p:cNvSpPr/>
            <p:nvPr/>
          </p:nvSpPr>
          <p:spPr>
            <a:xfrm>
              <a:off x="2195736" y="1598295"/>
              <a:ext cx="3342873" cy="3342873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Блок-схема: узел 8"/>
            <p:cNvSpPr/>
            <p:nvPr/>
          </p:nvSpPr>
          <p:spPr>
            <a:xfrm>
              <a:off x="1574558" y="980728"/>
              <a:ext cx="4608512" cy="4608512"/>
            </a:xfrm>
            <a:prstGeom prst="flowChartConnector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8385206">
              <a:off x="5287640" y="1306169"/>
              <a:ext cx="238125" cy="646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5292080" y="1269610"/>
              <a:ext cx="4452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3791338">
              <a:off x="2407497" y="1150465"/>
              <a:ext cx="238125" cy="646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236035" y="1187634"/>
              <a:ext cx="6348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3840204" y="1309344"/>
              <a:ext cx="238125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3793133" y="1203351"/>
              <a:ext cx="3174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5179123">
              <a:off x="4431386" y="2705468"/>
              <a:ext cx="991896" cy="678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4890602" y="2543918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2875066">
              <a:off x="3024873" y="2232099"/>
              <a:ext cx="238125" cy="674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2830587" y="2204864"/>
              <a:ext cx="4452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3879683" y="3906767"/>
              <a:ext cx="349896" cy="949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3729450" y="4038471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2711441">
              <a:off x="5091427" y="3954711"/>
              <a:ext cx="261938" cy="710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9099850">
              <a:off x="2233909" y="3590820"/>
              <a:ext cx="238125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2209626" y="3683043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021657" y="4144708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789542" y="5210831"/>
              <a:ext cx="265411" cy="720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3671739" y="5105534"/>
              <a:ext cx="401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8826" y="1161388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5085006">
              <a:off x="5084373" y="1317843"/>
              <a:ext cx="647988" cy="5931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345398">
              <a:off x="3614586" y="1314383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9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754255">
              <a:off x="2787541" y="2225247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6417954">
              <a:off x="4511327" y="2554482"/>
              <a:ext cx="647989" cy="593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6096544">
              <a:off x="2006876" y="3553494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20619">
              <a:off x="3551454" y="3923083"/>
              <a:ext cx="784066" cy="7177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3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285934">
              <a:off x="3565853" y="5263008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893333">
              <a:off x="4816294" y="3946456"/>
              <a:ext cx="712787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6" name="TextBox 35"/>
          <p:cNvSpPr txBox="1"/>
          <p:nvPr/>
        </p:nvSpPr>
        <p:spPr>
          <a:xfrm>
            <a:off x="6476679" y="3446431"/>
            <a:ext cx="2343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5 + 4 + 1 = 10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2697" y="1700270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705" y="4084350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7595" y="3004367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6443753" y="4253644"/>
            <a:ext cx="2343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6 + 3 + 1 = 10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4757" y="3444475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6665" y="1725013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4164" y="69269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5*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 пройти  через трое ворот  и набрать число в кружке?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4757" y="4208896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5864" y="4594110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94595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3840" y="1841876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21813" y="3004366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6007" y="3401683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Прямоугольник 56"/>
          <p:cNvSpPr/>
          <p:nvPr/>
        </p:nvSpPr>
        <p:spPr>
          <a:xfrm>
            <a:off x="145694" y="44624"/>
            <a:ext cx="4786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91. Табличное сложение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51" name="TextBox 50"/>
          <p:cNvSpPr txBox="1"/>
          <p:nvPr/>
        </p:nvSpPr>
        <p:spPr>
          <a:xfrm>
            <a:off x="242217" y="5559623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375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77778E-6 C 0.00156 0.00579 0.00209 0.01227 0.0059 0.01575 C 0.00816 0.02385 0.00486 0.01343 0.0092 0.02223 C 0.01163 0.02709 0.01268 0.03218 0.0158 0.03681 C 0.01823 0.04607 0.0224 0.05556 0.02674 0.06343 C 0.02865 0.07292 0.03281 0.07964 0.03663 0.08797 C 0.03837 0.097 0.04132 0.11876 0.0467 0.12339 C 0.04827 0.13496 0.04965 0.147 0.05261 0.15788 C 0.05347 0.16459 0.05521 0.16945 0.05677 0.1757 C 0.05764 0.1845 0.05695 0.19399 0.0592 0.20232 C 0.06268 0.23681 0.06059 0.21227 0.0592 0.29005 C 0.05886 0.31251 0.06025 0.30649 0.05747 0.31667 C 0.05712 0.33473 0.05886 0.36829 0.0533 0.3889 C 0.05313 0.39075 0.05347 0.39306 0.05261 0.39445 C 0.04827 0.40232 0.03924 0.40209 0.03334 0.40672 C 0.02813 0.40602 0.02275 0.40602 0.01754 0.40464 C 0.00747 0.40186 0.00122 0.39677 -0.00989 0.39677 " pathEditMode="relative" ptsTypes="ffffffffffffffffA">
                                      <p:cBhvr>
                                        <p:cTn id="1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16 0.00508 C -0.01198 -0.01873 -0.01267 -0.0074 -0.00538 -0.0296 C -0.00434 -0.0326 -0.0033 -0.03515 -0.00243 -0.03815 C -0.00139 -0.04093 0.00052 -0.04671 0.00052 -0.04648 C 0.00157 -0.07677 0.00348 -0.10243 0.00469 -0.13272 C 0.00521 -0.14336 0.00521 -0.15376 0.00625 -0.1644 C 0.00677 -0.17041 0.0092 -0.18151 0.0092 -0.18128 C 0.00868 -0.19515 0.00938 -0.20879 0.00764 -0.22174 C 0.00729 -0.22521 0.00504 -0.22636 0.0033 -0.22752 C -0.02135 -0.24162 -0.0059 -0.22659 -0.0151 -0.23584 " pathEditMode="relative" rAng="0" ptsTypes="fffffffffA">
                                      <p:cBhvr>
                                        <p:cTn id="2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-12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6 L -0.13073 0.0590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45" y="2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10594</TotalTime>
  <Words>812</Words>
  <Application>Microsoft Office PowerPoint</Application>
  <PresentationFormat>Экран (4:3)</PresentationFormat>
  <Paragraphs>209</Paragraphs>
  <Slides>14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1180</cp:revision>
  <dcterms:created xsi:type="dcterms:W3CDTF">2010-10-26T14:31:01Z</dcterms:created>
  <dcterms:modified xsi:type="dcterms:W3CDTF">2013-03-11T20:00:14Z</dcterms:modified>
</cp:coreProperties>
</file>