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7" r:id="rId3"/>
    <p:sldId id="258" r:id="rId4"/>
    <p:sldId id="273" r:id="rId5"/>
    <p:sldId id="262" r:id="rId6"/>
    <p:sldId id="263" r:id="rId7"/>
    <p:sldId id="264" r:id="rId8"/>
    <p:sldId id="266" r:id="rId9"/>
    <p:sldId id="27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22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820C63-3492-4C42-BA38-1CB14863B5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CDB85B-5B79-408A-8B3D-2E39401F84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1C1F71-6FAA-4857-B605-50C61D39AC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3E3D30-9C46-48F2-8D74-3F976127C6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4EAD4-8F64-41FD-BF8F-4B91FB2667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BBAAA-328F-4C40-B0D2-466A8C485A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B38C9A-2735-4D1D-817F-49F9809181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E2A0C1-8036-4A8B-8EEA-ADBA7E9588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B513C5-89B3-40D5-BE5E-27173D4538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8C8004-FA3D-43AA-B429-377325E5E7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AAEF72-6EFF-483F-952C-AA64FD84C6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99CC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B35F13C-1FB4-4AAD-8A6D-497D597F26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1"/>
          <p:cNvSpPr txBox="1">
            <a:spLocks noChangeArrowheads="1"/>
          </p:cNvSpPr>
          <p:nvPr/>
        </p:nvSpPr>
        <p:spPr bwMode="auto">
          <a:xfrm>
            <a:off x="0" y="285750"/>
            <a:ext cx="9144000" cy="670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Малые жанры устного народного творчества как средство развития коммуникативных универсальных учебных действий младших школьников на уроках русского языка</a:t>
            </a:r>
          </a:p>
          <a:p>
            <a:pPr algn="ctr"/>
            <a:r>
              <a:rPr lang="ru-RU" sz="2000">
                <a:latin typeface="Times New Roman" pitchFamily="18" charset="0"/>
                <a:cs typeface="Times New Roman" pitchFamily="18" charset="0"/>
              </a:rPr>
              <a:t>Исследовательская работа</a:t>
            </a:r>
          </a:p>
          <a:p>
            <a:pPr algn="r"/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Выполнила: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Чекинёва М.А,</a:t>
            </a:r>
          </a:p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учитель начальных классов</a:t>
            </a:r>
          </a:p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</a:t>
            </a:r>
          </a:p>
          <a:p>
            <a:pPr algn="ctr"/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b="1" u="sng">
                <a:latin typeface="Times New Roman" pitchFamily="18" charset="0"/>
                <a:cs typeface="Times New Roman" pitchFamily="18" charset="0"/>
              </a:rPr>
              <a:t>Противоречие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отмечается между потенциальными возможностями малых форм фольклора в развитии коммуникативных универсальный учебных действий у младших школьников и недостаточной обеспеченностью педагогов школьного образования методиками развития коммуникативных универсальных учебных действий обучающихся средствами малых форм фольклора.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0" y="1385888"/>
            <a:ext cx="9144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>
                <a:latin typeface="Times New Roman" pitchFamily="18" charset="0"/>
                <a:cs typeface="Times New Roman" pitchFamily="18" charset="0"/>
              </a:rPr>
              <a:t>Основная </a:t>
            </a:r>
            <a:r>
              <a:rPr lang="ru-RU" b="1" u="sng">
                <a:latin typeface="Times New Roman" pitchFamily="18" charset="0"/>
                <a:cs typeface="Times New Roman" pitchFamily="18" charset="0"/>
              </a:rPr>
              <a:t>проблема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исследовательской работы состоит в отсутствии точного представления об эффективности работы по формированию коммуникативных универсальных учебных действий у детей средствами малых форм фольклора на уроках русского языка.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0" y="2667000"/>
            <a:ext cx="9144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b="1" u="sng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установить роль малых жанров устного народного творчества в развитии коммуникативных универсальных учебных действий младших школьников на уроках русского языка.</a:t>
            </a: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0" y="3657600"/>
            <a:ext cx="914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b="1" u="sng">
                <a:latin typeface="Times New Roman" pitchFamily="18" charset="0"/>
                <a:cs typeface="Times New Roman" pitchFamily="18" charset="0"/>
              </a:rPr>
              <a:t>Объект исследования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- процесс развития коммуникативных универсальных учебных действий младших школьников на уроках русского языка.</a:t>
            </a: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0" y="4343400"/>
            <a:ext cx="9144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b="1" u="sng">
                <a:latin typeface="Times New Roman" pitchFamily="18" charset="0"/>
                <a:cs typeface="Times New Roman" pitchFamily="18" charset="0"/>
              </a:rPr>
              <a:t>Предмет исследования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– процесс развития коммуникативных универсальных учебных действий младших школьников на уроках русского языка  средствами малых форм фольклора.</a:t>
            </a:r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0" y="5334000"/>
            <a:ext cx="9144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>
                <a:latin typeface="Times New Roman" pitchFamily="18" charset="0"/>
                <a:cs typeface="Times New Roman" pitchFamily="18" charset="0"/>
              </a:rPr>
              <a:t>Нами была выдвинута</a:t>
            </a:r>
            <a:r>
              <a:rPr lang="ru-RU" b="1" u="sng">
                <a:latin typeface="Times New Roman" pitchFamily="18" charset="0"/>
                <a:cs typeface="Times New Roman" pitchFamily="18" charset="0"/>
              </a:rPr>
              <a:t> гипотеза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если использовать малые формы фольклора на уроках русского языка, то это будет влиять на повышение коммуникативных универсальных учебных действий учащихся.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3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0" y="236538"/>
            <a:ext cx="914400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/>
            <a:r>
              <a:rPr lang="ru-RU" b="1" u="sng">
                <a:latin typeface="Times New Roman" pitchFamily="18" charset="0"/>
              </a:rPr>
              <a:t>Задачи:</a:t>
            </a:r>
            <a:endParaRPr lang="ru-RU">
              <a:latin typeface="Times New Roman" pitchFamily="18" charset="0"/>
            </a:endParaRPr>
          </a:p>
          <a:p>
            <a:pPr marL="342900" indent="-342900">
              <a:buFontTx/>
              <a:buAutoNum type="arabicPeriod"/>
            </a:pPr>
            <a:r>
              <a:rPr lang="ru-RU">
                <a:latin typeface="Times New Roman" pitchFamily="18" charset="0"/>
              </a:rPr>
              <a:t>Проанализировать научную и методическую литературу;</a:t>
            </a:r>
          </a:p>
          <a:p>
            <a:pPr marL="342900" indent="-342900">
              <a:buFontTx/>
              <a:buAutoNum type="arabicPeriod"/>
            </a:pPr>
            <a:r>
              <a:rPr lang="ru-RU">
                <a:latin typeface="Times New Roman" pitchFamily="18" charset="0"/>
              </a:rPr>
              <a:t>Раскрыть понятия «коммуникативные универсальные учебные действия», «коммуникативные способности», «речь», «развитие речи»;</a:t>
            </a:r>
          </a:p>
          <a:p>
            <a:pPr marL="342900" indent="-342900">
              <a:buFontTx/>
              <a:buAutoNum type="arabicPeriod"/>
            </a:pPr>
            <a:r>
              <a:rPr lang="ru-RU">
                <a:latin typeface="Times New Roman" pitchFamily="18" charset="0"/>
              </a:rPr>
              <a:t>Выявить особенности речевого развития младших школьников;</a:t>
            </a:r>
          </a:p>
          <a:p>
            <a:pPr marL="342900" indent="-342900">
              <a:buFontTx/>
              <a:buAutoNum type="arabicPeriod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Подтвердить исследование опытно-экспериментальной работой.</a:t>
            </a: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0" y="2057400"/>
            <a:ext cx="91440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 u="sng">
                <a:latin typeface="Times New Roman" pitchFamily="18" charset="0"/>
                <a:cs typeface="Times New Roman" pitchFamily="18" charset="0"/>
              </a:rPr>
              <a:t>Методы исследования: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 Анализ литературы по теме исследования;</a:t>
            </a:r>
          </a:p>
          <a:p>
            <a:pPr>
              <a:buFontTx/>
              <a:buChar char="•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 Анализ продуктов речевой деятельности младших школьников;</a:t>
            </a:r>
          </a:p>
          <a:p>
            <a:pPr>
              <a:buFontTx/>
              <a:buChar char="•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 Наблюдение;</a:t>
            </a:r>
          </a:p>
          <a:p>
            <a:pPr>
              <a:buFontTx/>
              <a:buChar char="•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 Опытно-экспериментальная работа.</a:t>
            </a: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0" y="3725863"/>
            <a:ext cx="7507288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342900" indent="-342900"/>
            <a:r>
              <a:rPr lang="ru-RU" b="1" u="sng">
                <a:latin typeface="Times New Roman" pitchFamily="18" charset="0"/>
                <a:cs typeface="Times New Roman" pitchFamily="18" charset="0"/>
              </a:rPr>
              <a:t>Этапы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>
                <a:latin typeface="Times New Roman" pitchFamily="18" charset="0"/>
                <a:cs typeface="Times New Roman" pitchFamily="18" charset="0"/>
              </a:rPr>
              <a:t>исследования: 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•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Изучение теоретического материала;</a:t>
            </a:r>
          </a:p>
          <a:p>
            <a:pPr marL="342900" indent="-342900">
              <a:buFontTx/>
              <a:buChar char="•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Изучение образовательного учреждения и экспериментального класса;</a:t>
            </a:r>
          </a:p>
          <a:p>
            <a:pPr marL="342900" indent="-342900">
              <a:buFontTx/>
              <a:buChar char="•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Проведение диагностик;</a:t>
            </a:r>
          </a:p>
          <a:p>
            <a:pPr marL="342900" indent="-342900">
              <a:buFontTx/>
              <a:buChar char="•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Проведение опытно-экспериментальной работы;</a:t>
            </a:r>
          </a:p>
          <a:p>
            <a:pPr marL="342900" indent="-342900">
              <a:buFontTx/>
              <a:buChar char="•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Написание отчета о проделанной работе. </a:t>
            </a:r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0" y="5791200"/>
            <a:ext cx="914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b="1" u="sng">
                <a:latin typeface="Times New Roman" pitchFamily="18" charset="0"/>
                <a:cs typeface="Times New Roman" pitchFamily="18" charset="0"/>
              </a:rPr>
              <a:t>Практическая значимость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данной работы заключатся в использовании результатов работы в своей дальнейшей профессиональной деятельности.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  <p:bldP spid="12292" grpId="0"/>
      <p:bldP spid="1229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6" name="Group 2"/>
          <p:cNvGraphicFramePr>
            <a:graphicFrameLocks noGrp="1"/>
          </p:cNvGraphicFramePr>
          <p:nvPr/>
        </p:nvGraphicFramePr>
        <p:xfrm>
          <a:off x="0" y="914400"/>
          <a:ext cx="9144000" cy="5572125"/>
        </p:xfrm>
        <a:graphic>
          <a:graphicData uri="http://schemas.openxmlformats.org/drawingml/2006/table">
            <a:tbl>
              <a:tblPr/>
              <a:tblGrid>
                <a:gridCol w="8366125"/>
                <a:gridCol w="777875"/>
              </a:tblGrid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Введение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С.3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Глава 1. Теоретические основы развития коммуникативных  универсальных учебных действий у учащихся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1.1. Формирование коммуникативных универсальных учебных действий как социально - педагогическая проблема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С.5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1.2.Сущность понятий «коммуникативные универсальные учебные действия»,«коммуникативные способности», «речь», «развитие речи»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С.9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1.3. Особенности речевого развития детей младшего школьного возраста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С.18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1.4. Влияние малых жаров устного народного творчества на развитие коммуникативных универсальных учебных действий младших школьников на уроках русского языка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С.22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Выводы по первой главе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С.32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Глава 2. Организация опытно-экспериментальной работы по развитию коммуникативных универсальных учебных действий малыми жанрами устного народного творчества у младших школьников на уроках русского языка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2.1. Программа опытно-экспериментальной работы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С.34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2.2. Организация и результаты опытно-экспериментальной работы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С.38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Выводы по второй главе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С.42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Заключение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С.43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Литература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С.44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Приложения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413" name="Text Box 34"/>
          <p:cNvSpPr txBox="1">
            <a:spLocks noChangeArrowheads="1"/>
          </p:cNvSpPr>
          <p:nvPr/>
        </p:nvSpPr>
        <p:spPr bwMode="auto">
          <a:xfrm>
            <a:off x="0" y="341313"/>
            <a:ext cx="914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</a:rPr>
              <a:t>Содержание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3"/>
          <p:cNvSpPr>
            <a:spLocks noChangeArrowheads="1"/>
          </p:cNvSpPr>
          <p:nvPr/>
        </p:nvSpPr>
        <p:spPr bwMode="auto">
          <a:xfrm>
            <a:off x="0" y="381000"/>
            <a:ext cx="9144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3200" b="1">
                <a:latin typeface="Times New Roman" pitchFamily="18" charset="0"/>
                <a:cs typeface="Times New Roman" pitchFamily="18" charset="0"/>
              </a:rPr>
              <a:t>Результаты методики «Определение понятий»</a:t>
            </a:r>
            <a:r>
              <a:rPr lang="ru-RU" sz="1100">
                <a:latin typeface="Calibri" pitchFamily="34" charset="0"/>
                <a:ea typeface="Times New Roman" pitchFamily="18" charset="0"/>
                <a:cs typeface="Calibri" pitchFamily="34" charset="0"/>
              </a:rPr>
              <a:t>	</a:t>
            </a:r>
            <a:endParaRPr lang="ru-RU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52600"/>
            <a:ext cx="9144000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3"/>
          <p:cNvSpPr>
            <a:spLocks noChangeArrowheads="1"/>
          </p:cNvSpPr>
          <p:nvPr/>
        </p:nvSpPr>
        <p:spPr bwMode="auto">
          <a:xfrm>
            <a:off x="0" y="228600"/>
            <a:ext cx="9144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3200" b="1">
                <a:latin typeface="Times New Roman" pitchFamily="18" charset="0"/>
                <a:cs typeface="Times New Roman" pitchFamily="18" charset="0"/>
              </a:rPr>
              <a:t>Результаты изучения активного словарного запаса</a:t>
            </a:r>
            <a:endParaRPr lang="ru-RU" sz="3200" b="1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52600"/>
            <a:ext cx="9144000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3"/>
          <p:cNvSpPr>
            <a:spLocks noChangeArrowheads="1"/>
          </p:cNvSpPr>
          <p:nvPr/>
        </p:nvSpPr>
        <p:spPr bwMode="auto">
          <a:xfrm>
            <a:off x="0" y="304800"/>
            <a:ext cx="9144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>
                <a:latin typeface="Times New Roman" pitchFamily="18" charset="0"/>
                <a:cs typeface="Times New Roman" pitchFamily="18" charset="0"/>
              </a:rPr>
              <a:t>Результаты  изучения пассивного словарного запаса</a:t>
            </a:r>
            <a:endParaRPr lang="ru-RU" sz="3200" b="1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52600"/>
            <a:ext cx="9144000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3"/>
          <p:cNvSpPr>
            <a:spLocks noChangeArrowheads="1"/>
          </p:cNvSpPr>
          <p:nvPr/>
        </p:nvSpPr>
        <p:spPr bwMode="auto">
          <a:xfrm>
            <a:off x="0" y="750888"/>
            <a:ext cx="91440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Сводная таблица результатов исследования  развития коммуникативных универсальных учебных действий</a:t>
            </a:r>
            <a:endParaRPr lang="ru-RU" sz="2400" b="1"/>
          </a:p>
        </p:txBody>
      </p:sp>
      <p:pic>
        <p:nvPicPr>
          <p:cNvPr id="20482" name="Диаграмма 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828800"/>
            <a:ext cx="7696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133600"/>
            <a:ext cx="8447088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Rectangle 5"/>
          <p:cNvSpPr>
            <a:spLocks noChangeArrowheads="1"/>
          </p:cNvSpPr>
          <p:nvPr/>
        </p:nvSpPr>
        <p:spPr bwMode="auto">
          <a:xfrm>
            <a:off x="0" y="87313"/>
            <a:ext cx="91440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 b="1">
                <a:latin typeface="Times New Roman" pitchFamily="18" charset="0"/>
                <a:cs typeface="Times New Roman" pitchFamily="18" charset="0"/>
              </a:rPr>
              <a:t>Уровень сформированности коммуникативных универсальных учебных действий</a:t>
            </a:r>
            <a:endParaRPr lang="ru-RU" sz="32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499</TotalTime>
  <Words>387</Words>
  <Application>Microsoft Office PowerPoint</Application>
  <PresentationFormat>Экран (4:3)</PresentationFormat>
  <Paragraphs>71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Acer</dc:creator>
  <cp:lastModifiedBy>Acer</cp:lastModifiedBy>
  <cp:revision>18</cp:revision>
  <cp:lastPrinted>1601-01-01T00:00:00Z</cp:lastPrinted>
  <dcterms:created xsi:type="dcterms:W3CDTF">2012-06-11T05:02:56Z</dcterms:created>
  <dcterms:modified xsi:type="dcterms:W3CDTF">2013-04-03T11:08:14Z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