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7" r:id="rId8"/>
    <p:sldId id="268" r:id="rId9"/>
    <p:sldId id="269" r:id="rId10"/>
    <p:sldId id="265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2" d="100"/>
          <a:sy n="82" d="100"/>
        </p:scale>
        <p:origin x="-1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5A666-CE58-4B03-8056-976835A28FA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9C7275-7C32-4ECD-8C27-377AF0E952A6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i="1" dirty="0" smtClean="0">
              <a:solidFill>
                <a:schemeClr val="bg2">
                  <a:lumMod val="75000"/>
                </a:schemeClr>
              </a:solidFill>
            </a:rPr>
            <a:t>С наступлением революции в 1917 году началась для поэта пора разлук и странствий – нищая одиссея… </a:t>
          </a:r>
        </a:p>
        <a:p>
          <a:pPr rtl="0"/>
          <a:r>
            <a:rPr lang="ru-RU" b="1" i="1" dirty="0" smtClean="0">
              <a:solidFill>
                <a:schemeClr val="bg2">
                  <a:lumMod val="75000"/>
                </a:schemeClr>
              </a:solidFill>
            </a:rPr>
            <a:t>Он принял мрачное величие переворота, его неотвратимость. И об этом четко высказался в свих стихах.</a:t>
          </a:r>
          <a:endParaRPr lang="ru-RU" b="1" i="1" dirty="0">
            <a:solidFill>
              <a:schemeClr val="bg2">
                <a:lumMod val="75000"/>
              </a:schemeClr>
            </a:solidFill>
          </a:endParaRPr>
        </a:p>
      </dgm:t>
    </dgm:pt>
    <dgm:pt modelId="{45586858-B04B-43F5-BBC6-FBF9BD01901C}" type="parTrans" cxnId="{9BCFB544-0BC6-43E9-BB59-71247B20611D}">
      <dgm:prSet/>
      <dgm:spPr/>
      <dgm:t>
        <a:bodyPr/>
        <a:lstStyle/>
        <a:p>
          <a:endParaRPr lang="ru-RU"/>
        </a:p>
      </dgm:t>
    </dgm:pt>
    <dgm:pt modelId="{90F04727-1ED8-4C2F-B5DE-8818E40002F4}" type="sibTrans" cxnId="{9BCFB544-0BC6-43E9-BB59-71247B20611D}">
      <dgm:prSet/>
      <dgm:spPr/>
      <dgm:t>
        <a:bodyPr/>
        <a:lstStyle/>
        <a:p>
          <a:endParaRPr lang="ru-RU"/>
        </a:p>
      </dgm:t>
    </dgm:pt>
    <dgm:pt modelId="{178588A1-1C04-46E9-83B0-D6F84BC2A35C}" type="pres">
      <dgm:prSet presAssocID="{DC05A666-CE58-4B03-8056-976835A28F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FC24D4-1817-422A-8BAC-6F9E135123AF}" type="pres">
      <dgm:prSet presAssocID="{4C9C7275-7C32-4ECD-8C27-377AF0E952A6}" presName="hierRoot1" presStyleCnt="0">
        <dgm:presLayoutVars>
          <dgm:hierBranch val="init"/>
        </dgm:presLayoutVars>
      </dgm:prSet>
      <dgm:spPr/>
    </dgm:pt>
    <dgm:pt modelId="{0E8869C4-0483-4448-AFD3-E530481304E8}" type="pres">
      <dgm:prSet presAssocID="{4C9C7275-7C32-4ECD-8C27-377AF0E952A6}" presName="rootComposite1" presStyleCnt="0"/>
      <dgm:spPr/>
    </dgm:pt>
    <dgm:pt modelId="{D4E2BA0C-CF8D-4281-B290-4201BA443151}" type="pres">
      <dgm:prSet presAssocID="{4C9C7275-7C32-4ECD-8C27-377AF0E952A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EDAEE2-BD88-4933-92B7-8E5D8C7A9C6B}" type="pres">
      <dgm:prSet presAssocID="{4C9C7275-7C32-4ECD-8C27-377AF0E952A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CE143A3-D25B-494A-8EB0-8BC7AD2BA998}" type="pres">
      <dgm:prSet presAssocID="{4C9C7275-7C32-4ECD-8C27-377AF0E952A6}" presName="hierChild2" presStyleCnt="0"/>
      <dgm:spPr/>
    </dgm:pt>
    <dgm:pt modelId="{EED8952F-B07E-46E4-B9F2-8A8778490B8A}" type="pres">
      <dgm:prSet presAssocID="{4C9C7275-7C32-4ECD-8C27-377AF0E952A6}" presName="hierChild3" presStyleCnt="0"/>
      <dgm:spPr/>
    </dgm:pt>
  </dgm:ptLst>
  <dgm:cxnLst>
    <dgm:cxn modelId="{756BFFE0-6A78-4C01-8806-F3F8D4865577}" type="presOf" srcId="{4C9C7275-7C32-4ECD-8C27-377AF0E952A6}" destId="{74EDAEE2-BD88-4933-92B7-8E5D8C7A9C6B}" srcOrd="1" destOrd="0" presId="urn:microsoft.com/office/officeart/2005/8/layout/orgChart1"/>
    <dgm:cxn modelId="{32BC0FE7-FA84-4664-BD01-59FB709FD511}" type="presOf" srcId="{4C9C7275-7C32-4ECD-8C27-377AF0E952A6}" destId="{D4E2BA0C-CF8D-4281-B290-4201BA443151}" srcOrd="0" destOrd="0" presId="urn:microsoft.com/office/officeart/2005/8/layout/orgChart1"/>
    <dgm:cxn modelId="{9BCFB544-0BC6-43E9-BB59-71247B20611D}" srcId="{DC05A666-CE58-4B03-8056-976835A28FA8}" destId="{4C9C7275-7C32-4ECD-8C27-377AF0E952A6}" srcOrd="0" destOrd="0" parTransId="{45586858-B04B-43F5-BBC6-FBF9BD01901C}" sibTransId="{90F04727-1ED8-4C2F-B5DE-8818E40002F4}"/>
    <dgm:cxn modelId="{657CB331-386F-4E93-A996-EA40D2575CE3}" type="presOf" srcId="{DC05A666-CE58-4B03-8056-976835A28FA8}" destId="{178588A1-1C04-46E9-83B0-D6F84BC2A35C}" srcOrd="0" destOrd="0" presId="urn:microsoft.com/office/officeart/2005/8/layout/orgChart1"/>
    <dgm:cxn modelId="{EED58CD1-F6F7-490F-9FAA-C4FEDB3D654C}" type="presParOf" srcId="{178588A1-1C04-46E9-83B0-D6F84BC2A35C}" destId="{39FC24D4-1817-422A-8BAC-6F9E135123AF}" srcOrd="0" destOrd="0" presId="urn:microsoft.com/office/officeart/2005/8/layout/orgChart1"/>
    <dgm:cxn modelId="{E055164D-78F0-4D95-9E45-4F3FE7C78FA4}" type="presParOf" srcId="{39FC24D4-1817-422A-8BAC-6F9E135123AF}" destId="{0E8869C4-0483-4448-AFD3-E530481304E8}" srcOrd="0" destOrd="0" presId="urn:microsoft.com/office/officeart/2005/8/layout/orgChart1"/>
    <dgm:cxn modelId="{25C7C54D-37BE-43DC-8EA6-4614C68943AC}" type="presParOf" srcId="{0E8869C4-0483-4448-AFD3-E530481304E8}" destId="{D4E2BA0C-CF8D-4281-B290-4201BA443151}" srcOrd="0" destOrd="0" presId="urn:microsoft.com/office/officeart/2005/8/layout/orgChart1"/>
    <dgm:cxn modelId="{A1800E88-8B2D-4771-BFD2-6E0964533CFC}" type="presParOf" srcId="{0E8869C4-0483-4448-AFD3-E530481304E8}" destId="{74EDAEE2-BD88-4933-92B7-8E5D8C7A9C6B}" srcOrd="1" destOrd="0" presId="urn:microsoft.com/office/officeart/2005/8/layout/orgChart1"/>
    <dgm:cxn modelId="{12C942B6-6D9A-4465-8884-FB8F50F9A6B2}" type="presParOf" srcId="{39FC24D4-1817-422A-8BAC-6F9E135123AF}" destId="{6CE143A3-D25B-494A-8EB0-8BC7AD2BA998}" srcOrd="1" destOrd="0" presId="urn:microsoft.com/office/officeart/2005/8/layout/orgChart1"/>
    <dgm:cxn modelId="{8D676A52-E7F5-4344-BB9E-D996D14066D6}" type="presParOf" srcId="{39FC24D4-1817-422A-8BAC-6F9E135123AF}" destId="{EED8952F-B07E-46E4-B9F2-8A8778490B8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E2BA0C-CF8D-4281-B290-4201BA443151}">
      <dsp:nvSpPr>
        <dsp:cNvPr id="0" name=""/>
        <dsp:cNvSpPr/>
      </dsp:nvSpPr>
      <dsp:spPr>
        <a:xfrm>
          <a:off x="495" y="1271263"/>
          <a:ext cx="4058944" cy="2029472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shade val="40000"/>
              </a:schemeClr>
              <a:schemeClr val="accent1"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chemeClr val="bg2">
                  <a:lumMod val="75000"/>
                </a:schemeClr>
              </a:solidFill>
            </a:rPr>
            <a:t>С наступлением революции в 1917 году началась для поэта пора разлук и странствий – нищая одиссея… 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chemeClr val="bg2">
                  <a:lumMod val="75000"/>
                </a:schemeClr>
              </a:solidFill>
            </a:rPr>
            <a:t>Он принял мрачное величие переворота, его неотвратимость. И об этом четко высказался в свих стихах.</a:t>
          </a:r>
          <a:endParaRPr lang="ru-RU" sz="1700" b="1" i="1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495" y="1271263"/>
        <a:ext cx="4058944" cy="2029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95E805-F8A9-44AF-A084-BBA783D12437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163DA57-7FCD-477C-A979-BE2A93055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40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Судьба и творчество </a:t>
            </a:r>
          </a:p>
          <a:p>
            <a:r>
              <a:rPr lang="ru-RU" sz="40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О. Э. Мандельштама</a:t>
            </a:r>
            <a:endParaRPr lang="ru-RU" sz="40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«Не разнять меня</a:t>
            </a:r>
            <a:br>
              <a:rPr lang="ru-RU" sz="5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sz="5400" b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c </a:t>
            </a:r>
            <a:r>
              <a:rPr lang="ru-RU" sz="5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жизнью!»</a:t>
            </a:r>
            <a:endParaRPr lang="ru-RU" sz="5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Изображение 4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64315" y="500042"/>
            <a:ext cx="3296864" cy="5500726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</p:pic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071934" y="2285992"/>
            <a:ext cx="4694114" cy="3714776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r>
              <a:rPr lang="ru-RU" sz="1800" dirty="0" smtClean="0"/>
              <a:t>…Петербург! Я еще не хочу умирать:                      У тебя телефонов моих номера.</a:t>
            </a:r>
          </a:p>
          <a:p>
            <a:r>
              <a:rPr lang="ru-RU" sz="1800" dirty="0" smtClean="0"/>
              <a:t>Петербург! У меня еще есть адреса,                     По которым найду мертвецов голоса.</a:t>
            </a:r>
          </a:p>
          <a:p>
            <a:r>
              <a:rPr lang="ru-RU" sz="1800" dirty="0" smtClean="0"/>
              <a:t>Я на лестнице черной живу, и в висок        Ударяет мне вырванный с мясом звонок, </a:t>
            </a:r>
          </a:p>
          <a:p>
            <a:r>
              <a:rPr lang="ru-RU" sz="1800" dirty="0" smtClean="0"/>
              <a:t>И всю ночь напролет жду гостей дорогих, Шевеля кандалами цепочек дверных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143372" y="457200"/>
            <a:ext cx="4619628" cy="1400164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pPr algn="just"/>
            <a:r>
              <a:rPr lang="ru-RU" sz="2400" dirty="0" smtClean="0"/>
              <a:t>Продолженная поэтом тема Петербурга обрела  в его стихах трагическую ноту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 anchor="ctr">
            <a:norm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</a:rPr>
              <a:t>	</a:t>
            </a:r>
            <a:r>
              <a:rPr lang="ru-RU" sz="2200" b="1" dirty="0" smtClean="0">
                <a:solidFill>
                  <a:schemeClr val="bg2"/>
                </a:solidFill>
              </a:rPr>
              <a:t>Уже испытанный одиночками, холодом и хворью, проверив на разрыв душу единственно близкого человека – жены Надежды Яковлевны, потеряв всё и вся, он с великим достоинством благословлял свою жизнь</a:t>
            </a:r>
            <a:endParaRPr lang="ru-RU" sz="2200" b="1" dirty="0">
              <a:solidFill>
                <a:schemeClr val="bg2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571472" y="1857364"/>
            <a:ext cx="3945664" cy="4643470"/>
          </a:xfr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ru-RU" sz="1800" dirty="0" smtClean="0"/>
              <a:t>Еще не умер ты, еще ты не один, Покуда с нищенкой-подругой     Ты наслаждаешься величием равнин,                                              И мглой, и холодом, и вьюгой.</a:t>
            </a:r>
          </a:p>
          <a:p>
            <a:r>
              <a:rPr lang="ru-RU" sz="1800" dirty="0" smtClean="0"/>
              <a:t>В роскошной бедности, в могучей нищете                                        Живи спокоен и утешен, -  Благословенны дни и ночи те,      И сладкогласный труд утешен…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6146" name="Picture 2" descr="F:\Ocip\над.як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428868"/>
            <a:ext cx="4059238" cy="3314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72198" y="457200"/>
            <a:ext cx="2614602" cy="154304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Он все понимал про себя и про свое дело: «Раз за поэзию убивают, значит, ей воздают должный почет и уважение, значит – она власть».</a:t>
            </a:r>
            <a:endParaRPr lang="ru-RU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72198" y="2571744"/>
            <a:ext cx="2614602" cy="3448056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r>
              <a:rPr lang="ru-RU" dirty="0" smtClean="0"/>
              <a:t>Лишив меня морей, разбега и разлета</a:t>
            </a:r>
          </a:p>
          <a:p>
            <a:r>
              <a:rPr lang="ru-RU" dirty="0" smtClean="0"/>
              <a:t>И дав стопе упор насильственной земли,</a:t>
            </a:r>
          </a:p>
          <a:p>
            <a:r>
              <a:rPr lang="ru-RU" dirty="0" smtClean="0"/>
              <a:t>Чего добились вы? Блестящего расчета:</a:t>
            </a:r>
          </a:p>
          <a:p>
            <a:r>
              <a:rPr lang="ru-RU" dirty="0" smtClean="0"/>
              <a:t>Губ шевелящихся отнять вы не могли.</a:t>
            </a:r>
            <a:endParaRPr lang="ru-RU" dirty="0"/>
          </a:p>
        </p:txBody>
      </p:sp>
      <p:pic>
        <p:nvPicPr>
          <p:cNvPr id="8194" name="Picture 2" descr="F:\Ocip\s640x48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5509579" cy="5091130"/>
          </a:xfrm>
          <a:prstGeom prst="rect">
            <a:avLst/>
          </a:prstGeom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r"/>
            <a:r>
              <a:rPr lang="ru-RU" sz="3200" b="1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«Это был человек странный… трудный… трогательный… и гениальный! »</a:t>
            </a:r>
            <a:br>
              <a:rPr lang="ru-RU" sz="3200" b="1" i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ru-RU" sz="2800" u="sng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Виктор   Шкловский</a:t>
            </a:r>
            <a:endParaRPr lang="ru-RU" sz="2800" u="sng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218" name="Picture 2" descr="F:\Ocip\post-377-11585946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947068"/>
            <a:ext cx="4059238" cy="405923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59936" cy="4572032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Заблудился я в небе – что делать?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Тот, кому оно близко,  - ответь!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Легче было вам, Дантовых девять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Атлетических дисков, звенеть.</a:t>
            </a:r>
          </a:p>
          <a:p>
            <a:pPr>
              <a:buNone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Не разнять меня с жизнью: - ей снится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Убивать и сейчас же ласкать,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Чтобы в уши, в глаза и в глазницы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Флорентийская била тоска…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anchor="b">
            <a:normAutofit fontScale="90000"/>
          </a:bodyPr>
          <a:lstStyle/>
          <a:p>
            <a:pPr algn="r"/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«Вот уже четверть века, как я, мешая важное с пустяками, наплываю на русскую поэзию, но вскоре  стихи мои сольются с ней, кое-что изменив  в ее строении и составе».</a:t>
            </a:r>
            <a:b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Осип Мандельштам</a:t>
            </a:r>
            <a:endParaRPr lang="ru-RU" sz="20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928802"/>
            <a:ext cx="5976958" cy="448271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Я от  жизни  смертельно  устал,</a:t>
            </a:r>
            <a:b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Ничего  от  неё  не  приемлю, </a:t>
            </a:r>
            <a:b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Но  люблю  свою  бедную  землю</a:t>
            </a:r>
            <a:b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От того, что  иной  не  видал…	</a:t>
            </a:r>
            <a:r>
              <a:rPr lang="ru-RU" sz="2000" dirty="0" smtClean="0"/>
              <a:t>		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О. Мандельштам</a:t>
            </a:r>
            <a:endParaRPr lang="ru-RU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051" name="Picture 3" descr="E:\Ocip\imgh51900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214554"/>
            <a:ext cx="4059238" cy="29632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6" name="Picture 2" descr="C:\Documents and Settings\Admin\Мои документы\Мои рисунки\Изображение 50\Изображение 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714488"/>
            <a:ext cx="2887579" cy="457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72264" y="642918"/>
            <a:ext cx="2071702" cy="92869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Анна Ахматова</a:t>
            </a:r>
            <a:r>
              <a:rPr lang="ru-RU" sz="3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</a:t>
            </a:r>
            <a:endParaRPr lang="ru-RU" sz="3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629400" y="1071546"/>
            <a:ext cx="2057400" cy="5143536"/>
          </a:xfrm>
        </p:spPr>
        <p:txBody>
          <a:bodyPr>
            <a:noAutofit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«Я познакомилась  с Мандельштамом на «Башне» Вячеслава Иванова весной 1911  года. Тогда он был худощавым мальчиком с ландышем в петлице, с высоко закинутой головой, с ресницами в полщеки».</a:t>
            </a:r>
            <a:endParaRPr lang="ru-RU" b="1" i="1" dirty="0"/>
          </a:p>
        </p:txBody>
      </p:sp>
      <p:sp>
        <p:nvSpPr>
          <p:cNvPr id="15" name="Рисунок 14"/>
          <p:cNvSpPr>
            <a:spLocks noGrp="1"/>
          </p:cNvSpPr>
          <p:nvPr>
            <p:ph type="pic" idx="1"/>
          </p:nvPr>
        </p:nvSpPr>
        <p:spPr/>
      </p:sp>
      <p:pic>
        <p:nvPicPr>
          <p:cNvPr id="16" name="Picture 2" descr="C:\Documents and Settings\Admin\Мои документы\Мои рисунки\Изображение 43\Изображение 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6000792" cy="55772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	</a:t>
            </a:r>
            <a:r>
              <a:rPr lang="ru-RU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Первая  книга  поэта</a:t>
            </a:r>
            <a:endParaRPr lang="ru-RU" sz="54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047351" y="1524000"/>
            <a:ext cx="3260936" cy="4572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Поэт был для Мандельштама строителем, а слово – «строительным материалом», из него он «лепит стихи», как зодчий создает здание. Иисус основал свою церковь на камне – Петросе. Камень и в основе поэтической постройки Мандельштама.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Тема Петербурга</a:t>
            </a:r>
            <a:endParaRPr lang="ru-RU" sz="5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524000"/>
            <a:ext cx="4143404" cy="4572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…А над Невой – посольства полумира, Адмиралтейство, солнце, тишина!            И государства жесткая порфира,                     Как власяница грубая, бедна. </a:t>
            </a:r>
            <a:endParaRPr lang="ru-RU" dirty="0"/>
          </a:p>
        </p:txBody>
      </p:sp>
      <p:pic>
        <p:nvPicPr>
          <p:cNvPr id="5" name="Picture 2" descr="E:\Ocip\mandelshtam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2214554"/>
            <a:ext cx="4714876" cy="27264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28596" y="1399592"/>
            <a:ext cx="4068792" cy="1672218"/>
          </a:xfrm>
        </p:spPr>
        <p:txBody>
          <a:bodyPr/>
          <a:lstStyle/>
          <a:p>
            <a:r>
              <a:rPr lang="ru-RU" dirty="0" smtClean="0"/>
              <a:t>О. Мандельштам:  </a:t>
            </a:r>
          </a:p>
          <a:p>
            <a:r>
              <a:rPr lang="ru-RU" sz="1600" dirty="0" smtClean="0"/>
              <a:t>Нам остается только имя:</a:t>
            </a:r>
          </a:p>
          <a:p>
            <a:r>
              <a:rPr lang="ru-RU" sz="1600" dirty="0" smtClean="0"/>
              <a:t>Чудесный звук, на долгий срок.</a:t>
            </a:r>
          </a:p>
          <a:p>
            <a:r>
              <a:rPr lang="ru-RU" sz="1600" dirty="0" smtClean="0"/>
              <a:t>Прими ж ладонями моими</a:t>
            </a:r>
          </a:p>
          <a:p>
            <a:r>
              <a:rPr lang="ru-RU" sz="1600" dirty="0" smtClean="0"/>
              <a:t>Пересыпаемый песок.</a:t>
            </a:r>
            <a:endParaRPr lang="ru-RU" sz="1600" dirty="0"/>
          </a:p>
        </p:txBody>
      </p:sp>
      <p:pic>
        <p:nvPicPr>
          <p:cNvPr id="8" name="Содержимое 7" descr="Изображение 4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142976" y="3214686"/>
            <a:ext cx="1857388" cy="32777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7" name="Содержимое 6" descr="Изображение 4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143504" y="3214686"/>
            <a:ext cx="2287074" cy="300930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416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«Целую  вас  -  через  сотни 				разъединяющих   лет…»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1214422"/>
            <a:ext cx="4040188" cy="1857388"/>
          </a:xfrm>
        </p:spPr>
        <p:txBody>
          <a:bodyPr/>
          <a:lstStyle/>
          <a:p>
            <a:r>
              <a:rPr lang="ru-RU" dirty="0" smtClean="0"/>
              <a:t>М. Цветаева: </a:t>
            </a:r>
          </a:p>
          <a:p>
            <a:r>
              <a:rPr lang="ru-RU" sz="1600" dirty="0" smtClean="0"/>
              <a:t>Я знаю: наш дар  -  неравен.</a:t>
            </a:r>
          </a:p>
          <a:p>
            <a:r>
              <a:rPr lang="ru-RU" sz="1600" dirty="0" smtClean="0"/>
              <a:t>Мой голос впервые  -  тих.</a:t>
            </a:r>
          </a:p>
          <a:p>
            <a:r>
              <a:rPr lang="ru-RU" sz="1600" dirty="0" smtClean="0"/>
              <a:t>Что вам, молодой Державин,</a:t>
            </a:r>
          </a:p>
          <a:p>
            <a:r>
              <a:rPr lang="ru-RU" sz="1600" dirty="0" smtClean="0"/>
              <a:t>Мой невоспитанный стих!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  Крыму  у  М. Волошина</a:t>
            </a:r>
            <a:endParaRPr lang="ru-RU" sz="5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" name="Содержимое 12" descr="Изображение 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928802"/>
            <a:ext cx="2863681" cy="365914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</a:rPr>
              <a:t>В Коктебеле  О.Мандельштам ночевал      в мастерской художника.  Рядом на полке лежал длинный кусок дерева с медными скрепами – обломок древнегреческого корабля. Всю  ночь  шумел  прибой, неумолчно   витийствовало    за  стеной  море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/>
                </a:solidFill>
              </a:rPr>
              <a:t>После революции</a:t>
            </a:r>
            <a:endParaRPr lang="ru-RU" sz="6000" b="1" dirty="0">
              <a:solidFill>
                <a:schemeClr val="accent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1524000"/>
          <a:ext cx="4059936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Содержимое 4" descr="Изображение 49.jpg"/>
          <p:cNvPicPr>
            <a:picLocks noGrp="1" noChangeAspect="1"/>
          </p:cNvPicPr>
          <p:nvPr>
            <p:ph sz="half" idx="1"/>
          </p:nvPr>
        </p:nvPicPr>
        <p:blipFill>
          <a:blip r:embed="rId7" cstate="email"/>
          <a:stretch>
            <a:fillRect/>
          </a:stretch>
        </p:blipFill>
        <p:spPr>
          <a:xfrm>
            <a:off x="292530" y="2285992"/>
            <a:ext cx="4090145" cy="2840744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1500166" y="5286388"/>
            <a:ext cx="2632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Петроград в 1917 году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/>
              <a:t>«Век мой, зверь мой… 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</a:rPr>
              <a:t>Мандельштам родился на порубежье столетий, на новом сгибе веков, всегда трагичных и смутных для России. Ощущение надвигающейся катастрофы постоянно преследовало поэта. Он растерян от трагических предчувствий и открытий…</a:t>
            </a:r>
            <a:endParaRPr lang="ru-RU" sz="24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6" name="Picture 2" descr="E:\Ocip\image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6"/>
            <a:ext cx="3000396" cy="41616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469</TotalTime>
  <Words>585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«Не разнять меня  c  жизнью!»</vt:lpstr>
      <vt:lpstr>Я от  жизни  смертельно  устал, Ничего  от  неё  не  приемлю,  Но  люблю  свою  бедную  землю От того, что  иной  не  видал…   О. Мандельштам</vt:lpstr>
      <vt:lpstr>Анна Ахматова:</vt:lpstr>
      <vt:lpstr> Первая  книга  поэта</vt:lpstr>
      <vt:lpstr>Тема Петербурга</vt:lpstr>
      <vt:lpstr>«Целую  вас  -  через  сотни     разъединяющих   лет…»</vt:lpstr>
      <vt:lpstr>В  Крыму  у  М. Волошина</vt:lpstr>
      <vt:lpstr>После революции</vt:lpstr>
      <vt:lpstr>«Век мой, зверь мой… »</vt:lpstr>
      <vt:lpstr>Продолженная поэтом тема Петербурга обрела  в его стихах трагическую ноту</vt:lpstr>
      <vt:lpstr> Уже испытанный одиночками, холодом и хворью, проверив на разрыв душу единственно близкого человека – жены Надежды Яковлевны, потеряв всё и вся, он с великим достоинством благословлял свою жизнь</vt:lpstr>
      <vt:lpstr>Он все понимал про себя и про свое дело: «Раз за поэзию убивают, значит, ей воздают должный почет и уважение, значит – она власть».</vt:lpstr>
      <vt:lpstr>«Это был человек странный… трудный… трогательный… и гениальный! » Виктор   Шкловский</vt:lpstr>
      <vt:lpstr>«Вот уже четверть века, как я, мешая важное с пустяками, наплываю на русскую поэзию, но вскоре  стихи мои сольются с ней, кое-что изменив  в ее строении и составе». Осип Мандельштам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разнять меня</dc:title>
  <dc:creator>User1</dc:creator>
  <cp:lastModifiedBy>user</cp:lastModifiedBy>
  <cp:revision>47</cp:revision>
  <dcterms:created xsi:type="dcterms:W3CDTF">2010-12-27T10:26:49Z</dcterms:created>
  <dcterms:modified xsi:type="dcterms:W3CDTF">2013-01-15T04:45:59Z</dcterms:modified>
</cp:coreProperties>
</file>