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70" r:id="rId5"/>
    <p:sldId id="258" r:id="rId6"/>
    <p:sldId id="265" r:id="rId7"/>
    <p:sldId id="269" r:id="rId8"/>
    <p:sldId id="259" r:id="rId9"/>
    <p:sldId id="266" r:id="rId10"/>
    <p:sldId id="268" r:id="rId11"/>
    <p:sldId id="273" r:id="rId12"/>
    <p:sldId id="260" r:id="rId13"/>
    <p:sldId id="267" r:id="rId14"/>
    <p:sldId id="271" r:id="rId15"/>
    <p:sldId id="263"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6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21679E37-081B-4399-9AA5-B90DB156F0F0}"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1679E37-081B-4399-9AA5-B90DB156F0F0}" type="slidenum">
              <a:rPr lang="ru-RU" smtClean="0"/>
              <a:pPr/>
              <a:t>‹#›</a:t>
            </a:fld>
            <a:endParaRPr lang="ru-RU"/>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1679E37-081B-4399-9AA5-B90DB156F0F0}" type="slidenum">
              <a:rPr lang="ru-RU" smtClean="0"/>
              <a:pPr/>
              <a:t>‹#›</a:t>
            </a:fld>
            <a:endParaRPr lang="ru-RU"/>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1679E37-081B-4399-9AA5-B90DB156F0F0}" type="slidenum">
              <a:rPr lang="ru-RU" smtClean="0"/>
              <a:pPr/>
              <a:t>‹#›</a:t>
            </a:fld>
            <a:endParaRPr lang="ru-RU"/>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1679E37-081B-4399-9AA5-B90DB156F0F0}"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1679E37-081B-4399-9AA5-B90DB156F0F0}" type="slidenum">
              <a:rPr lang="ru-RU" smtClean="0"/>
              <a:pPr/>
              <a:t>‹#›</a:t>
            </a:fld>
            <a:endParaRPr lang="ru-RU"/>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1679E37-081B-4399-9AA5-B90DB156F0F0}" type="slidenum">
              <a:rPr lang="ru-RU" smtClean="0"/>
              <a:pPr/>
              <a:t>‹#›</a:t>
            </a:fld>
            <a:endParaRPr lang="ru-RU"/>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1679E37-081B-4399-9AA5-B90DB156F0F0}" type="slidenum">
              <a:rPr lang="ru-RU" smtClean="0"/>
              <a:pPr/>
              <a:t>‹#›</a:t>
            </a:fld>
            <a:endParaRPr lang="ru-RU"/>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1679E37-081B-4399-9AA5-B90DB156F0F0}"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1679E37-081B-4399-9AA5-B90DB156F0F0}" type="slidenum">
              <a:rPr lang="ru-RU" smtClean="0"/>
              <a:pPr/>
              <a:t>‹#›</a:t>
            </a:fld>
            <a:endParaRPr lang="ru-RU"/>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968797E6-64E7-4A98-8C31-C04741BFB0A6}" type="datetimeFigureOut">
              <a:rPr lang="ru-RU" smtClean="0"/>
              <a:pPr/>
              <a:t>28.02.2013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1679E37-081B-4399-9AA5-B90DB156F0F0}"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68797E6-64E7-4A98-8C31-C04741BFB0A6}" type="datetimeFigureOut">
              <a:rPr lang="ru-RU" smtClean="0"/>
              <a:pPr/>
              <a:t>28.02.2013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1679E37-081B-4399-9AA5-B90DB156F0F0}"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newsflash/>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728" y="1142984"/>
            <a:ext cx="7406640" cy="1472184"/>
          </a:xfrm>
        </p:spPr>
        <p:txBody>
          <a:bodyPr>
            <a:normAutofit/>
          </a:bodyPr>
          <a:lstStyle/>
          <a:p>
            <a:r>
              <a:rPr lang="ru-RU" b="1" i="1" dirty="0" smtClean="0">
                <a:solidFill>
                  <a:srgbClr val="7030A0"/>
                </a:solidFill>
              </a:rPr>
              <a:t>Школы </a:t>
            </a:r>
            <a:br>
              <a:rPr lang="ru-RU" b="1" i="1" dirty="0" smtClean="0">
                <a:solidFill>
                  <a:srgbClr val="7030A0"/>
                </a:solidFill>
              </a:rPr>
            </a:br>
            <a:r>
              <a:rPr lang="ru-RU" b="1" i="1" dirty="0" smtClean="0">
                <a:solidFill>
                  <a:srgbClr val="7030A0"/>
                </a:solidFill>
              </a:rPr>
              <a:t>древних  цивилизаций</a:t>
            </a:r>
            <a:endParaRPr lang="ru-RU" b="1" i="1" dirty="0">
              <a:solidFill>
                <a:srgbClr val="7030A0"/>
              </a:solidFill>
            </a:endParaRPr>
          </a:p>
        </p:txBody>
      </p:sp>
      <p:sp>
        <p:nvSpPr>
          <p:cNvPr id="3" name="Подзаголовок 2"/>
          <p:cNvSpPr>
            <a:spLocks noGrp="1"/>
          </p:cNvSpPr>
          <p:nvPr>
            <p:ph type="subTitle" idx="1"/>
          </p:nvPr>
        </p:nvSpPr>
        <p:spPr>
          <a:xfrm>
            <a:off x="1214414" y="4286256"/>
            <a:ext cx="7406640" cy="1857388"/>
          </a:xfrm>
        </p:spPr>
        <p:txBody>
          <a:bodyPr>
            <a:normAutofit lnSpcReduction="10000"/>
          </a:bodyPr>
          <a:lstStyle/>
          <a:p>
            <a:pPr>
              <a:buFont typeface="Arial" pitchFamily="34" charset="0"/>
              <a:buChar char="•"/>
            </a:pPr>
            <a:r>
              <a:rPr lang="ru-RU" dirty="0" smtClean="0"/>
              <a:t> Школы Месопотамии</a:t>
            </a:r>
          </a:p>
          <a:p>
            <a:pPr>
              <a:buFont typeface="Arial" pitchFamily="34" charset="0"/>
              <a:buChar char="•"/>
            </a:pPr>
            <a:r>
              <a:rPr lang="ru-RU" dirty="0" smtClean="0"/>
              <a:t> Школы Египта</a:t>
            </a:r>
          </a:p>
          <a:p>
            <a:pPr>
              <a:buFont typeface="Arial" pitchFamily="34" charset="0"/>
              <a:buChar char="•"/>
            </a:pPr>
            <a:r>
              <a:rPr lang="ru-RU" dirty="0" smtClean="0"/>
              <a:t> Школы Индии</a:t>
            </a:r>
          </a:p>
          <a:p>
            <a:pPr>
              <a:buFont typeface="Arial" pitchFamily="34" charset="0"/>
              <a:buChar char="•"/>
            </a:pPr>
            <a:r>
              <a:rPr lang="ru-RU" dirty="0" smtClean="0"/>
              <a:t> Школы Китая</a:t>
            </a:r>
            <a:endParaRPr lang="ru-RU" dirty="0"/>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rgbClr val="7030A0"/>
                </a:solidFill>
              </a:rPr>
              <a:t>Задачи древней Индии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20000"/>
          </a:bodyPr>
          <a:lstStyle/>
          <a:p>
            <a:r>
              <a:rPr lang="ru-RU" sz="1600" dirty="0" smtClean="0">
                <a:latin typeface="Times New Roman" pitchFamily="18" charset="0"/>
                <a:cs typeface="Times New Roman" pitchFamily="18" charset="0"/>
              </a:rPr>
              <a:t>Из четырех жертвователей второй дал вдвое больше первого. Третий дал втрое больше первого, четвертый в четверо больше первого, а все вместе они дали 132 монеты. Сколько монет дал первый</a:t>
            </a:r>
            <a:r>
              <a:rPr lang="ru-RU" sz="1600" dirty="0" smtClean="0">
                <a:latin typeface="Times New Roman" pitchFamily="18" charset="0"/>
                <a:cs typeface="Times New Roman" pitchFamily="18" charset="0"/>
              </a:rPr>
              <a:t>.</a:t>
            </a:r>
          </a:p>
          <a:p>
            <a:endParaRPr lang="ru-RU" sz="1600" dirty="0" smtClean="0">
              <a:latin typeface="Times New Roman" pitchFamily="18" charset="0"/>
              <a:cs typeface="Times New Roman" pitchFamily="18" charset="0"/>
            </a:endParaRPr>
          </a:p>
          <a:p>
            <a:pPr>
              <a:buNone/>
            </a:pPr>
            <a:r>
              <a:rPr lang="ru-RU" sz="1600" dirty="0" smtClean="0"/>
              <a:t>1- Х</a:t>
            </a:r>
          </a:p>
          <a:p>
            <a:pPr>
              <a:buNone/>
            </a:pPr>
            <a:r>
              <a:rPr lang="ru-RU" sz="1600" dirty="0" smtClean="0"/>
              <a:t> </a:t>
            </a:r>
          </a:p>
          <a:p>
            <a:pPr>
              <a:buNone/>
            </a:pPr>
            <a:r>
              <a:rPr lang="ru-RU" sz="1600" dirty="0" smtClean="0"/>
              <a:t>2- 2Х</a:t>
            </a:r>
          </a:p>
          <a:p>
            <a:pPr>
              <a:buNone/>
            </a:pPr>
            <a:r>
              <a:rPr lang="ru-RU" sz="1600" dirty="0" smtClean="0"/>
              <a:t> </a:t>
            </a:r>
          </a:p>
          <a:p>
            <a:pPr>
              <a:buNone/>
            </a:pPr>
            <a:r>
              <a:rPr lang="ru-RU" sz="1600" dirty="0" smtClean="0"/>
              <a:t>3- 6Х</a:t>
            </a:r>
          </a:p>
          <a:p>
            <a:pPr>
              <a:buNone/>
            </a:pPr>
            <a:r>
              <a:rPr lang="ru-RU" sz="1600" dirty="0" smtClean="0"/>
              <a:t> </a:t>
            </a:r>
          </a:p>
          <a:p>
            <a:pPr>
              <a:buNone/>
            </a:pPr>
            <a:r>
              <a:rPr lang="ru-RU" sz="1600" dirty="0" smtClean="0"/>
              <a:t>4- 24Х</a:t>
            </a:r>
          </a:p>
          <a:p>
            <a:pPr>
              <a:buNone/>
            </a:pPr>
            <a:r>
              <a:rPr lang="ru-RU" sz="1600" dirty="0" smtClean="0"/>
              <a:t> </a:t>
            </a:r>
          </a:p>
          <a:p>
            <a:pPr>
              <a:buNone/>
            </a:pPr>
            <a:r>
              <a:rPr lang="ru-RU" sz="1600" dirty="0" smtClean="0"/>
              <a:t>тогда Х+2Х+6Х+24Х=132 отсюда Х=4</a:t>
            </a:r>
          </a:p>
          <a:p>
            <a:pPr>
              <a:buNone/>
            </a:pP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Пятая часть пчелиного роя села на цветок </a:t>
            </a:r>
            <a:r>
              <a:rPr lang="ru-RU" sz="1600" dirty="0" err="1" smtClean="0">
                <a:latin typeface="Times New Roman" pitchFamily="18" charset="0"/>
                <a:cs typeface="Times New Roman" pitchFamily="18" charset="0"/>
              </a:rPr>
              <a:t>кадамба</a:t>
            </a:r>
            <a:r>
              <a:rPr lang="ru-RU" sz="1600" dirty="0" smtClean="0">
                <a:latin typeface="Times New Roman" pitchFamily="18" charset="0"/>
                <a:cs typeface="Times New Roman" pitchFamily="18" charset="0"/>
              </a:rPr>
              <a:t>, Треть — на цветок </a:t>
            </a:r>
            <a:r>
              <a:rPr lang="ru-RU" sz="1600" dirty="0" err="1" smtClean="0">
                <a:latin typeface="Times New Roman" pitchFamily="18" charset="0"/>
                <a:cs typeface="Times New Roman" pitchFamily="18" charset="0"/>
              </a:rPr>
              <a:t>силинда</a:t>
            </a:r>
            <a:r>
              <a:rPr lang="ru-RU" sz="1600" dirty="0" smtClean="0">
                <a:latin typeface="Times New Roman" pitchFamily="18" charset="0"/>
                <a:cs typeface="Times New Roman" pitchFamily="18" charset="0"/>
              </a:rPr>
              <a:t>. Утроенная разность последних двух чисел пчел направилась к цветам кутая и осталась еще одна маленькая пчелка, летающая взад и вперед, привлеченная ароматом жасмина и пандуса. Спрашивается, сколько всего пчел. </a:t>
            </a:r>
          </a:p>
          <a:p>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Два светила находятся на данном расстоянии (</a:t>
            </a:r>
            <a:r>
              <a:rPr lang="ru-RU" sz="1600" dirty="0" err="1" smtClean="0">
                <a:latin typeface="Times New Roman" pitchFamily="18" charset="0"/>
                <a:cs typeface="Times New Roman" pitchFamily="18" charset="0"/>
              </a:rPr>
              <a:t>d</a:t>
            </a:r>
            <a:r>
              <a:rPr lang="ru-RU" sz="1600" dirty="0" smtClean="0">
                <a:latin typeface="Times New Roman" pitchFamily="18" charset="0"/>
                <a:cs typeface="Times New Roman" pitchFamily="18" charset="0"/>
              </a:rPr>
              <a:t>) друг от друга, движутся одно к другому с данными скоростями  и . Определить точку их встречи. </a:t>
            </a:r>
          </a:p>
          <a:p>
            <a:endParaRPr lang="ru-RU" sz="1700" dirty="0" smtClean="0">
              <a:latin typeface="Times New Roman" pitchFamily="18" charset="0"/>
              <a:cs typeface="Times New Roman" pitchFamily="18" charset="0"/>
            </a:endParaRPr>
          </a:p>
        </p:txBody>
      </p:sp>
    </p:spTree>
  </p:cSld>
  <p:clrMapOvr>
    <a:masterClrMapping/>
  </p:clrMapOvr>
  <p:transition>
    <p:newsfla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030A0"/>
                </a:solidFill>
              </a:rPr>
              <a:t>Задачи древней Индии </a:t>
            </a:r>
            <a:endParaRPr lang="ru-RU" b="1" i="1" dirty="0">
              <a:solidFill>
                <a:srgbClr val="7030A0"/>
              </a:solidFill>
            </a:endParaRPr>
          </a:p>
        </p:txBody>
      </p:sp>
      <p:sp>
        <p:nvSpPr>
          <p:cNvPr id="3" name="Содержимое 2"/>
          <p:cNvSpPr>
            <a:spLocks noGrp="1"/>
          </p:cNvSpPr>
          <p:nvPr>
            <p:ph idx="1"/>
          </p:nvPr>
        </p:nvSpPr>
        <p:spPr/>
        <p:txBody>
          <a:bodyPr>
            <a:noAutofit/>
          </a:bodyPr>
          <a:lstStyle/>
          <a:p>
            <a:r>
              <a:rPr lang="ru-RU" sz="1600" dirty="0" smtClean="0"/>
              <a:t> </a:t>
            </a:r>
            <a:r>
              <a:rPr lang="ru-RU" sz="1600" dirty="0" smtClean="0">
                <a:latin typeface="Times New Roman" pitchFamily="18" charset="0"/>
                <a:cs typeface="Times New Roman" pitchFamily="18" charset="0"/>
              </a:rPr>
              <a:t>Задача </a:t>
            </a:r>
            <a:r>
              <a:rPr lang="ru-RU" sz="1600" dirty="0" err="1" smtClean="0">
                <a:latin typeface="Times New Roman" pitchFamily="18" charset="0"/>
                <a:cs typeface="Times New Roman" pitchFamily="18" charset="0"/>
              </a:rPr>
              <a:t>Брахмагупты</a:t>
            </a:r>
            <a:r>
              <a:rPr lang="ru-RU" sz="1600" dirty="0" smtClean="0">
                <a:latin typeface="Times New Roman" pitchFamily="18" charset="0"/>
                <a:cs typeface="Times New Roman" pitchFamily="18" charset="0"/>
              </a:rPr>
              <a:t> </a:t>
            </a:r>
          </a:p>
          <a:p>
            <a:pPr>
              <a:buNone/>
            </a:pPr>
            <a:r>
              <a:rPr lang="ru-RU" sz="1600" dirty="0" smtClean="0">
                <a:latin typeface="Times New Roman" pitchFamily="18" charset="0"/>
                <a:cs typeface="Times New Roman" pitchFamily="18" charset="0"/>
              </a:rPr>
              <a:t>     Найти высоту свечи, зная длины теней, отбрасываемых вертикальным шестом в двух различных положениях, и расстояние между ними</a:t>
            </a:r>
          </a:p>
          <a:p>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Задача – легенда</a:t>
            </a:r>
          </a:p>
          <a:p>
            <a:pPr>
              <a:buNone/>
            </a:pPr>
            <a:r>
              <a:rPr lang="ru-RU" sz="1600" dirty="0" smtClean="0">
                <a:latin typeface="Times New Roman" pitchFamily="18" charset="0"/>
                <a:cs typeface="Times New Roman" pitchFamily="18" charset="0"/>
              </a:rPr>
              <a:t>     Изобретатель шахмат, которому было предложено запросить любую награду, попросил положить ему в награду на первую клетку шахматной доски одно зерно, на вторую – 2 зерна, на третью – 4 зерна и т. д. Сколько зерен запросил мудрец?</a:t>
            </a:r>
          </a:p>
          <a:p>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Задачи </a:t>
            </a:r>
            <a:r>
              <a:rPr lang="ru-RU" sz="1600" dirty="0" err="1" smtClean="0">
                <a:latin typeface="Times New Roman" pitchFamily="18" charset="0"/>
                <a:cs typeface="Times New Roman" pitchFamily="18" charset="0"/>
              </a:rPr>
              <a:t>Магавиры</a:t>
            </a:r>
            <a:r>
              <a:rPr lang="ru-RU" sz="1600" dirty="0" smtClean="0">
                <a:latin typeface="Times New Roman" pitchFamily="18" charset="0"/>
                <a:cs typeface="Times New Roman" pitchFamily="18" charset="0"/>
              </a:rPr>
              <a:t> </a:t>
            </a:r>
          </a:p>
          <a:p>
            <a:pPr>
              <a:buNone/>
            </a:pPr>
            <a:r>
              <a:rPr lang="ru-RU" sz="1600" dirty="0" smtClean="0">
                <a:latin typeface="Times New Roman" pitchFamily="18" charset="0"/>
                <a:cs typeface="Times New Roman" pitchFamily="18" charset="0"/>
              </a:rPr>
              <a:t>     Найти число павлинов в стае, 1/16 которой, умноженная на себя, сидит на манговом дереве, а квадрат 1/9 остатка вместе с 14 другими павлинами – на дереве </a:t>
            </a:r>
            <a:r>
              <a:rPr lang="ru-RU" sz="1600" dirty="0" err="1" smtClean="0">
                <a:latin typeface="Times New Roman" pitchFamily="18" charset="0"/>
                <a:cs typeface="Times New Roman" pitchFamily="18" charset="0"/>
              </a:rPr>
              <a:t>тамала</a:t>
            </a:r>
            <a:r>
              <a:rPr lang="ru-RU" sz="1600" dirty="0" smtClean="0">
                <a:latin typeface="Times New Roman" pitchFamily="18" charset="0"/>
                <a:cs typeface="Times New Roman" pitchFamily="18" charset="0"/>
              </a:rPr>
              <a:t>.</a:t>
            </a:r>
          </a:p>
          <a:p>
            <a:pPr>
              <a:buNone/>
            </a:pPr>
            <a:r>
              <a:rPr lang="ru-RU" sz="16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p:txBody>
      </p:sp>
    </p:spTree>
  </p:cSld>
  <p:clrMapOvr>
    <a:masterClrMapping/>
  </p:clrMapOvr>
  <p:transition>
    <p:newsfla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030A0"/>
                </a:solidFill>
              </a:rPr>
              <a:t>Школы  Китая</a:t>
            </a:r>
            <a:endParaRPr lang="ru-RU" b="1" i="1" dirty="0">
              <a:solidFill>
                <a:srgbClr val="7030A0"/>
              </a:solidFill>
            </a:endParaRPr>
          </a:p>
        </p:txBody>
      </p:sp>
      <p:sp>
        <p:nvSpPr>
          <p:cNvPr id="3" name="Содержимое 2"/>
          <p:cNvSpPr>
            <a:spLocks noGrp="1"/>
          </p:cNvSpPr>
          <p:nvPr>
            <p:ph idx="1"/>
          </p:nvPr>
        </p:nvSpPr>
        <p:spPr>
          <a:xfrm>
            <a:off x="1435608" y="1447800"/>
            <a:ext cx="3636458" cy="4800600"/>
          </a:xfrm>
        </p:spPr>
        <p:txBody>
          <a:bodyPr>
            <a:noAutofit/>
          </a:bodyPr>
          <a:lstStyle/>
          <a:p>
            <a:pPr marL="0" indent="283464" algn="just">
              <a:spcBef>
                <a:spcPts val="0"/>
              </a:spcBef>
              <a:buNone/>
            </a:pPr>
            <a:r>
              <a:rPr lang="ru-RU" sz="1200" dirty="0" smtClean="0">
                <a:latin typeface="Times New Roman" pitchFamily="18" charset="0"/>
                <a:cs typeface="Times New Roman" pitchFamily="18" charset="0"/>
              </a:rPr>
              <a:t>Согласно древним китайским книгам, первые школы в Китае появились в 3-м тысячелетии до н. э. и назывались </a:t>
            </a:r>
            <a:r>
              <a:rPr lang="ru-RU" sz="1200" b="1" dirty="0" err="1" smtClean="0">
                <a:latin typeface="Times New Roman" pitchFamily="18" charset="0"/>
                <a:cs typeface="Times New Roman" pitchFamily="18" charset="0"/>
              </a:rPr>
              <a:t>сян</a:t>
            </a:r>
            <a:r>
              <a:rPr lang="ru-RU" sz="1200" b="1"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и </a:t>
            </a:r>
            <a:r>
              <a:rPr lang="ru-RU" sz="1200" b="1" dirty="0" err="1" smtClean="0">
                <a:latin typeface="Times New Roman" pitchFamily="18" charset="0"/>
                <a:cs typeface="Times New Roman" pitchFamily="18" charset="0"/>
              </a:rPr>
              <a:t>сюй</a:t>
            </a:r>
            <a:r>
              <a:rPr lang="ru-RU" sz="1200" b="1"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Сян</a:t>
            </a:r>
            <a:r>
              <a:rPr lang="ru-RU" sz="1200" dirty="0" smtClean="0">
                <a:latin typeface="Times New Roman" pitchFamily="18" charset="0"/>
                <a:cs typeface="Times New Roman" pitchFamily="18" charset="0"/>
              </a:rPr>
              <a:t> возникли на месте прибежищ для престарелых, которые брались обучать и наставлять молодежь В </a:t>
            </a:r>
            <a:r>
              <a:rPr lang="ru-RU" sz="1200" dirty="0" err="1" smtClean="0">
                <a:latin typeface="Times New Roman" pitchFamily="18" charset="0"/>
                <a:cs typeface="Times New Roman" pitchFamily="18" charset="0"/>
              </a:rPr>
              <a:t>сюй</a:t>
            </a:r>
            <a:r>
              <a:rPr lang="ru-RU" sz="1200" dirty="0" smtClean="0">
                <a:latin typeface="Times New Roman" pitchFamily="18" charset="0"/>
                <a:cs typeface="Times New Roman" pitchFamily="18" charset="0"/>
              </a:rPr>
              <a:t> поначалу учили военному делу, в частности стрельбе из лука Позже для обозначения учебного заведения пользовались словом </a:t>
            </a:r>
            <a:r>
              <a:rPr lang="ru-RU" sz="1200" dirty="0" err="1" smtClean="0">
                <a:latin typeface="Times New Roman" pitchFamily="18" charset="0"/>
                <a:cs typeface="Times New Roman" pitchFamily="18" charset="0"/>
              </a:rPr>
              <a:t>сюэ</a:t>
            </a:r>
            <a:r>
              <a:rPr lang="ru-RU" sz="1200" dirty="0" smtClean="0">
                <a:latin typeface="Times New Roman" pitchFamily="18" charset="0"/>
                <a:cs typeface="Times New Roman" pitchFamily="18" charset="0"/>
              </a:rPr>
              <a:t> (учить, учиться).</a:t>
            </a:r>
          </a:p>
          <a:p>
            <a:pPr marL="0" indent="283464" algn="just">
              <a:spcBef>
                <a:spcPts val="0"/>
              </a:spcBef>
              <a:buNone/>
            </a:pPr>
            <a:r>
              <a:rPr lang="ru-RU" sz="1200" dirty="0" smtClean="0">
                <a:latin typeface="Times New Roman" pitchFamily="18" charset="0"/>
                <a:cs typeface="Times New Roman" pitchFamily="18" charset="0"/>
              </a:rPr>
              <a:t> Подход к школьному обучению в Древнем Китае сводился к краткой, но емкой формуле легкость, согласие между учеником и учителем, самостоятельность школяров. Наставник заботился о том, чтобы научить самостоятельно ставить и решать различные задачи.</a:t>
            </a:r>
          </a:p>
          <a:p>
            <a:pPr marL="0" indent="283464" algn="just">
              <a:spcBef>
                <a:spcPts val="0"/>
              </a:spcBef>
              <a:buNone/>
            </a:pPr>
            <a:r>
              <a:rPr lang="ru-RU" sz="1200" dirty="0" smtClean="0">
                <a:latin typeface="Times New Roman" pitchFamily="18" charset="0"/>
                <a:cs typeface="Times New Roman" pitchFamily="18" charset="0"/>
              </a:rPr>
              <a:t>Свою школу в Китае создал Конфуций (551 —479 до и э), где, по преданию, прошли обучение до 3тыс. учеников В дальнейшем мыслитель почитался как божественный покровитель науки и образования. Основным девизом этих школ можно считать слова Конфуция</a:t>
            </a:r>
            <a:r>
              <a:rPr lang="en-US" sz="1200" dirty="0" smtClean="0">
                <a:latin typeface="Times New Roman" pitchFamily="18" charset="0"/>
                <a:cs typeface="Times New Roman" pitchFamily="18" charset="0"/>
              </a:rPr>
              <a:t>: </a:t>
            </a:r>
            <a:r>
              <a:rPr lang="ru-RU" sz="1200" b="1" dirty="0" smtClean="0">
                <a:latin typeface="Times New Roman" pitchFamily="18" charset="0"/>
                <a:cs typeface="Times New Roman" pitchFamily="18" charset="0"/>
              </a:rPr>
              <a:t>«Учиться и не размышлять – напрасная трата времени; размышлять и не учиться – губительно». </a:t>
            </a:r>
          </a:p>
          <a:p>
            <a:pPr marL="0" indent="283464" algn="just">
              <a:spcBef>
                <a:spcPts val="0"/>
              </a:spcBef>
              <a:buNone/>
            </a:pPr>
            <a:endParaRPr lang="ru-RU" sz="12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srcRect/>
          <a:stretch>
            <a:fillRect/>
          </a:stretch>
        </p:blipFill>
        <p:spPr bwMode="auto">
          <a:xfrm>
            <a:off x="5572132" y="1714488"/>
            <a:ext cx="3428992" cy="3426667"/>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rgbClr val="7030A0"/>
                </a:solidFill>
              </a:rPr>
              <a:t>Развитие </a:t>
            </a:r>
            <a:r>
              <a:rPr lang="ru-RU" b="1" i="1" smtClean="0">
                <a:solidFill>
                  <a:srgbClr val="7030A0"/>
                </a:solidFill>
              </a:rPr>
              <a:t>математики  в Китае</a:t>
            </a:r>
            <a:endParaRPr lang="ru-RU" dirty="0"/>
          </a:p>
        </p:txBody>
      </p:sp>
      <p:sp>
        <p:nvSpPr>
          <p:cNvPr id="3" name="Содержимое 2"/>
          <p:cNvSpPr>
            <a:spLocks noGrp="1"/>
          </p:cNvSpPr>
          <p:nvPr>
            <p:ph idx="1"/>
          </p:nvPr>
        </p:nvSpPr>
        <p:spPr>
          <a:xfrm>
            <a:off x="1071538" y="1857364"/>
            <a:ext cx="3714776" cy="3643338"/>
          </a:xfrm>
        </p:spPr>
        <p:txBody>
          <a:bodyPr anchor="ctr">
            <a:noAutofit/>
          </a:bodyPr>
          <a:lstStyle/>
          <a:p>
            <a:pPr marL="0" indent="283464" algn="just">
              <a:spcBef>
                <a:spcPts val="0"/>
              </a:spcBef>
              <a:buNone/>
            </a:pPr>
            <a:r>
              <a:rPr lang="ru-RU" sz="1200" dirty="0" smtClean="0">
                <a:latin typeface="Times New Roman" pitchFamily="18" charset="0"/>
                <a:cs typeface="Times New Roman" pitchFamily="18" charset="0"/>
              </a:rPr>
              <a:t>Цифры обозначались специальными иероглифами. Эти иероглифы применяются и в настоящее время. </a:t>
            </a:r>
          </a:p>
          <a:p>
            <a:pPr marL="0" indent="283464" algn="just">
              <a:spcBef>
                <a:spcPts val="0"/>
              </a:spcBef>
              <a:buNone/>
            </a:pPr>
            <a:r>
              <a:rPr lang="ru-RU" sz="1200" dirty="0" smtClean="0">
                <a:latin typeface="Times New Roman" pitchFamily="18" charset="0"/>
                <a:cs typeface="Times New Roman" pitchFamily="18" charset="0"/>
              </a:rPr>
              <a:t>Нуль сначала обозначался пустым местом, специальный иероглиф появился около XII века н.э. </a:t>
            </a:r>
          </a:p>
          <a:p>
            <a:pPr marL="0" indent="283464" algn="just">
              <a:spcBef>
                <a:spcPts val="0"/>
              </a:spcBef>
              <a:buNone/>
            </a:pPr>
            <a:r>
              <a:rPr lang="ru-RU" sz="1200" dirty="0" smtClean="0">
                <a:latin typeface="Times New Roman" pitchFamily="18" charset="0"/>
                <a:cs typeface="Times New Roman" pitchFamily="18" charset="0"/>
              </a:rPr>
              <a:t>В I—V вв. н. э. китайцы уточняют число  — сначала как , потом как 142/45 = 3,155…, а позже (V век) как 3,1415926.</a:t>
            </a:r>
          </a:p>
          <a:p>
            <a:pPr marL="0" indent="360000" algn="just">
              <a:spcBef>
                <a:spcPts val="0"/>
              </a:spcBef>
              <a:buNone/>
            </a:pPr>
            <a:r>
              <a:rPr lang="ru-RU" sz="1200" dirty="0" smtClean="0">
                <a:latin typeface="Times New Roman" pitchFamily="18" charset="0"/>
                <a:cs typeface="Times New Roman" pitchFamily="18" charset="0"/>
              </a:rPr>
              <a:t>В это время китайцам уже было известно         многое, в том числе:</a:t>
            </a:r>
          </a:p>
          <a:p>
            <a:pPr marL="36000" indent="360000" algn="just">
              <a:spcBef>
                <a:spcPts val="0"/>
              </a:spcBef>
            </a:pPr>
            <a:r>
              <a:rPr lang="ru-RU" sz="1200" dirty="0" smtClean="0">
                <a:latin typeface="Times New Roman" pitchFamily="18" charset="0"/>
                <a:cs typeface="Times New Roman" pitchFamily="18" charset="0"/>
              </a:rPr>
              <a:t>действия с дробями и пропорции;</a:t>
            </a:r>
          </a:p>
          <a:p>
            <a:pPr marL="36000" indent="0" algn="just">
              <a:spcBef>
                <a:spcPts val="0"/>
              </a:spcBef>
            </a:pPr>
            <a:r>
              <a:rPr lang="ru-RU" sz="1200" dirty="0" smtClean="0">
                <a:latin typeface="Times New Roman" pitchFamily="18" charset="0"/>
                <a:cs typeface="Times New Roman" pitchFamily="18" charset="0"/>
              </a:rPr>
              <a:t>       вся базовая арифметика (включая</a:t>
            </a:r>
          </a:p>
          <a:p>
            <a:pPr marL="360000" indent="0" algn="just">
              <a:spcBef>
                <a:spcPts val="0"/>
              </a:spcBef>
              <a:buNone/>
            </a:pPr>
            <a:r>
              <a:rPr lang="ru-RU" sz="1200" dirty="0" smtClean="0">
                <a:latin typeface="Times New Roman" pitchFamily="18" charset="0"/>
                <a:cs typeface="Times New Roman" pitchFamily="18" charset="0"/>
              </a:rPr>
              <a:t>нахождение      наибольшего общего делителя и наименьшего общего кратного);</a:t>
            </a:r>
          </a:p>
          <a:p>
            <a:pPr marL="0" indent="360000" algn="just">
              <a:spcBef>
                <a:spcPts val="0"/>
              </a:spcBef>
            </a:pPr>
            <a:r>
              <a:rPr lang="ru-RU" sz="1200" dirty="0" smtClean="0">
                <a:latin typeface="Times New Roman" pitchFamily="18" charset="0"/>
                <a:cs typeface="Times New Roman" pitchFamily="18" charset="0"/>
              </a:rPr>
              <a:t>действия с отрицательными числами (фу), </a:t>
            </a:r>
          </a:p>
          <a:p>
            <a:pPr marL="0" indent="360000" algn="just">
              <a:spcBef>
                <a:spcPts val="0"/>
              </a:spcBef>
              <a:buNone/>
            </a:pPr>
            <a:r>
              <a:rPr lang="ru-RU" sz="1200" dirty="0" smtClean="0">
                <a:latin typeface="Times New Roman" pitchFamily="18" charset="0"/>
                <a:cs typeface="Times New Roman" pitchFamily="18" charset="0"/>
              </a:rPr>
              <a:t> которые трактовали как долги;</a:t>
            </a:r>
          </a:p>
          <a:p>
            <a:pPr marL="36000" indent="360000" algn="just">
              <a:spcBef>
                <a:spcPts val="0"/>
              </a:spcBef>
            </a:pPr>
            <a:r>
              <a:rPr lang="ru-RU" sz="1200" dirty="0" smtClean="0">
                <a:latin typeface="Times New Roman" pitchFamily="18" charset="0"/>
                <a:cs typeface="Times New Roman" pitchFamily="18" charset="0"/>
              </a:rPr>
              <a:t>решение квадратных уравнений.</a:t>
            </a:r>
            <a:endParaRPr lang="ru-RU" sz="1200" dirty="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2"/>
          <a:srcRect/>
          <a:stretch>
            <a:fillRect/>
          </a:stretch>
        </p:blipFill>
        <p:spPr bwMode="auto">
          <a:xfrm>
            <a:off x="4929190" y="1214422"/>
            <a:ext cx="4105275" cy="5114925"/>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rgbClr val="7030A0"/>
                </a:solidFill>
                <a:latin typeface="+mn-lt"/>
                <a:cs typeface="Times New Roman" pitchFamily="18" charset="0"/>
              </a:rPr>
              <a:t>Задачи Древнего Китая</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25000" lnSpcReduction="20000"/>
          </a:bodyPr>
          <a:lstStyle/>
          <a:p>
            <a:endParaRPr lang="ru-RU" sz="6400" dirty="0" smtClean="0"/>
          </a:p>
          <a:p>
            <a:r>
              <a:rPr lang="ru-RU" sz="6400" dirty="0" smtClean="0">
                <a:latin typeface="Times New Roman" pitchFamily="18" charset="0"/>
                <a:cs typeface="Times New Roman" pitchFamily="18" charset="0"/>
              </a:rPr>
              <a:t>Задача </a:t>
            </a:r>
            <a:r>
              <a:rPr lang="ru-RU" sz="6400" dirty="0" err="1" smtClean="0">
                <a:latin typeface="Times New Roman" pitchFamily="18" charset="0"/>
                <a:cs typeface="Times New Roman" pitchFamily="18" charset="0"/>
              </a:rPr>
              <a:t>Ло-шу</a:t>
            </a:r>
            <a:r>
              <a:rPr lang="ru-RU" sz="6400" dirty="0" smtClean="0">
                <a:latin typeface="Times New Roman" pitchFamily="18" charset="0"/>
                <a:cs typeface="Times New Roman" pitchFamily="18" charset="0"/>
              </a:rPr>
              <a:t> </a:t>
            </a:r>
          </a:p>
          <a:p>
            <a:pPr>
              <a:buNone/>
            </a:pPr>
            <a:r>
              <a:rPr lang="ru-RU" sz="6400" dirty="0" smtClean="0">
                <a:latin typeface="Times New Roman" pitchFamily="18" charset="0"/>
                <a:cs typeface="Times New Roman" pitchFamily="18" charset="0"/>
              </a:rPr>
              <a:t>      Заполнить натуральными числами от 1 до 9 квадратную таблицу размером 3х3 так, чтобы суммы чисел по всем строкам, столбцам и диагоналям были равны одному и тому же числу 15.</a:t>
            </a:r>
          </a:p>
          <a:p>
            <a:r>
              <a:rPr lang="ru-RU" sz="6400" dirty="0" smtClean="0">
                <a:latin typeface="Times New Roman" pitchFamily="18" charset="0"/>
                <a:cs typeface="Times New Roman" pitchFamily="18" charset="0"/>
              </a:rPr>
              <a:t>Задача </a:t>
            </a:r>
            <a:r>
              <a:rPr lang="ru-RU" sz="6400" dirty="0" err="1" smtClean="0">
                <a:latin typeface="Times New Roman" pitchFamily="18" charset="0"/>
                <a:cs typeface="Times New Roman" pitchFamily="18" charset="0"/>
              </a:rPr>
              <a:t>Сунь-цзы</a:t>
            </a:r>
            <a:r>
              <a:rPr lang="ru-RU" sz="6400" dirty="0" smtClean="0">
                <a:latin typeface="Times New Roman" pitchFamily="18" charset="0"/>
                <a:cs typeface="Times New Roman" pitchFamily="18" charset="0"/>
              </a:rPr>
              <a:t> </a:t>
            </a:r>
          </a:p>
          <a:p>
            <a:pPr>
              <a:buNone/>
            </a:pPr>
            <a:r>
              <a:rPr lang="ru-RU" sz="6400" dirty="0" smtClean="0">
                <a:latin typeface="Times New Roman" pitchFamily="18" charset="0"/>
                <a:cs typeface="Times New Roman" pitchFamily="18" charset="0"/>
              </a:rPr>
              <a:t>      Имеются вещи, число их не известно. Если считать их тройками, то остаток 2; если считать их пятерками, то остаток 3;если считать их семерками, то остаток 2. Спрашивается, сколько вещей </a:t>
            </a:r>
          </a:p>
          <a:p>
            <a:r>
              <a:rPr lang="ru-RU" sz="6400" dirty="0" smtClean="0">
                <a:latin typeface="Times New Roman" pitchFamily="18" charset="0"/>
                <a:cs typeface="Times New Roman" pitchFamily="18" charset="0"/>
              </a:rPr>
              <a:t>Задача </a:t>
            </a:r>
            <a:r>
              <a:rPr lang="ru-RU" sz="6400" dirty="0" err="1" smtClean="0">
                <a:latin typeface="Times New Roman" pitchFamily="18" charset="0"/>
                <a:cs typeface="Times New Roman" pitchFamily="18" charset="0"/>
              </a:rPr>
              <a:t>Чжан</a:t>
            </a:r>
            <a:r>
              <a:rPr lang="ru-RU" sz="6400" dirty="0" smtClean="0">
                <a:latin typeface="Times New Roman" pitchFamily="18" charset="0"/>
                <a:cs typeface="Times New Roman" pitchFamily="18" charset="0"/>
              </a:rPr>
              <a:t> </a:t>
            </a:r>
            <a:r>
              <a:rPr lang="ru-RU" sz="6400" dirty="0" err="1" smtClean="0">
                <a:latin typeface="Times New Roman" pitchFamily="18" charset="0"/>
                <a:cs typeface="Times New Roman" pitchFamily="18" charset="0"/>
              </a:rPr>
              <a:t>Цюцзяня</a:t>
            </a:r>
            <a:endParaRPr lang="ru-RU" sz="6400" dirty="0" smtClean="0">
              <a:latin typeface="Times New Roman" pitchFamily="18" charset="0"/>
              <a:cs typeface="Times New Roman" pitchFamily="18" charset="0"/>
            </a:endParaRPr>
          </a:p>
          <a:p>
            <a:pPr>
              <a:buNone/>
            </a:pPr>
            <a:r>
              <a:rPr lang="ru-RU" sz="6400" dirty="0" smtClean="0">
                <a:latin typeface="Times New Roman" pitchFamily="18" charset="0"/>
                <a:cs typeface="Times New Roman" pitchFamily="18" charset="0"/>
              </a:rPr>
              <a:t>      1 петух стоит 5 </a:t>
            </a:r>
            <a:r>
              <a:rPr lang="ru-RU" sz="6400" dirty="0" err="1" smtClean="0">
                <a:latin typeface="Times New Roman" pitchFamily="18" charset="0"/>
                <a:cs typeface="Times New Roman" pitchFamily="18" charset="0"/>
              </a:rPr>
              <a:t>цяней</a:t>
            </a:r>
            <a:r>
              <a:rPr lang="ru-RU" sz="6400" dirty="0" smtClean="0">
                <a:latin typeface="Times New Roman" pitchFamily="18" charset="0"/>
                <a:cs typeface="Times New Roman" pitchFamily="18" charset="0"/>
              </a:rPr>
              <a:t>, 1 курица стоит 3 </a:t>
            </a:r>
            <a:r>
              <a:rPr lang="ru-RU" sz="6400" dirty="0" err="1" smtClean="0">
                <a:latin typeface="Times New Roman" pitchFamily="18" charset="0"/>
                <a:cs typeface="Times New Roman" pitchFamily="18" charset="0"/>
              </a:rPr>
              <a:t>цяня</a:t>
            </a:r>
            <a:r>
              <a:rPr lang="ru-RU" sz="6400" dirty="0" smtClean="0">
                <a:latin typeface="Times New Roman" pitchFamily="18" charset="0"/>
                <a:cs typeface="Times New Roman" pitchFamily="18" charset="0"/>
              </a:rPr>
              <a:t>, 3 цыпленка стоят 1 </a:t>
            </a:r>
            <a:r>
              <a:rPr lang="ru-RU" sz="6400" dirty="0" err="1" smtClean="0">
                <a:latin typeface="Times New Roman" pitchFamily="18" charset="0"/>
                <a:cs typeface="Times New Roman" pitchFamily="18" charset="0"/>
              </a:rPr>
              <a:t>цянь</a:t>
            </a:r>
            <a:r>
              <a:rPr lang="ru-RU" sz="6400" dirty="0" smtClean="0">
                <a:latin typeface="Times New Roman" pitchFamily="18" charset="0"/>
                <a:cs typeface="Times New Roman" pitchFamily="18" charset="0"/>
              </a:rPr>
              <a:t>. Всего на 100 </a:t>
            </a:r>
            <a:r>
              <a:rPr lang="ru-RU" sz="6400" dirty="0" err="1" smtClean="0">
                <a:latin typeface="Times New Roman" pitchFamily="18" charset="0"/>
                <a:cs typeface="Times New Roman" pitchFamily="18" charset="0"/>
              </a:rPr>
              <a:t>цяней</a:t>
            </a:r>
            <a:r>
              <a:rPr lang="ru-RU" sz="6400" dirty="0" smtClean="0">
                <a:latin typeface="Times New Roman" pitchFamily="18" charset="0"/>
                <a:cs typeface="Times New Roman" pitchFamily="18" charset="0"/>
              </a:rPr>
              <a:t> купили 100 птиц. Спрашивается, сколько было в отдельности петухов, кур, цыплят.</a:t>
            </a:r>
          </a:p>
          <a:p>
            <a:r>
              <a:rPr lang="ru-RU" sz="6400" dirty="0" smtClean="0">
                <a:latin typeface="Times New Roman" pitchFamily="18" charset="0"/>
                <a:cs typeface="Times New Roman" pitchFamily="18" charset="0"/>
              </a:rPr>
              <a:t>Задача </a:t>
            </a:r>
            <a:r>
              <a:rPr lang="ru-RU" sz="6400" dirty="0" err="1" smtClean="0">
                <a:latin typeface="Times New Roman" pitchFamily="18" charset="0"/>
                <a:cs typeface="Times New Roman" pitchFamily="18" charset="0"/>
              </a:rPr>
              <a:t>Цзу</a:t>
            </a:r>
            <a:r>
              <a:rPr lang="ru-RU" sz="6400" dirty="0" smtClean="0">
                <a:latin typeface="Times New Roman" pitchFamily="18" charset="0"/>
                <a:cs typeface="Times New Roman" pitchFamily="18" charset="0"/>
              </a:rPr>
              <a:t> </a:t>
            </a:r>
            <a:r>
              <a:rPr lang="ru-RU" sz="6400" dirty="0" err="1" smtClean="0">
                <a:latin typeface="Times New Roman" pitchFamily="18" charset="0"/>
                <a:cs typeface="Times New Roman" pitchFamily="18" charset="0"/>
              </a:rPr>
              <a:t>Чун-Чжи</a:t>
            </a:r>
            <a:endParaRPr lang="ru-RU" sz="6400" dirty="0" smtClean="0">
              <a:latin typeface="Times New Roman" pitchFamily="18" charset="0"/>
              <a:cs typeface="Times New Roman" pitchFamily="18" charset="0"/>
            </a:endParaRPr>
          </a:p>
          <a:p>
            <a:pPr>
              <a:buNone/>
            </a:pPr>
            <a:r>
              <a:rPr lang="ru-RU" sz="6400" dirty="0" smtClean="0">
                <a:latin typeface="Times New Roman" pitchFamily="18" charset="0"/>
                <a:cs typeface="Times New Roman" pitchFamily="18" charset="0"/>
              </a:rPr>
              <a:t>      Найти наилучшую обыкновенную дробь к числу, если 3,1415926&lt; </a:t>
            </a:r>
            <a:r>
              <a:rPr lang="ru-RU" sz="6400" dirty="0" err="1" smtClean="0">
                <a:latin typeface="Times New Roman" pitchFamily="18" charset="0"/>
                <a:cs typeface="Times New Roman" pitchFamily="18" charset="0"/>
              </a:rPr>
              <a:t>π</a:t>
            </a:r>
            <a:r>
              <a:rPr lang="ru-RU" sz="6400" dirty="0" smtClean="0">
                <a:latin typeface="Times New Roman" pitchFamily="18" charset="0"/>
                <a:cs typeface="Times New Roman" pitchFamily="18" charset="0"/>
              </a:rPr>
              <a:t>&lt; </a:t>
            </a:r>
            <a:r>
              <a:rPr lang="ru-RU" sz="6400" dirty="0" smtClean="0">
                <a:latin typeface="Times New Roman" pitchFamily="18" charset="0"/>
                <a:cs typeface="Times New Roman" pitchFamily="18" charset="0"/>
              </a:rPr>
              <a:t>3,1415927</a:t>
            </a:r>
          </a:p>
          <a:p>
            <a:r>
              <a:rPr lang="ru-RU" sz="6400" dirty="0" smtClean="0"/>
              <a:t>1.Задача из теории чисел: Имеются вещи, число их неизвестно. Если считать их тройками, то остаток 2, если считать их пятерками, то остаток 3, если считать их семерками, то остаток 2. Спрашивается, сколько вещей?</a:t>
            </a:r>
          </a:p>
          <a:p>
            <a:pPr>
              <a:buNone/>
            </a:pPr>
            <a:endParaRPr lang="ru-RU" sz="6400" dirty="0" smtClean="0"/>
          </a:p>
          <a:p>
            <a:pPr>
              <a:buNone/>
            </a:pPr>
            <a:r>
              <a:rPr lang="ru-RU" sz="6400" b="1" i="1" dirty="0" smtClean="0"/>
              <a:t>Ответ: 23.</a:t>
            </a:r>
            <a:endParaRPr lang="ru-RU" sz="6400" dirty="0" smtClean="0"/>
          </a:p>
          <a:p>
            <a:r>
              <a:rPr lang="ru-RU" sz="6400" dirty="0" smtClean="0"/>
              <a:t> </a:t>
            </a:r>
            <a:endParaRPr lang="ru-RU" sz="6400" dirty="0"/>
          </a:p>
        </p:txBody>
      </p:sp>
    </p:spTree>
  </p:cSld>
  <p:clrMapOvr>
    <a:masterClrMapping/>
  </p:clrMapOvr>
  <p:transition>
    <p:newsfla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08" y="1785926"/>
            <a:ext cx="5779598" cy="1143000"/>
          </a:xfrm>
        </p:spPr>
        <p:txBody>
          <a:bodyPr/>
          <a:lstStyle/>
          <a:p>
            <a:r>
              <a:rPr lang="ru-RU" b="1" i="1" dirty="0" smtClean="0">
                <a:solidFill>
                  <a:srgbClr val="7030A0"/>
                </a:solidFill>
              </a:rPr>
              <a:t>Спасибо за внимание.</a:t>
            </a:r>
            <a:endParaRPr lang="ru-RU" b="1" i="1" dirty="0">
              <a:solidFill>
                <a:srgbClr val="7030A0"/>
              </a:solidFill>
            </a:endParaRP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i="1" dirty="0" smtClean="0">
                <a:solidFill>
                  <a:srgbClr val="7030A0"/>
                </a:solidFill>
              </a:rPr>
              <a:t> Школы Месопотамии</a:t>
            </a:r>
            <a:endParaRPr lang="ru-RU" dirty="0"/>
          </a:p>
        </p:txBody>
      </p:sp>
      <p:sp>
        <p:nvSpPr>
          <p:cNvPr id="3" name="Содержимое 2"/>
          <p:cNvSpPr>
            <a:spLocks noGrp="1"/>
          </p:cNvSpPr>
          <p:nvPr>
            <p:ph idx="1"/>
          </p:nvPr>
        </p:nvSpPr>
        <p:spPr>
          <a:xfrm>
            <a:off x="1000100" y="1357298"/>
            <a:ext cx="2928958" cy="5286412"/>
          </a:xfrm>
          <a:ln>
            <a:solidFill>
              <a:schemeClr val="accent1"/>
            </a:solidFill>
          </a:ln>
        </p:spPr>
        <p:txBody>
          <a:bodyPr>
            <a:noAutofit/>
          </a:bodyPr>
          <a:lstStyle/>
          <a:p>
            <a:pPr marL="0" indent="457200" algn="just">
              <a:spcBef>
                <a:spcPts val="0"/>
              </a:spcBef>
              <a:buNone/>
            </a:pPr>
            <a:r>
              <a:rPr lang="ru-RU" sz="1600" dirty="0" smtClean="0">
                <a:latin typeface="Times New Roman" pitchFamily="18" charset="0"/>
                <a:cs typeface="Times New Roman" pitchFamily="18" charset="0"/>
              </a:rPr>
              <a:t>В первых учебных заведениях  Месопотамии готовили писцов. Школы писцов получили название </a:t>
            </a:r>
            <a:r>
              <a:rPr lang="ru-RU" sz="1600" b="1" dirty="0" smtClean="0">
                <a:latin typeface="Times New Roman" pitchFamily="18" charset="0"/>
                <a:cs typeface="Times New Roman" pitchFamily="18" charset="0"/>
              </a:rPr>
              <a:t>домов табличек </a:t>
            </a:r>
            <a:r>
              <a:rPr lang="ru-RU" sz="1600" dirty="0" smtClean="0">
                <a:latin typeface="Times New Roman" pitchFamily="18" charset="0"/>
                <a:cs typeface="Times New Roman" pitchFamily="18" charset="0"/>
              </a:rPr>
              <a:t>(</a:t>
            </a:r>
            <a:r>
              <a:rPr lang="ru-RU" sz="1600" dirty="0" err="1" smtClean="0">
                <a:latin typeface="Times New Roman" pitchFamily="18" charset="0"/>
                <a:cs typeface="Times New Roman" pitchFamily="18" charset="0"/>
              </a:rPr>
              <a:t>по-шумерски</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эдуббы</a:t>
            </a:r>
            <a:r>
              <a:rPr lang="ru-RU" sz="1600" dirty="0" smtClean="0">
                <a:latin typeface="Times New Roman" pitchFamily="18" charset="0"/>
                <a:cs typeface="Times New Roman" pitchFamily="18" charset="0"/>
              </a:rPr>
              <a:t>). </a:t>
            </a:r>
          </a:p>
          <a:p>
            <a:pPr marL="0" indent="457200" algn="just">
              <a:spcBef>
                <a:spcPts val="0"/>
              </a:spcBef>
              <a:buNone/>
            </a:pPr>
            <a:r>
              <a:rPr lang="ru-RU" sz="1600" dirty="0" smtClean="0">
                <a:latin typeface="Times New Roman" pitchFamily="18" charset="0"/>
                <a:cs typeface="Times New Roman" pitchFamily="18" charset="0"/>
              </a:rPr>
              <a:t>Выпускник </a:t>
            </a:r>
            <a:r>
              <a:rPr lang="ru-RU" sz="1600" dirty="0" err="1" smtClean="0">
                <a:latin typeface="Times New Roman" pitchFamily="18" charset="0"/>
                <a:cs typeface="Times New Roman" pitchFamily="18" charset="0"/>
              </a:rPr>
              <a:t>эдуббы</a:t>
            </a:r>
            <a:r>
              <a:rPr lang="ru-RU" sz="1600" dirty="0" smtClean="0">
                <a:latin typeface="Times New Roman" pitchFamily="18" charset="0"/>
                <a:cs typeface="Times New Roman" pitchFamily="18" charset="0"/>
              </a:rPr>
              <a:t> должен был хорошо владеть письмом и знать четыре арифметических действия. Кроме того, он должен был уметь измерять земельные участки, делить имущество.</a:t>
            </a:r>
          </a:p>
          <a:p>
            <a:pPr marL="0" indent="457200" algn="just">
              <a:spcBef>
                <a:spcPts val="0"/>
              </a:spcBef>
              <a:buNone/>
            </a:pPr>
            <a:endParaRPr lang="ru-RU" sz="1600" dirty="0" smtClean="0">
              <a:latin typeface="Times New Roman" pitchFamily="18" charset="0"/>
              <a:cs typeface="Times New Roman" pitchFamily="18" charset="0"/>
            </a:endParaRPr>
          </a:p>
          <a:p>
            <a:pPr marL="0" indent="0">
              <a:spcBef>
                <a:spcPts val="1000"/>
              </a:spcBef>
            </a:pPr>
            <a:endParaRPr lang="ru-RU" sz="1200" dirty="0">
              <a:latin typeface="Times New Roman" pitchFamily="18" charset="0"/>
              <a:cs typeface="Times New Roman" pitchFamily="18" charset="0"/>
            </a:endParaRPr>
          </a:p>
        </p:txBody>
      </p:sp>
      <p:pic>
        <p:nvPicPr>
          <p:cNvPr id="1028" name="Picture 4"/>
          <p:cNvPicPr>
            <a:picLocks noChangeAspect="1" noChangeArrowheads="1"/>
          </p:cNvPicPr>
          <p:nvPr/>
        </p:nvPicPr>
        <p:blipFill>
          <a:blip r:embed="rId2"/>
          <a:srcRect/>
          <a:stretch>
            <a:fillRect/>
          </a:stretch>
        </p:blipFill>
        <p:spPr bwMode="auto">
          <a:xfrm>
            <a:off x="4572000" y="1714488"/>
            <a:ext cx="4143404" cy="4176552"/>
          </a:xfrm>
          <a:prstGeom prst="rect">
            <a:avLst/>
          </a:prstGeom>
          <a:noFill/>
          <a:ln w="9525">
            <a:noFill/>
            <a:miter lim="800000"/>
            <a:headEnd/>
            <a:tailEnd/>
          </a:ln>
          <a:effectLst/>
        </p:spPr>
      </p:pic>
      <p:pic>
        <p:nvPicPr>
          <p:cNvPr id="1026" name="Рисунок 1"/>
          <p:cNvPicPr>
            <a:picLocks noChangeAspect="1" noChangeArrowheads="1"/>
          </p:cNvPicPr>
          <p:nvPr/>
        </p:nvPicPr>
        <p:blipFill>
          <a:blip r:embed="rId3"/>
          <a:srcRect/>
          <a:stretch>
            <a:fillRect/>
          </a:stretch>
        </p:blipFill>
        <p:spPr bwMode="auto">
          <a:xfrm>
            <a:off x="4286248" y="4572008"/>
            <a:ext cx="2000264" cy="1785950"/>
          </a:xfrm>
          <a:prstGeom prst="rect">
            <a:avLst/>
          </a:prstGeom>
          <a:noFill/>
          <a:ln w="9525">
            <a:noFill/>
            <a:miter lim="800000"/>
            <a:headEnd/>
            <a:tailEnd/>
          </a:ln>
        </p:spPr>
      </p:pic>
      <p:pic>
        <p:nvPicPr>
          <p:cNvPr id="1027" name="Picture 3"/>
          <p:cNvPicPr>
            <a:picLocks noChangeAspect="1" noChangeArrowheads="1"/>
          </p:cNvPicPr>
          <p:nvPr/>
        </p:nvPicPr>
        <p:blipFill>
          <a:blip r:embed="rId4"/>
          <a:srcRect/>
          <a:stretch>
            <a:fillRect/>
          </a:stretch>
        </p:blipFill>
        <p:spPr bwMode="auto">
          <a:xfrm>
            <a:off x="7000892" y="1214422"/>
            <a:ext cx="2000264" cy="1714512"/>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rgbClr val="7030A0"/>
                </a:solidFill>
              </a:rPr>
              <a:t>Развитие математики  в Месопотамии</a:t>
            </a:r>
            <a:endParaRPr lang="ru-RU" b="1" i="1" dirty="0">
              <a:solidFill>
                <a:srgbClr val="7030A0"/>
              </a:solidFill>
            </a:endParaRPr>
          </a:p>
        </p:txBody>
      </p:sp>
      <p:sp>
        <p:nvSpPr>
          <p:cNvPr id="3" name="Содержимое 2"/>
          <p:cNvSpPr>
            <a:spLocks noGrp="1"/>
          </p:cNvSpPr>
          <p:nvPr>
            <p:ph idx="1"/>
          </p:nvPr>
        </p:nvSpPr>
        <p:spPr>
          <a:xfrm>
            <a:off x="1071538" y="1571612"/>
            <a:ext cx="5214974" cy="4910158"/>
          </a:xfrm>
        </p:spPr>
        <p:txBody>
          <a:bodyPr>
            <a:noAutofit/>
          </a:bodyPr>
          <a:lstStyle/>
          <a:p>
            <a:pPr marL="0" indent="457200" algn="just">
              <a:spcBef>
                <a:spcPts val="0"/>
              </a:spcBef>
              <a:buNone/>
            </a:pPr>
            <a:endParaRPr lang="ru-RU" sz="1200" dirty="0" smtClean="0">
              <a:latin typeface="Times New Roman" pitchFamily="18" charset="0"/>
              <a:cs typeface="Times New Roman" pitchFamily="18" charset="0"/>
            </a:endParaRPr>
          </a:p>
          <a:p>
            <a:pPr marL="0" indent="457200" algn="just">
              <a:spcBef>
                <a:spcPts val="0"/>
              </a:spcBef>
              <a:buNone/>
            </a:pPr>
            <a:r>
              <a:rPr lang="ru-RU" sz="1200" dirty="0" smtClean="0">
                <a:latin typeface="Times New Roman" pitchFamily="18" charset="0"/>
                <a:cs typeface="Times New Roman" pitchFamily="18" charset="0"/>
              </a:rPr>
              <a:t>На табличках встречаются последовательности чисел, геометрические соотношения и задачи. Большинство задач можно отнести к разряду хозяйственных. Например, вычисление площадей, объемов некоторых простых фигур и тел. Уже 4 - 5 тысяч лет назад вавилоняне умели определять площадь прямоугольника и трапеции в квадратных единицах. Квадрат служил эталоном при измерении площадей. </a:t>
            </a:r>
          </a:p>
          <a:p>
            <a:pPr marL="0" indent="457200" algn="just">
              <a:spcBef>
                <a:spcPts val="0"/>
              </a:spcBef>
              <a:buNone/>
            </a:pPr>
            <a:r>
              <a:rPr lang="ru-RU" sz="1200" dirty="0" smtClean="0">
                <a:latin typeface="Times New Roman" pitchFamily="18" charset="0"/>
                <a:cs typeface="Times New Roman" pitchFamily="18" charset="0"/>
              </a:rPr>
              <a:t>К задачам, которые решали вавилоняне относятся многие задания на определение длин, площадей при делении земельных участков, объемов земляных выемок, хозяйственных построек. Все решения в клинописных текстах ограничиваются простым перечислением правил: "делай то - </a:t>
            </a:r>
            <a:r>
              <a:rPr lang="ru-RU" sz="1200" dirty="0" err="1" smtClean="0">
                <a:latin typeface="Times New Roman" pitchFamily="18" charset="0"/>
                <a:cs typeface="Times New Roman" pitchFamily="18" charset="0"/>
              </a:rPr>
              <a:t>то</a:t>
            </a:r>
            <a:r>
              <a:rPr lang="ru-RU" sz="1200" dirty="0" smtClean="0">
                <a:latin typeface="Times New Roman" pitchFamily="18" charset="0"/>
                <a:cs typeface="Times New Roman" pitchFamily="18" charset="0"/>
              </a:rPr>
              <a:t>, делай так - то". </a:t>
            </a:r>
          </a:p>
        </p:txBody>
      </p:sp>
      <p:pic>
        <p:nvPicPr>
          <p:cNvPr id="1027" name="Picture 3"/>
          <p:cNvPicPr>
            <a:picLocks noChangeAspect="1" noChangeArrowheads="1"/>
          </p:cNvPicPr>
          <p:nvPr/>
        </p:nvPicPr>
        <p:blipFill>
          <a:blip r:embed="rId2"/>
          <a:srcRect/>
          <a:stretch>
            <a:fillRect/>
          </a:stretch>
        </p:blipFill>
        <p:spPr bwMode="auto">
          <a:xfrm>
            <a:off x="6429388" y="2192323"/>
            <a:ext cx="2576515" cy="2736875"/>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rgbClr val="7030A0"/>
                </a:solidFill>
              </a:rPr>
              <a:t>Задачи древней Месопотамии</a:t>
            </a:r>
            <a:endParaRPr lang="ru-RU" b="1" i="1" dirty="0">
              <a:solidFill>
                <a:srgbClr val="7030A0"/>
              </a:solidFill>
            </a:endParaRPr>
          </a:p>
        </p:txBody>
      </p:sp>
      <p:sp>
        <p:nvSpPr>
          <p:cNvPr id="3" name="Содержимое 2"/>
          <p:cNvSpPr>
            <a:spLocks noGrp="1"/>
          </p:cNvSpPr>
          <p:nvPr>
            <p:ph idx="1"/>
          </p:nvPr>
        </p:nvSpPr>
        <p:spPr>
          <a:xfrm>
            <a:off x="1142976" y="1142984"/>
            <a:ext cx="7790712" cy="5105416"/>
          </a:xfrm>
        </p:spPr>
        <p:txBody>
          <a:bodyPr>
            <a:normAutofit fontScale="92500" lnSpcReduction="20000"/>
          </a:bodyPr>
          <a:lstStyle/>
          <a:p>
            <a:endParaRPr lang="ru-RU" dirty="0" smtClean="0"/>
          </a:p>
          <a:p>
            <a:r>
              <a:rPr lang="en-US" sz="1600" dirty="0" smtClean="0"/>
              <a:t> </a:t>
            </a:r>
            <a:r>
              <a:rPr lang="ru-RU" sz="1600" dirty="0" smtClean="0"/>
              <a:t>Площадь А, состоящая из суммы площадей двух квадратов, составляет 1000. Сторона одного из квадратов составляет уменьшенные на 10 две трети стороны другого квадрата. Каковы стороны квадратов</a:t>
            </a:r>
            <a:r>
              <a:rPr lang="ru-RU" sz="1600" dirty="0" smtClean="0"/>
              <a:t>?</a:t>
            </a:r>
          </a:p>
          <a:p>
            <a:pPr>
              <a:buNone/>
            </a:pPr>
            <a:r>
              <a:rPr lang="ru-RU" sz="1600" dirty="0" smtClean="0"/>
              <a:t>S = (1/2) · d1 · d2 · </a:t>
            </a:r>
            <a:r>
              <a:rPr lang="ru-RU" sz="1600" dirty="0" err="1" smtClean="0"/>
              <a:t>sin</a:t>
            </a:r>
            <a:r>
              <a:rPr lang="ru-RU" sz="1600" dirty="0" smtClean="0"/>
              <a:t>(</a:t>
            </a:r>
            <a:r>
              <a:rPr lang="ru-RU" sz="1600" dirty="0" err="1" smtClean="0"/>
              <a:t>α</a:t>
            </a:r>
            <a:r>
              <a:rPr lang="ru-RU" sz="1600" dirty="0" smtClean="0"/>
              <a:t>) , где d1, d2 — диагонали и </a:t>
            </a:r>
            <a:r>
              <a:rPr lang="ru-RU" sz="1600" dirty="0" err="1" smtClean="0"/>
              <a:t>α </a:t>
            </a:r>
            <a:r>
              <a:rPr lang="ru-RU" sz="1600" dirty="0" smtClean="0"/>
              <a:t>— угол между диагоналями.</a:t>
            </a:r>
          </a:p>
          <a:p>
            <a:pPr>
              <a:buNone/>
            </a:pPr>
            <a:r>
              <a:rPr lang="ru-RU" sz="1600" dirty="0" smtClean="0"/>
              <a:t>квадрат — это четырёхугольник, у которого диагонали равны и угол между ними 90 градусов.</a:t>
            </a:r>
          </a:p>
          <a:p>
            <a:pPr>
              <a:buNone/>
            </a:pPr>
            <a:r>
              <a:rPr lang="ru-RU" sz="1600" dirty="0" smtClean="0"/>
              <a:t>S = (1/2) · d1² · </a:t>
            </a:r>
            <a:r>
              <a:rPr lang="ru-RU" sz="1600" dirty="0" err="1" smtClean="0"/>
              <a:t>sin</a:t>
            </a:r>
            <a:r>
              <a:rPr lang="ru-RU" sz="1600" dirty="0" smtClean="0"/>
              <a:t>(90°) = (1/2) · d1² · 1 = (1/2) · d1²</a:t>
            </a:r>
          </a:p>
          <a:p>
            <a:pPr>
              <a:buNone/>
            </a:pPr>
            <a:r>
              <a:rPr lang="ru-RU" sz="1600" dirty="0" smtClean="0"/>
              <a:t>с другой стороны, площадь квадрата равна S = </a:t>
            </a:r>
            <a:r>
              <a:rPr lang="ru-RU" sz="1600" dirty="0" err="1" smtClean="0"/>
              <a:t>a</a:t>
            </a:r>
            <a:r>
              <a:rPr lang="ru-RU" sz="1600" dirty="0" smtClean="0"/>
              <a:t>² , где </a:t>
            </a:r>
            <a:r>
              <a:rPr lang="ru-RU" sz="1600" dirty="0" err="1" smtClean="0"/>
              <a:t>a</a:t>
            </a:r>
            <a:r>
              <a:rPr lang="ru-RU" sz="1600" dirty="0" smtClean="0"/>
              <a:t> — сторона квадрата</a:t>
            </a:r>
          </a:p>
          <a:p>
            <a:pPr>
              <a:buNone/>
            </a:pPr>
            <a:r>
              <a:rPr lang="en-US" sz="1600" dirty="0" smtClean="0"/>
              <a:t>S = 4² = 16</a:t>
            </a:r>
            <a:endParaRPr lang="ru-RU" sz="1600" dirty="0" smtClean="0"/>
          </a:p>
          <a:p>
            <a:pPr>
              <a:buNone/>
            </a:pPr>
            <a:r>
              <a:rPr lang="en-US" sz="1600" dirty="0" smtClean="0"/>
              <a:t>(1/2) · d1² = 16</a:t>
            </a:r>
            <a:endParaRPr lang="ru-RU" sz="1600" dirty="0" smtClean="0"/>
          </a:p>
          <a:p>
            <a:pPr>
              <a:buNone/>
            </a:pPr>
            <a:r>
              <a:rPr lang="en-US" sz="1600" dirty="0" smtClean="0"/>
              <a:t>d1² = 32</a:t>
            </a:r>
            <a:endParaRPr lang="ru-RU" sz="1600" dirty="0" smtClean="0"/>
          </a:p>
          <a:p>
            <a:pPr>
              <a:buNone/>
            </a:pPr>
            <a:r>
              <a:rPr lang="en-US" sz="1600" dirty="0" smtClean="0"/>
              <a:t>d1 = √32 = 4</a:t>
            </a:r>
            <a:r>
              <a:rPr lang="en-US" sz="1600" dirty="0" smtClean="0"/>
              <a:t>√2</a:t>
            </a:r>
            <a:endParaRPr lang="ru-RU" sz="1600" dirty="0" smtClean="0"/>
          </a:p>
          <a:p>
            <a:pPr>
              <a:buNone/>
            </a:pPr>
            <a:r>
              <a:rPr lang="en-US" sz="1600" dirty="0" smtClean="0"/>
              <a:t> </a:t>
            </a:r>
            <a:endParaRPr lang="ru-RU" sz="1600" dirty="0" smtClean="0"/>
          </a:p>
          <a:p>
            <a:r>
              <a:rPr lang="ru-RU" sz="1600" dirty="0" smtClean="0"/>
              <a:t>За </a:t>
            </a:r>
            <a:r>
              <a:rPr lang="ru-RU" sz="1600" dirty="0" smtClean="0"/>
              <a:t>длину окружности вавилоняне принимали периметр вписанного в эту окружность правильного шестиугольника. Найти приближение для </a:t>
            </a:r>
            <a:r>
              <a:rPr lang="ru-RU" sz="1600" dirty="0" err="1" smtClean="0"/>
              <a:t>π</a:t>
            </a:r>
            <a:r>
              <a:rPr lang="ru-RU" sz="1600" dirty="0" smtClean="0"/>
              <a:t>, которым пользовались вавилоняне.</a:t>
            </a:r>
          </a:p>
          <a:p>
            <a:endParaRPr lang="ru-RU" sz="1600" dirty="0" smtClean="0"/>
          </a:p>
          <a:p>
            <a:r>
              <a:rPr lang="ru-RU" sz="1600" dirty="0" smtClean="0"/>
              <a:t>Найти длину шеста, сначала вертикально прислоненного к стене, затем смещенного так, что его верхний конец опустился на 3 локтя, причем нижний конец отступил от стены на 9 локтей.</a:t>
            </a:r>
          </a:p>
        </p:txBody>
      </p:sp>
    </p:spTree>
  </p:cSld>
  <p:clrMapOvr>
    <a:masterClrMapping/>
  </p:clrMapOvr>
  <p:transition>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a:srcRect/>
          <a:stretch>
            <a:fillRect/>
          </a:stretch>
        </p:blipFill>
        <p:spPr bwMode="auto">
          <a:xfrm>
            <a:off x="4214810" y="1357298"/>
            <a:ext cx="4357718" cy="5307832"/>
          </a:xfrm>
          <a:prstGeom prst="rect">
            <a:avLst/>
          </a:prstGeom>
          <a:noFill/>
          <a:ln w="9525">
            <a:noFill/>
            <a:miter lim="800000"/>
            <a:headEnd/>
            <a:tailEnd/>
          </a:ln>
          <a:effectLst/>
        </p:spPr>
      </p:pic>
      <p:sp>
        <p:nvSpPr>
          <p:cNvPr id="2" name="Заголовок 1"/>
          <p:cNvSpPr>
            <a:spLocks noGrp="1"/>
          </p:cNvSpPr>
          <p:nvPr>
            <p:ph type="title"/>
          </p:nvPr>
        </p:nvSpPr>
        <p:spPr/>
        <p:txBody>
          <a:bodyPr/>
          <a:lstStyle/>
          <a:p>
            <a:r>
              <a:rPr lang="ru-RU" b="1" i="1" dirty="0" smtClean="0">
                <a:solidFill>
                  <a:srgbClr val="7030A0"/>
                </a:solidFill>
              </a:rPr>
              <a:t> Школы Египта</a:t>
            </a:r>
            <a:endParaRPr lang="ru-RU" b="1" i="1" dirty="0">
              <a:solidFill>
                <a:srgbClr val="7030A0"/>
              </a:solidFill>
            </a:endParaRPr>
          </a:p>
        </p:txBody>
      </p:sp>
      <p:sp>
        <p:nvSpPr>
          <p:cNvPr id="3" name="Содержимое 2"/>
          <p:cNvSpPr>
            <a:spLocks noGrp="1"/>
          </p:cNvSpPr>
          <p:nvPr>
            <p:ph idx="1"/>
          </p:nvPr>
        </p:nvSpPr>
        <p:spPr>
          <a:xfrm>
            <a:off x="1142976" y="1285860"/>
            <a:ext cx="2786082" cy="4748226"/>
          </a:xfrm>
        </p:spPr>
        <p:txBody>
          <a:bodyPr>
            <a:noAutofit/>
          </a:bodyPr>
          <a:lstStyle/>
          <a:p>
            <a:pPr marL="0" indent="457200" algn="just">
              <a:spcBef>
                <a:spcPts val="0"/>
              </a:spcBef>
              <a:buNone/>
            </a:pPr>
            <a:r>
              <a:rPr lang="ru-RU" sz="1200" dirty="0" smtClean="0">
                <a:latin typeface="Times New Roman" pitchFamily="18" charset="0"/>
                <a:cs typeface="Times New Roman" pitchFamily="18" charset="0"/>
              </a:rPr>
              <a:t>Сначала ученик должен был научиться правильно и красиво писать и читать, затем - составлять деловые бумаги, соблюдая соответствующий стиль. Для овладения грамотой надо было запомнить не менее 700 иероглифов.</a:t>
            </a:r>
          </a:p>
          <a:p>
            <a:pPr marL="0" indent="457200" algn="just">
              <a:spcBef>
                <a:spcPts val="0"/>
              </a:spcBef>
              <a:buNone/>
            </a:pPr>
            <a:r>
              <a:rPr lang="ru-RU" sz="1200" dirty="0" smtClean="0">
                <a:latin typeface="Times New Roman" pitchFamily="18" charset="0"/>
                <a:cs typeface="Times New Roman" pitchFamily="18" charset="0"/>
              </a:rPr>
              <a:t> Сначала писали на глиняных черепках, коже и костях животных. Затем появилась бумага - </a:t>
            </a:r>
            <a:r>
              <a:rPr lang="ru-RU" sz="1200" b="1" i="1" dirty="0" smtClean="0">
                <a:latin typeface="Times New Roman" pitchFamily="18" charset="0"/>
                <a:cs typeface="Times New Roman" pitchFamily="18" charset="0"/>
              </a:rPr>
              <a:t>папирус</a:t>
            </a:r>
            <a:r>
              <a:rPr lang="ru-RU" sz="1200" dirty="0" smtClean="0">
                <a:latin typeface="Times New Roman" pitchFamily="18" charset="0"/>
                <a:cs typeface="Times New Roman" pitchFamily="18" charset="0"/>
              </a:rPr>
              <a:t>. У писцов был письменный прибор: чашечка для воды, деревянная дощечка с углублениями для краски из сажи и охры,  тростниковая палочка для письма. Весь текст писали черной краской. Красной краской обозначения пунктуацию и </a:t>
            </a:r>
            <a:r>
              <a:rPr lang="ru-RU" sz="1200" dirty="0" err="1" smtClean="0">
                <a:latin typeface="Times New Roman" pitchFamily="18" charset="0"/>
                <a:cs typeface="Times New Roman" pitchFamily="18" charset="0"/>
              </a:rPr>
              <a:t>выделели</a:t>
            </a:r>
            <a:r>
              <a:rPr lang="ru-RU" sz="1200" dirty="0" smtClean="0">
                <a:latin typeface="Times New Roman" pitchFamily="18" charset="0"/>
                <a:cs typeface="Times New Roman" pitchFamily="18" charset="0"/>
              </a:rPr>
              <a:t> отдельные фразы. </a:t>
            </a:r>
          </a:p>
          <a:p>
            <a:pPr marL="0" indent="457200" algn="just">
              <a:spcBef>
                <a:spcPts val="0"/>
              </a:spcBef>
              <a:buNone/>
            </a:pPr>
            <a:r>
              <a:rPr lang="ru-RU" sz="1200" dirty="0" smtClean="0">
                <a:latin typeface="Times New Roman" pitchFamily="18" charset="0"/>
                <a:cs typeface="Times New Roman" pitchFamily="18" charset="0"/>
              </a:rPr>
              <a:t>В школе обучали математике, географии, астрономии, медицине, языкам других народов. Учили производить расчеты для строительства каналов, храмов, пирамид, подсчета урожая, астрономических вычислений для прогноза разливов Нила. Учили рисовать  план местности.</a:t>
            </a:r>
          </a:p>
          <a:p>
            <a:pPr marL="0" indent="0" algn="just">
              <a:spcBef>
                <a:spcPts val="0"/>
              </a:spcBef>
              <a:buNone/>
            </a:pPr>
            <a:endParaRPr lang="ru-RU" sz="1200" dirty="0" smtClean="0">
              <a:latin typeface="Times New Roman" pitchFamily="18" charset="0"/>
              <a:cs typeface="Times New Roman" pitchFamily="18" charset="0"/>
            </a:endParaRPr>
          </a:p>
          <a:p>
            <a:pPr algn="just">
              <a:buNone/>
            </a:pPr>
            <a:endParaRPr lang="ru-RU" sz="1200"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3" cstate="print"/>
          <a:srcRect/>
          <a:stretch>
            <a:fillRect/>
          </a:stretch>
        </p:blipFill>
        <p:spPr bwMode="auto">
          <a:xfrm>
            <a:off x="4214810" y="5429264"/>
            <a:ext cx="847684" cy="1214446"/>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6429388" y="1357299"/>
            <a:ext cx="2143140" cy="1000132"/>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rgbClr val="7030A0"/>
                </a:solidFill>
              </a:rPr>
              <a:t>Развитие математики  в Египте</a:t>
            </a:r>
            <a:endParaRPr lang="ru-RU" dirty="0"/>
          </a:p>
        </p:txBody>
      </p:sp>
      <p:sp>
        <p:nvSpPr>
          <p:cNvPr id="3" name="Содержимое 2"/>
          <p:cNvSpPr>
            <a:spLocks noGrp="1"/>
          </p:cNvSpPr>
          <p:nvPr>
            <p:ph idx="1"/>
          </p:nvPr>
        </p:nvSpPr>
        <p:spPr>
          <a:xfrm>
            <a:off x="1214414" y="1500174"/>
            <a:ext cx="4850904" cy="4910158"/>
          </a:xfrm>
        </p:spPr>
        <p:txBody>
          <a:bodyPr>
            <a:normAutofit/>
          </a:bodyPr>
          <a:lstStyle/>
          <a:p>
            <a:pPr marL="0" indent="457200" algn="just">
              <a:spcBef>
                <a:spcPts val="0"/>
              </a:spcBef>
              <a:buNone/>
            </a:pPr>
            <a:r>
              <a:rPr lang="ru-RU" sz="1200" dirty="0" smtClean="0">
                <a:latin typeface="Times New Roman" pitchFamily="18" charset="0"/>
                <a:cs typeface="Times New Roman" pitchFamily="18" charset="0"/>
              </a:rPr>
              <a:t>В строительстве очень важно было знать площадь участка, отведенного под застройку. Для этого древние египтяне использовали особый треугольник, у которого были фиксированные длины сторон.</a:t>
            </a:r>
          </a:p>
          <a:p>
            <a:pPr marL="0" indent="457200" algn="just">
              <a:spcBef>
                <a:spcPts val="0"/>
              </a:spcBef>
              <a:buNone/>
            </a:pPr>
            <a:r>
              <a:rPr lang="ru-RU" sz="1200" dirty="0" smtClean="0">
                <a:latin typeface="Times New Roman" pitchFamily="18" charset="0"/>
                <a:cs typeface="Times New Roman" pitchFamily="18" charset="0"/>
              </a:rPr>
              <a:t>Занимались измерениями особые специалисты, их называли "</a:t>
            </a:r>
            <a:r>
              <a:rPr lang="ru-RU" sz="1200" dirty="0" err="1" smtClean="0">
                <a:latin typeface="Times New Roman" pitchFamily="18" charset="0"/>
                <a:cs typeface="Times New Roman" pitchFamily="18" charset="0"/>
              </a:rPr>
              <a:t>натягивателями</a:t>
            </a:r>
            <a:r>
              <a:rPr lang="ru-RU" sz="1200" dirty="0" smtClean="0">
                <a:latin typeface="Times New Roman" pitchFamily="18" charset="0"/>
                <a:cs typeface="Times New Roman" pitchFamily="18" charset="0"/>
              </a:rPr>
              <a:t> веревки" - </a:t>
            </a:r>
            <a:r>
              <a:rPr lang="ru-RU" sz="1200" dirty="0" err="1" smtClean="0">
                <a:latin typeface="Times New Roman" pitchFamily="18" charset="0"/>
                <a:cs typeface="Times New Roman" pitchFamily="18" charset="0"/>
              </a:rPr>
              <a:t>гарпетонаптами</a:t>
            </a:r>
            <a:r>
              <a:rPr lang="ru-RU" sz="1200" dirty="0" smtClean="0">
                <a:latin typeface="Times New Roman" pitchFamily="18" charset="0"/>
                <a:cs typeface="Times New Roman" pitchFamily="18" charset="0"/>
              </a:rPr>
              <a:t>. Они брали длинную веревку, делили ее узелками (расстояние между ними равно одному локтю фараона) на двенадцать частей, а концы ее связывали. В направлении север-юг строители устанавливали два колышка на расстоянии четырех частей, отмеченных на веревке. Затем при помощи третьего колышка натягивали ее так, чтобы образовался треугольник, у которого одна сторона имела три части, другая четыре, а третья - пять. Получался прямоугольный треугольник, площадь которого принимали за эталон, если пользовались одной и той же веревкой. При этом сторона, имеющая три части, указывала восточно-западное направление. Вряд ли египетские строители осознавали, что их метод нуждался в каком-либо обосновании. Только через много веков будет доказана теорема Пифагора и подтвердит правильность рассуждений древнеегипетских землемеров.</a:t>
            </a:r>
          </a:p>
        </p:txBody>
      </p:sp>
      <p:pic>
        <p:nvPicPr>
          <p:cNvPr id="2050" name="Picture 2"/>
          <p:cNvPicPr>
            <a:picLocks noChangeAspect="1" noChangeArrowheads="1"/>
          </p:cNvPicPr>
          <p:nvPr/>
        </p:nvPicPr>
        <p:blipFill>
          <a:blip r:embed="rId2"/>
          <a:srcRect/>
          <a:stretch>
            <a:fillRect/>
          </a:stretch>
        </p:blipFill>
        <p:spPr bwMode="auto">
          <a:xfrm>
            <a:off x="6357950" y="1780018"/>
            <a:ext cx="2571768" cy="3177733"/>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030A0"/>
                </a:solidFill>
              </a:rPr>
              <a:t>Задачи</a:t>
            </a:r>
            <a:r>
              <a:rPr lang="ru-RU" b="1" i="1" dirty="0" smtClean="0"/>
              <a:t> </a:t>
            </a:r>
            <a:r>
              <a:rPr lang="ru-RU" b="1" i="1" dirty="0" smtClean="0">
                <a:solidFill>
                  <a:srgbClr val="7030A0"/>
                </a:solidFill>
              </a:rPr>
              <a:t>из</a:t>
            </a:r>
            <a:r>
              <a:rPr lang="ru-RU" b="1" i="1" dirty="0" smtClean="0"/>
              <a:t> </a:t>
            </a:r>
            <a:r>
              <a:rPr lang="ru-RU" b="1" i="1" dirty="0" smtClean="0">
                <a:solidFill>
                  <a:srgbClr val="7030A0"/>
                </a:solidFill>
              </a:rPr>
              <a:t>папируса</a:t>
            </a:r>
            <a:r>
              <a:rPr lang="ru-RU" b="1" i="1" dirty="0" smtClean="0"/>
              <a:t> </a:t>
            </a:r>
            <a:r>
              <a:rPr lang="ru-RU" b="1" i="1" dirty="0" err="1" smtClean="0">
                <a:solidFill>
                  <a:srgbClr val="7030A0"/>
                </a:solidFill>
              </a:rPr>
              <a:t>Ахмеса</a:t>
            </a:r>
            <a:endParaRPr lang="ru-RU" b="1" i="1" dirty="0" smtClean="0">
              <a:solidFill>
                <a:srgbClr val="7030A0"/>
              </a:solidFill>
            </a:endParaRPr>
          </a:p>
        </p:txBody>
      </p:sp>
      <p:sp>
        <p:nvSpPr>
          <p:cNvPr id="3" name="Содержимое 2"/>
          <p:cNvSpPr>
            <a:spLocks noGrp="1"/>
          </p:cNvSpPr>
          <p:nvPr>
            <p:ph idx="1"/>
          </p:nvPr>
        </p:nvSpPr>
        <p:spPr/>
        <p:txBody>
          <a:bodyPr>
            <a:normAutofit lnSpcReduction="10000"/>
          </a:bodyPr>
          <a:lstStyle/>
          <a:p>
            <a:r>
              <a:rPr lang="ru-RU" sz="1600" dirty="0" smtClean="0">
                <a:latin typeface="Times New Roman" pitchFamily="18" charset="0"/>
                <a:cs typeface="Times New Roman" pitchFamily="18" charset="0"/>
              </a:rPr>
              <a:t>У семи лиц по семи кошек, каждая кошка съедает по семи мышей, каждая мышь съедает по семи колосьев, из каждого колоса может вырасти по семи мер ячменя. Как велики числа этого ряда и их сумма</a:t>
            </a:r>
            <a:r>
              <a:rPr lang="ru-RU" sz="1600" dirty="0" smtClean="0">
                <a:latin typeface="Times New Roman" pitchFamily="18" charset="0"/>
                <a:cs typeface="Times New Roman" pitchFamily="18" charset="0"/>
              </a:rPr>
              <a:t>?</a:t>
            </a:r>
          </a:p>
          <a:p>
            <a:pPr>
              <a:buNone/>
            </a:pPr>
            <a:r>
              <a:rPr lang="ru-RU" sz="1600" dirty="0" smtClean="0"/>
              <a:t>Ответ: 7;</a:t>
            </a:r>
          </a:p>
          <a:p>
            <a:pPr>
              <a:buNone/>
            </a:pPr>
            <a:r>
              <a:rPr lang="ru-RU" sz="1600" dirty="0" smtClean="0"/>
              <a:t>7*7=49;</a:t>
            </a:r>
          </a:p>
          <a:p>
            <a:pPr>
              <a:buNone/>
            </a:pPr>
            <a:r>
              <a:rPr lang="ru-RU" sz="1600" dirty="0" smtClean="0"/>
              <a:t>7*7*7=343;</a:t>
            </a:r>
          </a:p>
          <a:p>
            <a:pPr>
              <a:buNone/>
            </a:pPr>
            <a:r>
              <a:rPr lang="ru-RU" sz="1600" dirty="0" smtClean="0"/>
              <a:t>7*7*7*7=2401;</a:t>
            </a:r>
          </a:p>
          <a:p>
            <a:pPr>
              <a:buNone/>
            </a:pPr>
            <a:r>
              <a:rPr lang="ru-RU" sz="1600" dirty="0" smtClean="0"/>
              <a:t>7*7*7*7*7=16807;</a:t>
            </a:r>
          </a:p>
          <a:p>
            <a:pPr>
              <a:buNone/>
            </a:pPr>
            <a:r>
              <a:rPr lang="ru-RU" sz="1600" dirty="0" smtClean="0"/>
              <a:t>7*7*7*7*7*7=19607.</a:t>
            </a: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Раздели  10 мер хлеба на 10 человек, если разность между количеством хлеба у каждого человека и ему предшествующего составляет 1/8 меры.</a:t>
            </a:r>
          </a:p>
          <a:p>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Найти приближенное значение для числа </a:t>
            </a:r>
            <a:r>
              <a:rPr lang="ru-RU" sz="1600" dirty="0" err="1" smtClean="0">
                <a:latin typeface="Times New Roman" pitchFamily="18" charset="0"/>
                <a:cs typeface="Times New Roman" pitchFamily="18" charset="0"/>
              </a:rPr>
              <a:t>π</a:t>
            </a:r>
            <a:r>
              <a:rPr lang="ru-RU" sz="1600" dirty="0" smtClean="0">
                <a:latin typeface="Times New Roman" pitchFamily="18" charset="0"/>
                <a:cs typeface="Times New Roman" pitchFamily="18" charset="0"/>
              </a:rPr>
              <a:t>, приняв площадь круга равной площади квадрата со стороной 8/9 диаметра круга.</a:t>
            </a:r>
            <a:endParaRPr lang="ru-RU" sz="16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1071538" y="4197885"/>
            <a:ext cx="2214545" cy="2660115"/>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030A0"/>
                </a:solidFill>
              </a:rPr>
              <a:t>Школы Индии</a:t>
            </a:r>
            <a:endParaRPr lang="ru-RU" b="1" i="1" dirty="0">
              <a:solidFill>
                <a:srgbClr val="7030A0"/>
              </a:solidFill>
            </a:endParaRPr>
          </a:p>
        </p:txBody>
      </p:sp>
      <p:sp>
        <p:nvSpPr>
          <p:cNvPr id="3" name="Содержимое 2"/>
          <p:cNvSpPr>
            <a:spLocks noGrp="1"/>
          </p:cNvSpPr>
          <p:nvPr>
            <p:ph idx="1"/>
          </p:nvPr>
        </p:nvSpPr>
        <p:spPr>
          <a:xfrm>
            <a:off x="1142976" y="2143116"/>
            <a:ext cx="3207830" cy="3143272"/>
          </a:xfrm>
        </p:spPr>
        <p:txBody>
          <a:bodyPr>
            <a:normAutofit/>
          </a:bodyPr>
          <a:lstStyle/>
          <a:p>
            <a:pPr marL="0" indent="457200" algn="just">
              <a:lnSpc>
                <a:spcPct val="110000"/>
              </a:lnSpc>
              <a:spcBef>
                <a:spcPts val="0"/>
              </a:spcBef>
              <a:buNone/>
            </a:pPr>
            <a:r>
              <a:rPr lang="ru-RU" sz="1200" dirty="0" smtClean="0">
                <a:latin typeface="Times New Roman" pitchFamily="18" charset="0"/>
                <a:cs typeface="Times New Roman" pitchFamily="18" charset="0"/>
              </a:rPr>
              <a:t>Сначала специальных помещений для учебных занятий в Индии не было. Обучение проходило на открытом воздухе.  Мужчины обучали молодежь, устно передавая знания. Ученики выслушивали, заучивали и анализировали тексты.</a:t>
            </a:r>
          </a:p>
          <a:p>
            <a:pPr marL="0" indent="457200" algn="just">
              <a:lnSpc>
                <a:spcPct val="110000"/>
              </a:lnSpc>
              <a:spcBef>
                <a:spcPts val="0"/>
              </a:spcBef>
              <a:buNone/>
            </a:pPr>
            <a:r>
              <a:rPr lang="ru-RU" sz="1200" dirty="0" smtClean="0">
                <a:latin typeface="Times New Roman" pitchFamily="18" charset="0"/>
                <a:cs typeface="Times New Roman" pitchFamily="18" charset="0"/>
              </a:rPr>
              <a:t>  Программа обычного обучения состояла прежде всего в пересказах вед, обучении чтению и письму. В программу повышенного образования входили: поэзия и литература, грамматика и философия, математика, астрономия.</a:t>
            </a:r>
            <a:r>
              <a:rPr lang="ru-RU" sz="1200" b="1" dirty="0" smtClean="0">
                <a:latin typeface="Times New Roman" pitchFamily="18" charset="0"/>
                <a:cs typeface="Times New Roman" pitchFamily="18" charset="0"/>
              </a:rPr>
              <a:t> </a:t>
            </a:r>
          </a:p>
          <a:p>
            <a:pPr marL="0" indent="457200" algn="just">
              <a:lnSpc>
                <a:spcPct val="110000"/>
              </a:lnSpc>
              <a:spcBef>
                <a:spcPts val="0"/>
              </a:spcBef>
              <a:buNone/>
            </a:pPr>
            <a:r>
              <a:rPr lang="ru-RU" sz="1200" dirty="0" smtClean="0">
                <a:latin typeface="Times New Roman" pitchFamily="18" charset="0"/>
                <a:cs typeface="Times New Roman" pitchFamily="18" charset="0"/>
              </a:rPr>
              <a:t>Затем образование стали получать в религиозных школах вед и светских учебных заведениях. </a:t>
            </a:r>
            <a:endParaRPr lang="ru-RU" sz="12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srcRect/>
          <a:stretch>
            <a:fillRect/>
          </a:stretch>
        </p:blipFill>
        <p:spPr bwMode="auto">
          <a:xfrm>
            <a:off x="4786314" y="1428736"/>
            <a:ext cx="3921997" cy="5000660"/>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rgbClr val="7030A0"/>
                </a:solidFill>
              </a:rPr>
              <a:t>Развитие математики  в Индии</a:t>
            </a:r>
            <a:endParaRPr lang="ru-RU" dirty="0"/>
          </a:p>
        </p:txBody>
      </p:sp>
      <p:sp>
        <p:nvSpPr>
          <p:cNvPr id="3" name="Содержимое 2"/>
          <p:cNvSpPr>
            <a:spLocks noGrp="1"/>
          </p:cNvSpPr>
          <p:nvPr>
            <p:ph idx="1"/>
          </p:nvPr>
        </p:nvSpPr>
        <p:spPr>
          <a:xfrm>
            <a:off x="1214414" y="1500174"/>
            <a:ext cx="4850904" cy="4910158"/>
          </a:xfrm>
        </p:spPr>
        <p:txBody>
          <a:bodyPr>
            <a:noAutofit/>
          </a:bodyPr>
          <a:lstStyle/>
          <a:p>
            <a:pPr marL="0" indent="457200" algn="just">
              <a:spcBef>
                <a:spcPts val="0"/>
              </a:spcBef>
              <a:buNone/>
            </a:pPr>
            <a:r>
              <a:rPr lang="ru-RU" sz="1200" dirty="0" smtClean="0">
                <a:latin typeface="Times New Roman" pitchFamily="18" charset="0"/>
                <a:cs typeface="Times New Roman" pitchFamily="18" charset="0"/>
              </a:rPr>
              <a:t>Величайшим достижением древнеиндийской математики является система счисления, состоящей из десяти индийских цифр, включая и знак нуль, называемый по-индийски «</a:t>
            </a:r>
            <a:r>
              <a:rPr lang="ru-RU" sz="1200" dirty="0" err="1" smtClean="0">
                <a:latin typeface="Times New Roman" pitchFamily="18" charset="0"/>
                <a:cs typeface="Times New Roman" pitchFamily="18" charset="0"/>
              </a:rPr>
              <a:t>сунья</a:t>
            </a:r>
            <a:r>
              <a:rPr lang="ru-RU" sz="1200" dirty="0" smtClean="0">
                <a:latin typeface="Times New Roman" pitchFamily="18" charset="0"/>
                <a:cs typeface="Times New Roman" pitchFamily="18" charset="0"/>
              </a:rPr>
              <a:t>», что дословно означает «ничто». Интересно заметить, что в первоначальном начертании нуль изображался точкой и лишь спустя много веков – в виде маленького кружка. Кто первый из индийских ученых стал употреблять десятичную систему, неизвестно точно. Однако есть основание думать, что эта система была изобретена в начале первого века нашей эры. Что касается первого употребления знаку нуля, то это факт относится ко второму веку нашей эры.</a:t>
            </a:r>
          </a:p>
          <a:p>
            <a:pPr marL="0" indent="457200" algn="just">
              <a:spcBef>
                <a:spcPts val="0"/>
              </a:spcBef>
              <a:buNone/>
            </a:pPr>
            <a:r>
              <a:rPr lang="ru-RU" sz="1200" dirty="0" smtClean="0">
                <a:latin typeface="Times New Roman" pitchFamily="18" charset="0"/>
                <a:cs typeface="Times New Roman" pitchFamily="18" charset="0"/>
              </a:rPr>
              <a:t>Индийские математики любили состязаться на публичных народных собраниях. Индийский автор 7 века, заканчивая свою книгу, писал: «Подобно тому, как солнце затмевает своим блеском звезды, так мудрец затмевает славу других людей, предлагая и особенно решая на народных собраниях математические задачи».</a:t>
            </a:r>
          </a:p>
          <a:p>
            <a:pPr marL="0" indent="457200" algn="just">
              <a:spcBef>
                <a:spcPts val="0"/>
              </a:spcBef>
              <a:buNone/>
            </a:pPr>
            <a:endParaRPr lang="ru-RU" sz="1200" dirty="0" smtClean="0">
              <a:latin typeface="Times New Roman" pitchFamily="18" charset="0"/>
              <a:cs typeface="Times New Roman" pitchFamily="18" charset="0"/>
            </a:endParaRPr>
          </a:p>
          <a:p>
            <a:pPr marL="0" indent="457200" algn="just">
              <a:spcBef>
                <a:spcPts val="0"/>
              </a:spcBef>
              <a:buNone/>
            </a:pPr>
            <a:r>
              <a:rPr lang="ru-RU" sz="1200" dirty="0" smtClean="0">
                <a:latin typeface="Times New Roman" pitchFamily="18" charset="0"/>
                <a:cs typeface="Times New Roman" pitchFamily="18" charset="0"/>
              </a:rPr>
              <a:t>Задачи древней Индии:</a:t>
            </a:r>
          </a:p>
          <a:p>
            <a:pPr marL="0" indent="457200" algn="just">
              <a:spcBef>
                <a:spcPts val="0"/>
              </a:spcBef>
              <a:buNone/>
            </a:pPr>
            <a:endParaRPr lang="ru-RU" sz="1200" dirty="0" smtClean="0">
              <a:latin typeface="Times New Roman" pitchFamily="18" charset="0"/>
              <a:cs typeface="Times New Roman" pitchFamily="18" charset="0"/>
            </a:endParaRPr>
          </a:p>
          <a:p>
            <a:pPr marL="0" indent="457200" algn="just">
              <a:spcBef>
                <a:spcPts val="0"/>
              </a:spcBef>
              <a:buNone/>
            </a:pPr>
            <a:r>
              <a:rPr lang="ru-RU" sz="1200" dirty="0" smtClean="0">
                <a:latin typeface="Times New Roman" pitchFamily="18" charset="0"/>
                <a:cs typeface="Times New Roman" pitchFamily="18" charset="0"/>
              </a:rPr>
              <a:t>1) Из четырех жертвователей второй дал вдвое больше первого. Третий дал втрое больше первого, четвертый в четверо больше первого, а все вместе они дали 132 монеты. Сколько монет дал первый.</a:t>
            </a:r>
          </a:p>
          <a:p>
            <a:pPr marL="0" indent="457200" algn="just">
              <a:spcBef>
                <a:spcPts val="0"/>
              </a:spcBef>
              <a:buNone/>
            </a:pPr>
            <a:endParaRPr lang="ru-RU" sz="1200" dirty="0" smtClean="0">
              <a:latin typeface="Times New Roman" pitchFamily="18" charset="0"/>
              <a:cs typeface="Times New Roman" pitchFamily="18" charset="0"/>
            </a:endParaRPr>
          </a:p>
          <a:p>
            <a:pPr marL="0" indent="457200" algn="just">
              <a:spcBef>
                <a:spcPts val="0"/>
              </a:spcBef>
              <a:buNone/>
            </a:pPr>
            <a:r>
              <a:rPr lang="ru-RU" sz="1200" dirty="0" smtClean="0">
                <a:latin typeface="Times New Roman" pitchFamily="18" charset="0"/>
                <a:cs typeface="Times New Roman" pitchFamily="18" charset="0"/>
              </a:rPr>
              <a:t>Эта задача взята из рукописи </a:t>
            </a:r>
            <a:r>
              <a:rPr lang="ru-RU" sz="1200" dirty="0" err="1" smtClean="0">
                <a:latin typeface="Times New Roman" pitchFamily="18" charset="0"/>
                <a:cs typeface="Times New Roman" pitchFamily="18" charset="0"/>
              </a:rPr>
              <a:t>выполненой</a:t>
            </a:r>
            <a:r>
              <a:rPr lang="ru-RU" sz="1200" dirty="0" smtClean="0">
                <a:latin typeface="Times New Roman" pitchFamily="18" charset="0"/>
                <a:cs typeface="Times New Roman" pitchFamily="18" charset="0"/>
              </a:rPr>
              <a:t> на березовой коре и относиться к 3-му или 4-му веку нашей эры. </a:t>
            </a:r>
            <a:endParaRPr lang="ru-RU" sz="1200" dirty="0">
              <a:latin typeface="Times New Roman" pitchFamily="18" charset="0"/>
              <a:cs typeface="Times New Roman" pitchFamily="18" charset="0"/>
            </a:endParaRPr>
          </a:p>
        </p:txBody>
      </p:sp>
      <p:pic>
        <p:nvPicPr>
          <p:cNvPr id="3076" name="Picture 4"/>
          <p:cNvPicPr>
            <a:picLocks noChangeAspect="1" noChangeArrowheads="1"/>
          </p:cNvPicPr>
          <p:nvPr/>
        </p:nvPicPr>
        <p:blipFill>
          <a:blip r:embed="rId2"/>
          <a:srcRect/>
          <a:stretch>
            <a:fillRect/>
          </a:stretch>
        </p:blipFill>
        <p:spPr bwMode="auto">
          <a:xfrm>
            <a:off x="6500826" y="1643050"/>
            <a:ext cx="2076450" cy="3914775"/>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637</TotalTime>
  <Words>1629</Words>
  <Application>Microsoft Office PowerPoint</Application>
  <PresentationFormat>Экран (4:3)</PresentationFormat>
  <Paragraphs>116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Солнцестояние</vt:lpstr>
      <vt:lpstr>Школы  древних  цивилизаций</vt:lpstr>
      <vt:lpstr>  Школы Месопотамии</vt:lpstr>
      <vt:lpstr>Развитие математики  в Месопотамии</vt:lpstr>
      <vt:lpstr>Задачи древней Месопотамии</vt:lpstr>
      <vt:lpstr> Школы Египта</vt:lpstr>
      <vt:lpstr>Развитие математики  в Египте</vt:lpstr>
      <vt:lpstr>Задачи из папируса Ахмеса</vt:lpstr>
      <vt:lpstr>Школы Индии</vt:lpstr>
      <vt:lpstr>Развитие математики  в Индии</vt:lpstr>
      <vt:lpstr>Задачи древней Индии </vt:lpstr>
      <vt:lpstr>Задачи древней Индии </vt:lpstr>
      <vt:lpstr>Школы  Китая</vt:lpstr>
      <vt:lpstr>Развитие математики  в Китае</vt:lpstr>
      <vt:lpstr>Задачи Древнего Китая </vt:lpstr>
      <vt:lpstr>Спасибо за внимание.</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Школы др ЦИВИЛИЗАЦИЙ</dc:title>
  <dc:creator>Dima</dc:creator>
  <cp:lastModifiedBy>ЕГ</cp:lastModifiedBy>
  <cp:revision>72</cp:revision>
  <dcterms:created xsi:type="dcterms:W3CDTF">2012-09-13T17:23:24Z</dcterms:created>
  <dcterms:modified xsi:type="dcterms:W3CDTF">2013-02-28T06:53:06Z</dcterms:modified>
</cp:coreProperties>
</file>