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6" r:id="rId5"/>
    <p:sldId id="261" r:id="rId6"/>
    <p:sldId id="262" r:id="rId7"/>
    <p:sldId id="263" r:id="rId8"/>
    <p:sldId id="264" r:id="rId9"/>
    <p:sldId id="271" r:id="rId10"/>
    <p:sldId id="272" r:id="rId11"/>
    <p:sldId id="27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45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28.03.2013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28.03.2013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28.03.2013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28.03.2013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Повторительно-обобщающий урок в 6 классе по теме:</a:t>
            </a:r>
            <a:endParaRPr lang="ru-RU" dirty="0"/>
          </a:p>
        </p:txBody>
      </p:sp>
      <p:sp>
        <p:nvSpPr>
          <p:cNvPr id="3" name="Содержимое 2"/>
          <p:cNvSpPr>
            <a:spLocks noGrp="1"/>
          </p:cNvSpPr>
          <p:nvPr>
            <p:ph idx="1"/>
          </p:nvPr>
        </p:nvSpPr>
        <p:spPr/>
        <p:txBody>
          <a:bodyPr>
            <a:normAutofit lnSpcReduction="10000"/>
          </a:bodyPr>
          <a:lstStyle/>
          <a:p>
            <a:pPr algn="ctr"/>
            <a:r>
              <a:rPr lang="ru-RU" sz="4400" b="1" dirty="0" smtClean="0"/>
              <a:t>«Морфологический разбор местоимений. Систематизация и обобщение изученного о местоимении».</a:t>
            </a:r>
          </a:p>
          <a:p>
            <a:pPr algn="r">
              <a:buNone/>
            </a:pPr>
            <a:r>
              <a:rPr lang="ru-RU" sz="1400" dirty="0" smtClean="0"/>
              <a:t>Учитель русского языка</a:t>
            </a:r>
          </a:p>
          <a:p>
            <a:pPr algn="r">
              <a:buNone/>
            </a:pPr>
            <a:r>
              <a:rPr lang="ru-RU" sz="1400" dirty="0" smtClean="0"/>
              <a:t> и литературы МБОУ СОШ № 27</a:t>
            </a:r>
          </a:p>
          <a:p>
            <a:pPr algn="r">
              <a:buNone/>
            </a:pPr>
            <a:r>
              <a:rPr lang="ru-RU" sz="1400" dirty="0" smtClean="0"/>
              <a:t> Иванова О. В. </a:t>
            </a:r>
          </a:p>
          <a:p>
            <a:pPr algn="r">
              <a:buNone/>
            </a:pPr>
            <a:r>
              <a:rPr lang="ru-RU" sz="1400" dirty="0" smtClean="0"/>
              <a:t>г. Волжский </a:t>
            </a:r>
          </a:p>
          <a:p>
            <a:pPr algn="r">
              <a:buNone/>
            </a:pPr>
            <a:r>
              <a:rPr lang="ru-RU" sz="1400" dirty="0" smtClean="0"/>
              <a:t>Волгоградская обл.</a:t>
            </a:r>
            <a:endParaRPr lang="ru-RU" sz="1400"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ПРОВЕРКА</a:t>
            </a:r>
            <a:endParaRPr lang="ru-RU" dirty="0"/>
          </a:p>
        </p:txBody>
      </p:sp>
      <p:sp>
        <p:nvSpPr>
          <p:cNvPr id="3" name="Содержимое 2"/>
          <p:cNvSpPr>
            <a:spLocks noGrp="1"/>
          </p:cNvSpPr>
          <p:nvPr>
            <p:ph idx="1"/>
          </p:nvPr>
        </p:nvSpPr>
        <p:spPr/>
        <p:txBody>
          <a:bodyPr>
            <a:normAutofit fontScale="92500" lnSpcReduction="10000"/>
          </a:bodyPr>
          <a:lstStyle/>
          <a:p>
            <a:r>
              <a:rPr lang="ru-RU" dirty="0" smtClean="0"/>
              <a:t>1.Алексей почу</a:t>
            </a:r>
            <a:r>
              <a:rPr lang="ru-RU" u="sng" dirty="0" smtClean="0"/>
              <a:t>в</a:t>
            </a:r>
            <a:r>
              <a:rPr lang="ru-RU" dirty="0" smtClean="0"/>
              <a:t>ствовал, </a:t>
            </a:r>
            <a:r>
              <a:rPr lang="ru-RU" u="sng" dirty="0" smtClean="0"/>
              <a:t>что </a:t>
            </a:r>
            <a:r>
              <a:rPr lang="ru-RU" dirty="0" smtClean="0"/>
              <a:t>больше </a:t>
            </a:r>
            <a:r>
              <a:rPr lang="ru-RU" u="sng" dirty="0" smtClean="0"/>
              <a:t>не</a:t>
            </a:r>
            <a:r>
              <a:rPr lang="ru-RU" dirty="0" smtClean="0"/>
              <a:t> может, никакая    сила </a:t>
            </a:r>
            <a:r>
              <a:rPr lang="ru-RU" u="sng" dirty="0" smtClean="0"/>
              <a:t>не</a:t>
            </a:r>
            <a:r>
              <a:rPr lang="ru-RU" dirty="0" smtClean="0"/>
              <a:t> сдвинет его  с места. 2.Долго с</a:t>
            </a:r>
            <a:r>
              <a:rPr lang="ru-RU" u="sng" dirty="0" smtClean="0"/>
              <a:t>и</a:t>
            </a:r>
            <a:r>
              <a:rPr lang="ru-RU" dirty="0" smtClean="0"/>
              <a:t>дел он, </a:t>
            </a:r>
            <a:r>
              <a:rPr lang="ru-RU" u="sng" dirty="0" smtClean="0"/>
              <a:t>ни о чём</a:t>
            </a:r>
            <a:r>
              <a:rPr lang="ru-RU" dirty="0" smtClean="0"/>
              <a:t> не думая, </a:t>
            </a:r>
            <a:r>
              <a:rPr lang="ru-RU" u="sng" dirty="0" smtClean="0"/>
              <a:t>ничего</a:t>
            </a:r>
            <a:r>
              <a:rPr lang="ru-RU" dirty="0" smtClean="0"/>
              <a:t> не видя и не слыша. 3. Ступни уже окам</a:t>
            </a:r>
            <a:r>
              <a:rPr lang="ru-RU" u="sng" dirty="0" smtClean="0"/>
              <a:t>е</a:t>
            </a:r>
            <a:r>
              <a:rPr lang="ru-RU" dirty="0" smtClean="0"/>
              <a:t>нели, </a:t>
            </a:r>
            <a:r>
              <a:rPr lang="ru-RU" u="sng" dirty="0" smtClean="0"/>
              <a:t>ничего</a:t>
            </a:r>
            <a:r>
              <a:rPr lang="ru-RU" dirty="0" smtClean="0"/>
              <a:t>  </a:t>
            </a:r>
            <a:r>
              <a:rPr lang="ru-RU" u="sng" dirty="0" smtClean="0"/>
              <a:t>не</a:t>
            </a:r>
            <a:r>
              <a:rPr lang="ru-RU" dirty="0" smtClean="0"/>
              <a:t> чу</a:t>
            </a:r>
            <a:r>
              <a:rPr lang="ru-RU" u="sng" dirty="0" smtClean="0"/>
              <a:t>в</a:t>
            </a:r>
            <a:r>
              <a:rPr lang="ru-RU" dirty="0" smtClean="0"/>
              <a:t>ствовали, но тело при кажд</a:t>
            </a:r>
            <a:r>
              <a:rPr lang="ru-RU" u="sng" dirty="0" smtClean="0"/>
              <a:t>о</a:t>
            </a:r>
            <a:r>
              <a:rPr lang="ru-RU" dirty="0" smtClean="0"/>
              <a:t>м шаге пронзала боль. Алексей долго осматривал место побоища, ища </a:t>
            </a:r>
            <a:r>
              <a:rPr lang="ru-RU" u="sng" dirty="0" smtClean="0"/>
              <a:t>чего-нибудь</a:t>
            </a:r>
            <a:r>
              <a:rPr lang="ru-RU" dirty="0" smtClean="0"/>
              <a:t> с</a:t>
            </a:r>
            <a:r>
              <a:rPr lang="ru-RU" u="sng" dirty="0" smtClean="0"/>
              <a:t>ъе</a:t>
            </a:r>
            <a:r>
              <a:rPr lang="ru-RU" dirty="0" smtClean="0"/>
              <a:t>стного. 4.Тело понемногу отх</a:t>
            </a:r>
            <a:r>
              <a:rPr lang="ru-RU" u="sng" dirty="0" smtClean="0"/>
              <a:t>о</a:t>
            </a:r>
            <a:r>
              <a:rPr lang="ru-RU" dirty="0" smtClean="0"/>
              <a:t>дило, но </a:t>
            </a:r>
            <a:r>
              <a:rPr lang="ru-RU" u="sng" dirty="0" smtClean="0"/>
              <a:t>что-то</a:t>
            </a:r>
            <a:r>
              <a:rPr lang="ru-RU" dirty="0" smtClean="0"/>
              <a:t> случилось с ногами.  </a:t>
            </a:r>
            <a:r>
              <a:rPr lang="ru-RU" u="sng" dirty="0" smtClean="0"/>
              <a:t>Они</a:t>
            </a:r>
            <a:r>
              <a:rPr lang="ru-RU" dirty="0" smtClean="0"/>
              <a:t> совсем  </a:t>
            </a:r>
            <a:r>
              <a:rPr lang="ru-RU" u="sng" dirty="0" smtClean="0"/>
              <a:t>не </a:t>
            </a:r>
            <a:r>
              <a:rPr lang="ru-RU" dirty="0" smtClean="0"/>
              <a:t> могли ст</a:t>
            </a:r>
            <a:r>
              <a:rPr lang="ru-RU" u="sng" dirty="0" smtClean="0"/>
              <a:t>о</a:t>
            </a:r>
            <a:r>
              <a:rPr lang="ru-RU" dirty="0" smtClean="0"/>
              <a:t>ять. В с</a:t>
            </a:r>
            <a:r>
              <a:rPr lang="ru-RU" u="sng" dirty="0" smtClean="0"/>
              <a:t>о</a:t>
            </a:r>
            <a:r>
              <a:rPr lang="ru-RU" dirty="0" smtClean="0"/>
              <a:t>сняке скрылись люди, </a:t>
            </a:r>
            <a:r>
              <a:rPr lang="ru-RU" u="sng" dirty="0" smtClean="0"/>
              <a:t>они</a:t>
            </a:r>
            <a:r>
              <a:rPr lang="ru-RU" dirty="0" smtClean="0"/>
              <a:t>  наблюдали </a:t>
            </a:r>
            <a:r>
              <a:rPr lang="ru-RU" u="sng" dirty="0" smtClean="0"/>
              <a:t>за ним</a:t>
            </a:r>
            <a:r>
              <a:rPr lang="ru-RU" dirty="0" smtClean="0"/>
              <a:t> и </a:t>
            </a:r>
            <a:r>
              <a:rPr lang="ru-RU" u="sng" dirty="0" smtClean="0"/>
              <a:t>о чём-то  </a:t>
            </a:r>
            <a:r>
              <a:rPr lang="ru-RU" dirty="0" smtClean="0"/>
              <a:t>переш</a:t>
            </a:r>
            <a:r>
              <a:rPr lang="ru-RU" u="sng" dirty="0" smtClean="0"/>
              <a:t>ё</a:t>
            </a:r>
            <a:r>
              <a:rPr lang="ru-RU" dirty="0" smtClean="0"/>
              <a:t>птывались. 5. </a:t>
            </a:r>
            <a:r>
              <a:rPr lang="ru-RU" u="sng" dirty="0" smtClean="0"/>
              <a:t>Кто-то</a:t>
            </a:r>
            <a:r>
              <a:rPr lang="ru-RU" dirty="0" smtClean="0"/>
              <a:t> отч</a:t>
            </a:r>
            <a:r>
              <a:rPr lang="ru-RU" u="sng" dirty="0" smtClean="0"/>
              <a:t>ё</a:t>
            </a:r>
            <a:r>
              <a:rPr lang="ru-RU" dirty="0" smtClean="0"/>
              <a:t>тливо вскрикнул: «Человек»!</a:t>
            </a:r>
          </a:p>
          <a:p>
            <a:r>
              <a:rPr lang="ru-RU" dirty="0" smtClean="0"/>
              <a:t>(Б.Полевой.)</a:t>
            </a:r>
          </a:p>
          <a:p>
            <a:endParaRPr lang="ru-RU"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Литература</a:t>
            </a:r>
            <a:r>
              <a:rPr lang="ru-RU" dirty="0" smtClean="0"/>
              <a:t/>
            </a:r>
            <a:br>
              <a:rPr lang="ru-RU" dirty="0" smtClean="0"/>
            </a:br>
            <a:endParaRPr lang="ru-RU" dirty="0"/>
          </a:p>
        </p:txBody>
      </p:sp>
      <p:sp>
        <p:nvSpPr>
          <p:cNvPr id="3" name="Содержимое 2"/>
          <p:cNvSpPr>
            <a:spLocks noGrp="1"/>
          </p:cNvSpPr>
          <p:nvPr>
            <p:ph idx="1"/>
          </p:nvPr>
        </p:nvSpPr>
        <p:spPr>
          <a:xfrm>
            <a:off x="457200" y="1071546"/>
            <a:ext cx="8229600" cy="5253054"/>
          </a:xfrm>
        </p:spPr>
        <p:txBody>
          <a:bodyPr>
            <a:normAutofit fontScale="40000" lnSpcReduction="20000"/>
          </a:bodyPr>
          <a:lstStyle/>
          <a:p>
            <a:pPr lvl="0"/>
            <a:r>
              <a:rPr lang="ru-RU" sz="2900" dirty="0" err="1" smtClean="0"/>
              <a:t>Бабайцева</a:t>
            </a:r>
            <a:r>
              <a:rPr lang="ru-RU" sz="2900" dirty="0" smtClean="0"/>
              <a:t> В.В., </a:t>
            </a:r>
            <a:r>
              <a:rPr lang="ru-RU" sz="2900" dirty="0" err="1" smtClean="0"/>
              <a:t>Чеснокова</a:t>
            </a:r>
            <a:r>
              <a:rPr lang="ru-RU" sz="2900" dirty="0" smtClean="0"/>
              <a:t> Л.Д.: Учеб. Для </a:t>
            </a:r>
            <a:r>
              <a:rPr lang="ru-RU" sz="2900" dirty="0" err="1" smtClean="0"/>
              <a:t>общеобразоват</a:t>
            </a:r>
            <a:r>
              <a:rPr lang="ru-RU" sz="2900" dirty="0" smtClean="0"/>
              <a:t>. учреждений. – М.: Дрофа, 2001.</a:t>
            </a:r>
          </a:p>
          <a:p>
            <a:pPr lvl="0"/>
            <a:r>
              <a:rPr lang="ru-RU" sz="2900" dirty="0" smtClean="0"/>
              <a:t>Бакулина Г.А. Конспекты уроков для учителей русского языка: 6 класс/ Г.А.Бакулина. – М.: </a:t>
            </a:r>
            <a:r>
              <a:rPr lang="ru-RU" sz="2900" dirty="0" err="1" smtClean="0"/>
              <a:t>Владос</a:t>
            </a:r>
            <a:r>
              <a:rPr lang="ru-RU" sz="2900" dirty="0" smtClean="0"/>
              <a:t>, 2004.</a:t>
            </a:r>
          </a:p>
          <a:p>
            <a:pPr lvl="0"/>
            <a:r>
              <a:rPr lang="ru-RU" sz="2900" dirty="0" smtClean="0"/>
              <a:t>Безымянная О.М. Диктанты с комплексным анализом текста / О.М.Безымянная, С.А.Лукьянов. – М.: Айрис, 2003.</a:t>
            </a:r>
          </a:p>
          <a:p>
            <a:pPr lvl="0"/>
            <a:r>
              <a:rPr lang="ru-RU" sz="2900" dirty="0" smtClean="0"/>
              <a:t>Денисова М.А., Лагутина Е.В., Василенко М.В. Русский язык в таблицах. 5-9 класс. – М. «</a:t>
            </a:r>
            <a:r>
              <a:rPr lang="ru-RU" sz="2900" dirty="0" err="1" smtClean="0"/>
              <a:t>Издат-школа</a:t>
            </a:r>
            <a:r>
              <a:rPr lang="ru-RU" sz="2900" dirty="0" smtClean="0"/>
              <a:t> 2000».</a:t>
            </a:r>
          </a:p>
          <a:p>
            <a:pPr lvl="0"/>
            <a:r>
              <a:rPr lang="ru-RU" sz="2900" dirty="0" smtClean="0"/>
              <a:t>Егорова Н.В. Поурочные разработки по русскому языку: 6 класс. – М.: ВАКО, 2006.- (В помощь школьному учителю).</a:t>
            </a:r>
          </a:p>
          <a:p>
            <a:pPr lvl="0"/>
            <a:r>
              <a:rPr lang="ru-RU" sz="2900" dirty="0" err="1" smtClean="0"/>
              <a:t>Костяева</a:t>
            </a:r>
            <a:r>
              <a:rPr lang="ru-RU" sz="2900" dirty="0" smtClean="0"/>
              <a:t> Т.А. Тесты, проверочные и контрольные работы по русскому языку: 6 класс/ </a:t>
            </a:r>
            <a:r>
              <a:rPr lang="ru-RU" sz="2900" dirty="0" err="1" smtClean="0"/>
              <a:t>Т.А.Костяева</a:t>
            </a:r>
            <a:r>
              <a:rPr lang="ru-RU" sz="2900" dirty="0" smtClean="0"/>
              <a:t>. – М.: Просвещение, 2006.</a:t>
            </a:r>
          </a:p>
          <a:p>
            <a:pPr lvl="0"/>
            <a:r>
              <a:rPr lang="ru-RU" sz="2900" dirty="0" err="1" smtClean="0"/>
              <a:t>Ладыженская</a:t>
            </a:r>
            <a:r>
              <a:rPr lang="ru-RU" sz="2900" dirty="0" smtClean="0"/>
              <a:t> Т.А. Обучение русскому языку в 6 классе/ </a:t>
            </a:r>
            <a:r>
              <a:rPr lang="ru-RU" sz="2900" dirty="0" err="1" smtClean="0"/>
              <a:t>Т.А.Ладыженская</a:t>
            </a:r>
            <a:r>
              <a:rPr lang="ru-RU" sz="2900" dirty="0" smtClean="0"/>
              <a:t>, М.Г.Баранов, </a:t>
            </a:r>
            <a:r>
              <a:rPr lang="ru-RU" sz="2900" dirty="0" err="1" smtClean="0"/>
              <a:t>Л.А.Тростенцова</a:t>
            </a:r>
            <a:r>
              <a:rPr lang="ru-RU" sz="2900" dirty="0" smtClean="0"/>
              <a:t>, Л.Ю.Комиссарова. – М.: Просвещение, 2006.</a:t>
            </a:r>
          </a:p>
          <a:p>
            <a:pPr lvl="0"/>
            <a:r>
              <a:rPr lang="ru-RU" sz="2900" dirty="0" smtClean="0"/>
              <a:t>Примерные программы по учебным предметам: Русский язык 5-9 класс / [сост. Е. С.</a:t>
            </a:r>
            <a:r>
              <a:rPr lang="en-US" sz="2900" dirty="0" smtClean="0"/>
              <a:t> </a:t>
            </a:r>
            <a:r>
              <a:rPr lang="ru-RU" sz="2900" dirty="0" smtClean="0"/>
              <a:t>Савинов].  – М.: Просвещение, 2011 . - (Стандарты второго поколения).</a:t>
            </a:r>
          </a:p>
          <a:p>
            <a:pPr lvl="0"/>
            <a:r>
              <a:rPr lang="ru-RU" sz="2900" dirty="0" smtClean="0"/>
              <a:t>Рабочие программы по русскому языку. 5-11 классы (по программам М.Т.Баранова, </a:t>
            </a:r>
            <a:r>
              <a:rPr lang="ru-RU" sz="2900" dirty="0" err="1" smtClean="0"/>
              <a:t>Л.Т.Ладыженской</a:t>
            </a:r>
            <a:r>
              <a:rPr lang="ru-RU" sz="2900" dirty="0" smtClean="0"/>
              <a:t>, </a:t>
            </a:r>
            <a:r>
              <a:rPr lang="ru-RU" sz="2900" dirty="0" err="1" smtClean="0"/>
              <a:t>Н.М.Шанского</a:t>
            </a:r>
            <a:r>
              <a:rPr lang="ru-RU" sz="2900" dirty="0" smtClean="0"/>
              <a:t>; А.И.Власенкова) / сост. </a:t>
            </a:r>
            <a:r>
              <a:rPr lang="ru-RU" sz="2900" dirty="0" err="1" smtClean="0"/>
              <a:t>Г.М.Вялкова</a:t>
            </a:r>
            <a:r>
              <a:rPr lang="ru-RU" sz="2900" dirty="0" smtClean="0"/>
              <a:t>. –М.: Глобус, 2009. – (Образовательный стандарт).</a:t>
            </a:r>
          </a:p>
          <a:p>
            <a:pPr lvl="0"/>
            <a:r>
              <a:rPr lang="ru-RU" sz="2900" dirty="0" smtClean="0"/>
              <a:t>Розенталь Д.Э. Справочник по орфографии и пунктуации. М.: Дрофа, 2000.</a:t>
            </a:r>
          </a:p>
          <a:p>
            <a:pPr lvl="0"/>
            <a:r>
              <a:rPr lang="ru-RU" sz="2900" dirty="0" smtClean="0"/>
              <a:t>Русский язык в школе: научно-методический журнал. – М.: «Просвещение», № 1, 1992.</a:t>
            </a:r>
          </a:p>
          <a:p>
            <a:pPr lvl="0"/>
            <a:r>
              <a:rPr lang="ru-RU" sz="2900" dirty="0" smtClean="0"/>
              <a:t>Русский язык в школе: научно-методический журнал. – М.: «Просвещение», № 2, 1992.</a:t>
            </a:r>
          </a:p>
          <a:p>
            <a:pPr lvl="0"/>
            <a:r>
              <a:rPr lang="ru-RU" sz="2900" dirty="0" smtClean="0"/>
              <a:t>Русский язык в школе: научно-методический журнал. – М.: «Просвещение», № 4, 1989.</a:t>
            </a:r>
          </a:p>
          <a:p>
            <a:pPr lvl="0"/>
            <a:r>
              <a:rPr lang="ru-RU" sz="2900" dirty="0" smtClean="0"/>
              <a:t>Русский язык в школе: научно-методический журнал. – М.: «Просвещение», № 6, 1991.</a:t>
            </a:r>
          </a:p>
          <a:p>
            <a:pPr lvl="0"/>
            <a:r>
              <a:rPr lang="ru-RU" sz="2900" dirty="0" smtClean="0"/>
              <a:t>Русский язык: учеб. для 6 </a:t>
            </a:r>
            <a:r>
              <a:rPr lang="ru-RU" sz="2900" dirty="0" err="1" smtClean="0"/>
              <a:t>кл</a:t>
            </a:r>
            <a:r>
              <a:rPr lang="ru-RU" sz="2900" dirty="0" smtClean="0"/>
              <a:t>. </a:t>
            </a:r>
            <a:r>
              <a:rPr lang="ru-RU" sz="2900" dirty="0" err="1" smtClean="0"/>
              <a:t>общеобразоват</a:t>
            </a:r>
            <a:r>
              <a:rPr lang="ru-RU" sz="2900" dirty="0" smtClean="0"/>
              <a:t>. учреждений / [</a:t>
            </a:r>
            <a:r>
              <a:rPr lang="ru-RU" sz="2900" dirty="0" err="1" smtClean="0"/>
              <a:t>Т.А.Ладыженская</a:t>
            </a:r>
            <a:r>
              <a:rPr lang="ru-RU" sz="2900" dirty="0" smtClean="0"/>
              <a:t>, М.Т.Баранов, </a:t>
            </a:r>
            <a:r>
              <a:rPr lang="ru-RU" sz="2900" dirty="0" err="1" smtClean="0"/>
              <a:t>Л.Т.Тростенцова</a:t>
            </a:r>
            <a:r>
              <a:rPr lang="ru-RU" sz="2900" dirty="0" smtClean="0"/>
              <a:t> и др.]. –М.: Просвещение, 2007.</a:t>
            </a:r>
          </a:p>
          <a:p>
            <a:pPr lvl="0"/>
            <a:r>
              <a:rPr lang="ru-RU" sz="2900" dirty="0" smtClean="0"/>
              <a:t>Хазанова А.С. Русский язык: Практическое руководство / А.С.Хазанова, </a:t>
            </a:r>
            <a:r>
              <a:rPr lang="ru-RU" sz="2900" dirty="0" err="1" smtClean="0"/>
              <a:t>Л.В.Цвайг</a:t>
            </a:r>
            <a:r>
              <a:rPr lang="ru-RU" sz="2900" dirty="0" smtClean="0"/>
              <a:t>, - М.: ВАКО, 2002.</a:t>
            </a:r>
          </a:p>
          <a:p>
            <a:endParaRPr lang="ru-RU"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600" dirty="0" smtClean="0"/>
              <a:t>ЦЕЛИ:</a:t>
            </a:r>
            <a:endParaRPr lang="ru-RU" sz="6600" dirty="0"/>
          </a:p>
        </p:txBody>
      </p:sp>
      <p:sp>
        <p:nvSpPr>
          <p:cNvPr id="3" name="Содержимое 2"/>
          <p:cNvSpPr>
            <a:spLocks noGrp="1"/>
          </p:cNvSpPr>
          <p:nvPr>
            <p:ph idx="1"/>
          </p:nvPr>
        </p:nvSpPr>
        <p:spPr/>
        <p:txBody>
          <a:bodyPr>
            <a:normAutofit fontScale="92500" lnSpcReduction="10000"/>
          </a:bodyPr>
          <a:lstStyle/>
          <a:p>
            <a:r>
              <a:rPr lang="ru-RU" b="1" dirty="0" smtClean="0"/>
              <a:t>знать</a:t>
            </a:r>
            <a:r>
              <a:rPr lang="ru-RU" dirty="0" smtClean="0"/>
              <a:t> морфологические </a:t>
            </a:r>
            <a:r>
              <a:rPr lang="ru-RU" dirty="0" smtClean="0"/>
              <a:t>признаки</a:t>
            </a:r>
          </a:p>
          <a:p>
            <a:r>
              <a:rPr lang="ru-RU" dirty="0" smtClean="0"/>
              <a:t> </a:t>
            </a:r>
            <a:r>
              <a:rPr lang="ru-RU" dirty="0" smtClean="0"/>
              <a:t>порядок морфологического разбора </a:t>
            </a:r>
            <a:r>
              <a:rPr lang="ru-RU" dirty="0" smtClean="0"/>
              <a:t>местоимений</a:t>
            </a:r>
          </a:p>
          <a:p>
            <a:r>
              <a:rPr lang="ru-RU" dirty="0" smtClean="0"/>
              <a:t> </a:t>
            </a:r>
            <a:r>
              <a:rPr lang="ru-RU" dirty="0" smtClean="0"/>
              <a:t>определение местоимения как части </a:t>
            </a:r>
            <a:r>
              <a:rPr lang="ru-RU" dirty="0" smtClean="0"/>
              <a:t>речи</a:t>
            </a:r>
          </a:p>
          <a:p>
            <a:r>
              <a:rPr lang="ru-RU" b="1" dirty="0" smtClean="0"/>
              <a:t>уметь</a:t>
            </a:r>
            <a:r>
              <a:rPr lang="ru-RU" dirty="0" smtClean="0"/>
              <a:t> выделять в тексте местоимения и определять их разряд</a:t>
            </a:r>
          </a:p>
          <a:p>
            <a:r>
              <a:rPr lang="ru-RU" dirty="0" smtClean="0"/>
              <a:t> определять морфологические признаки местоимений</a:t>
            </a:r>
          </a:p>
          <a:p>
            <a:r>
              <a:rPr lang="ru-RU" dirty="0" smtClean="0"/>
              <a:t> производить их морфологический разбор</a:t>
            </a:r>
          </a:p>
          <a:p>
            <a:r>
              <a:rPr lang="ru-RU" dirty="0" smtClean="0"/>
              <a:t>определять синтаксическую роль местоимений распознавать их и определять разряд</a:t>
            </a:r>
          </a:p>
          <a:p>
            <a:r>
              <a:rPr lang="ru-RU" dirty="0" smtClean="0"/>
              <a:t> употреблять местоимения в соответствии с литературной нормой</a:t>
            </a:r>
          </a:p>
          <a:p>
            <a:endParaRPr lang="ru-RU" dirty="0" smtClean="0"/>
          </a:p>
          <a:p>
            <a:pPr>
              <a:buNone/>
            </a:pPr>
            <a:endParaRPr lang="ru-RU"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600" dirty="0" smtClean="0"/>
              <a:t>КРОССВОРД</a:t>
            </a:r>
            <a:endParaRPr lang="ru-RU" sz="6600"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4143372" y="257174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4143372" y="292893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4143372" y="22145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143372" y="364331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4143372" y="328612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4143372" y="400050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4143372" y="435769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4143372" y="507207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4143372" y="471488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4143372" y="542926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4500562" y="22145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4143372" y="57864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4500562" y="292893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3786182" y="257174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4857752" y="292893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3428992" y="328612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3786182" y="328612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857752" y="364331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500562" y="364331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3786182" y="400050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428992" y="400050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4500562" y="435769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071802" y="400050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4857752" y="435769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5214942" y="435769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071802" y="471488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3786182" y="471488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3428992" y="471488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4857752" y="507207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4500562" y="507207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Прямоугольник 33"/>
          <p:cNvSpPr/>
          <p:nvPr/>
        </p:nvSpPr>
        <p:spPr>
          <a:xfrm>
            <a:off x="3786182" y="57864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Прямоугольник 34"/>
          <p:cNvSpPr/>
          <p:nvPr/>
        </p:nvSpPr>
        <p:spPr>
          <a:xfrm>
            <a:off x="5572132" y="57864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Прямоугольник 35"/>
          <p:cNvSpPr/>
          <p:nvPr/>
        </p:nvSpPr>
        <p:spPr>
          <a:xfrm>
            <a:off x="5214942" y="57864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Прямоугольник 36"/>
          <p:cNvSpPr/>
          <p:nvPr/>
        </p:nvSpPr>
        <p:spPr>
          <a:xfrm>
            <a:off x="4857752" y="57864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Прямоугольник 37"/>
          <p:cNvSpPr/>
          <p:nvPr/>
        </p:nvSpPr>
        <p:spPr>
          <a:xfrm>
            <a:off x="4500562" y="57864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9" name="Прямоугольник 38"/>
          <p:cNvSpPr/>
          <p:nvPr/>
        </p:nvSpPr>
        <p:spPr>
          <a:xfrm>
            <a:off x="5572132" y="507207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 name="Прямоугольник 39"/>
          <p:cNvSpPr/>
          <p:nvPr/>
        </p:nvSpPr>
        <p:spPr>
          <a:xfrm>
            <a:off x="2714612" y="542926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Прямоугольник 40"/>
          <p:cNvSpPr/>
          <p:nvPr/>
        </p:nvSpPr>
        <p:spPr>
          <a:xfrm>
            <a:off x="3071802" y="542926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Прямоугольник 41"/>
          <p:cNvSpPr/>
          <p:nvPr/>
        </p:nvSpPr>
        <p:spPr>
          <a:xfrm>
            <a:off x="3428992" y="542926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Прямоугольник 42"/>
          <p:cNvSpPr/>
          <p:nvPr/>
        </p:nvSpPr>
        <p:spPr>
          <a:xfrm>
            <a:off x="3786182" y="542926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Прямоугольник 43"/>
          <p:cNvSpPr/>
          <p:nvPr/>
        </p:nvSpPr>
        <p:spPr>
          <a:xfrm>
            <a:off x="5214942" y="507207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ОТВЕТЫ</a:t>
            </a:r>
            <a:endParaRPr lang="ru-RU" dirty="0"/>
          </a:p>
        </p:txBody>
      </p:sp>
      <p:sp>
        <p:nvSpPr>
          <p:cNvPr id="3" name="Содержимое 2"/>
          <p:cNvSpPr>
            <a:spLocks noGrp="1"/>
          </p:cNvSpPr>
          <p:nvPr>
            <p:ph idx="1"/>
          </p:nvPr>
        </p:nvSpPr>
        <p:spPr/>
        <p:txBody>
          <a:bodyPr/>
          <a:lstStyle/>
          <a:p>
            <a:pPr>
              <a:buNone/>
            </a:pPr>
            <a:endParaRPr lang="ru-RU" dirty="0"/>
          </a:p>
        </p:txBody>
      </p:sp>
      <p:sp>
        <p:nvSpPr>
          <p:cNvPr id="18" name="Прямоугольник 17"/>
          <p:cNvSpPr/>
          <p:nvPr/>
        </p:nvSpPr>
        <p:spPr>
          <a:xfrm>
            <a:off x="4286248" y="22145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м</a:t>
            </a:r>
            <a:endParaRPr lang="ru-RU" dirty="0"/>
          </a:p>
        </p:txBody>
      </p:sp>
      <p:sp>
        <p:nvSpPr>
          <p:cNvPr id="19" name="Прямоугольник 18"/>
          <p:cNvSpPr/>
          <p:nvPr/>
        </p:nvSpPr>
        <p:spPr>
          <a:xfrm>
            <a:off x="4286248" y="292893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a:t>
            </a:r>
            <a:endParaRPr lang="ru-RU" dirty="0"/>
          </a:p>
        </p:txBody>
      </p:sp>
      <p:sp>
        <p:nvSpPr>
          <p:cNvPr id="20" name="Прямоугольник 19"/>
          <p:cNvSpPr/>
          <p:nvPr/>
        </p:nvSpPr>
        <p:spPr>
          <a:xfrm>
            <a:off x="4286248" y="257174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е</a:t>
            </a:r>
            <a:endParaRPr lang="ru-RU" dirty="0"/>
          </a:p>
        </p:txBody>
      </p:sp>
      <p:sp>
        <p:nvSpPr>
          <p:cNvPr id="21" name="Прямоугольник 20"/>
          <p:cNvSpPr/>
          <p:nvPr/>
        </p:nvSpPr>
        <p:spPr>
          <a:xfrm>
            <a:off x="4286248" y="364331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о</a:t>
            </a:r>
            <a:endParaRPr lang="ru-RU" dirty="0"/>
          </a:p>
        </p:txBody>
      </p:sp>
      <p:sp>
        <p:nvSpPr>
          <p:cNvPr id="22" name="Прямоугольник 21"/>
          <p:cNvSpPr/>
          <p:nvPr/>
        </p:nvSpPr>
        <p:spPr>
          <a:xfrm>
            <a:off x="4286248" y="328612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т</a:t>
            </a:r>
            <a:endParaRPr lang="ru-RU" dirty="0"/>
          </a:p>
        </p:txBody>
      </p:sp>
      <p:sp>
        <p:nvSpPr>
          <p:cNvPr id="23" name="Прямоугольник 22"/>
          <p:cNvSpPr/>
          <p:nvPr/>
        </p:nvSpPr>
        <p:spPr>
          <a:xfrm>
            <a:off x="4286248" y="435769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м</a:t>
            </a:r>
            <a:endParaRPr lang="ru-RU" dirty="0"/>
          </a:p>
        </p:txBody>
      </p:sp>
      <p:sp>
        <p:nvSpPr>
          <p:cNvPr id="24" name="Прямоугольник 23"/>
          <p:cNvSpPr/>
          <p:nvPr/>
        </p:nvSpPr>
        <p:spPr>
          <a:xfrm>
            <a:off x="4286248" y="400050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и</a:t>
            </a:r>
            <a:endParaRPr lang="ru-RU" dirty="0"/>
          </a:p>
        </p:txBody>
      </p:sp>
      <p:sp>
        <p:nvSpPr>
          <p:cNvPr id="25" name="Прямоугольник 24"/>
          <p:cNvSpPr/>
          <p:nvPr/>
        </p:nvSpPr>
        <p:spPr>
          <a:xfrm>
            <a:off x="4286248" y="471488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е</a:t>
            </a:r>
            <a:endParaRPr lang="ru-RU" dirty="0"/>
          </a:p>
        </p:txBody>
      </p:sp>
      <p:sp>
        <p:nvSpPr>
          <p:cNvPr id="26" name="Прямоугольник 25"/>
          <p:cNvSpPr/>
          <p:nvPr/>
        </p:nvSpPr>
        <p:spPr>
          <a:xfrm>
            <a:off x="4286248" y="507207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н</a:t>
            </a:r>
            <a:endParaRPr lang="ru-RU" dirty="0"/>
          </a:p>
        </p:txBody>
      </p:sp>
      <p:sp>
        <p:nvSpPr>
          <p:cNvPr id="27" name="Прямоугольник 26"/>
          <p:cNvSpPr/>
          <p:nvPr/>
        </p:nvSpPr>
        <p:spPr>
          <a:xfrm>
            <a:off x="4286248" y="542926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и</a:t>
            </a:r>
            <a:endParaRPr lang="ru-RU" dirty="0"/>
          </a:p>
        </p:txBody>
      </p:sp>
      <p:sp>
        <p:nvSpPr>
          <p:cNvPr id="28" name="Прямоугольник 27"/>
          <p:cNvSpPr/>
          <p:nvPr/>
        </p:nvSpPr>
        <p:spPr>
          <a:xfrm>
            <a:off x="4643438" y="22145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4286248" y="57864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е</a:t>
            </a:r>
            <a:endParaRPr lang="ru-RU" dirty="0"/>
          </a:p>
        </p:txBody>
      </p:sp>
      <p:sp>
        <p:nvSpPr>
          <p:cNvPr id="30" name="Прямоугольник 29"/>
          <p:cNvSpPr/>
          <p:nvPr/>
        </p:nvSpPr>
        <p:spPr>
          <a:xfrm>
            <a:off x="4643438" y="292893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а</a:t>
            </a:r>
            <a:endParaRPr lang="ru-RU" dirty="0"/>
          </a:p>
        </p:txBody>
      </p:sp>
      <p:sp>
        <p:nvSpPr>
          <p:cNvPr id="31" name="Прямоугольник 30"/>
          <p:cNvSpPr/>
          <p:nvPr/>
        </p:nvSpPr>
        <p:spPr>
          <a:xfrm>
            <a:off x="3929058" y="257174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т</a:t>
            </a:r>
            <a:endParaRPr lang="ru-RU" dirty="0"/>
          </a:p>
        </p:txBody>
      </p:sp>
      <p:sp>
        <p:nvSpPr>
          <p:cNvPr id="32" name="Прямоугольник 31"/>
          <p:cNvSpPr/>
          <p:nvPr/>
        </p:nvSpPr>
        <p:spPr>
          <a:xfrm>
            <a:off x="5000628" y="292893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м</a:t>
            </a:r>
            <a:endParaRPr lang="ru-RU" dirty="0"/>
          </a:p>
        </p:txBody>
      </p:sp>
      <p:sp>
        <p:nvSpPr>
          <p:cNvPr id="33" name="Прямоугольник 32"/>
          <p:cNvSpPr/>
          <p:nvPr/>
        </p:nvSpPr>
        <p:spPr>
          <a:xfrm>
            <a:off x="3571868" y="328612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т</a:t>
            </a:r>
            <a:endParaRPr lang="ru-RU" dirty="0"/>
          </a:p>
        </p:txBody>
      </p:sp>
      <p:sp>
        <p:nvSpPr>
          <p:cNvPr id="34" name="Прямоугольник 33"/>
          <p:cNvSpPr/>
          <p:nvPr/>
        </p:nvSpPr>
        <p:spPr>
          <a:xfrm>
            <a:off x="3929058" y="328612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о</a:t>
            </a:r>
            <a:endParaRPr lang="ru-RU" dirty="0"/>
          </a:p>
        </p:txBody>
      </p:sp>
      <p:sp>
        <p:nvSpPr>
          <p:cNvPr id="35" name="Прямоугольник 34"/>
          <p:cNvSpPr/>
          <p:nvPr/>
        </p:nvSpPr>
        <p:spPr>
          <a:xfrm>
            <a:off x="4643438" y="364331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н</a:t>
            </a:r>
            <a:endParaRPr lang="ru-RU" dirty="0"/>
          </a:p>
        </p:txBody>
      </p:sp>
      <p:sp>
        <p:nvSpPr>
          <p:cNvPr id="36" name="Прямоугольник 35"/>
          <p:cNvSpPr/>
          <p:nvPr/>
        </p:nvSpPr>
        <p:spPr>
          <a:xfrm>
            <a:off x="5000628" y="364331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а</a:t>
            </a:r>
            <a:endParaRPr lang="ru-RU" dirty="0"/>
          </a:p>
        </p:txBody>
      </p:sp>
      <p:sp>
        <p:nvSpPr>
          <p:cNvPr id="37" name="Прямоугольник 36"/>
          <p:cNvSpPr/>
          <p:nvPr/>
        </p:nvSpPr>
        <p:spPr>
          <a:xfrm>
            <a:off x="3571868" y="400050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е</a:t>
            </a:r>
            <a:endParaRPr lang="ru-RU" dirty="0"/>
          </a:p>
        </p:txBody>
      </p:sp>
      <p:sp>
        <p:nvSpPr>
          <p:cNvPr id="38" name="Прямоугольник 37"/>
          <p:cNvSpPr/>
          <p:nvPr/>
        </p:nvSpPr>
        <p:spPr>
          <a:xfrm>
            <a:off x="3929058" y="400050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м</a:t>
            </a:r>
            <a:endParaRPr lang="ru-RU" dirty="0"/>
          </a:p>
        </p:txBody>
      </p:sp>
      <p:sp>
        <p:nvSpPr>
          <p:cNvPr id="39" name="Прямоугольник 38"/>
          <p:cNvSpPr/>
          <p:nvPr/>
        </p:nvSpPr>
        <p:spPr>
          <a:xfrm>
            <a:off x="3214678" y="400050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т</a:t>
            </a:r>
            <a:endParaRPr lang="ru-RU" dirty="0"/>
          </a:p>
        </p:txBody>
      </p:sp>
      <p:sp>
        <p:nvSpPr>
          <p:cNvPr id="40" name="Прямоугольник 39"/>
          <p:cNvSpPr/>
          <p:nvPr/>
        </p:nvSpPr>
        <p:spPr>
          <a:xfrm>
            <a:off x="5357818" y="435769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й</a:t>
            </a:r>
            <a:endParaRPr lang="ru-RU" dirty="0"/>
          </a:p>
        </p:txBody>
      </p:sp>
      <p:sp>
        <p:nvSpPr>
          <p:cNvPr id="41" name="Прямоугольник 40"/>
          <p:cNvSpPr/>
          <p:nvPr/>
        </p:nvSpPr>
        <p:spPr>
          <a:xfrm>
            <a:off x="5000628" y="435769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о</a:t>
            </a:r>
            <a:endParaRPr lang="ru-RU" dirty="0"/>
          </a:p>
        </p:txBody>
      </p:sp>
      <p:sp>
        <p:nvSpPr>
          <p:cNvPr id="42" name="Прямоугольник 41"/>
          <p:cNvSpPr/>
          <p:nvPr/>
        </p:nvSpPr>
        <p:spPr>
          <a:xfrm>
            <a:off x="4643438" y="435769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н</a:t>
            </a:r>
            <a:endParaRPr lang="ru-RU" dirty="0"/>
          </a:p>
        </p:txBody>
      </p:sp>
      <p:sp>
        <p:nvSpPr>
          <p:cNvPr id="43" name="Прямоугольник 42"/>
          <p:cNvSpPr/>
          <p:nvPr/>
        </p:nvSpPr>
        <p:spPr>
          <a:xfrm>
            <a:off x="5357818" y="507207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е</a:t>
            </a:r>
            <a:endParaRPr lang="ru-RU" dirty="0"/>
          </a:p>
        </p:txBody>
      </p:sp>
      <p:sp>
        <p:nvSpPr>
          <p:cNvPr id="44" name="Прямоугольник 43"/>
          <p:cNvSpPr/>
          <p:nvPr/>
        </p:nvSpPr>
        <p:spPr>
          <a:xfrm>
            <a:off x="5000628" y="507207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к</a:t>
            </a:r>
            <a:endParaRPr lang="ru-RU" dirty="0"/>
          </a:p>
        </p:txBody>
      </p:sp>
      <p:sp>
        <p:nvSpPr>
          <p:cNvPr id="45" name="Прямоугольник 44"/>
          <p:cNvSpPr/>
          <p:nvPr/>
        </p:nvSpPr>
        <p:spPr>
          <a:xfrm>
            <a:off x="4643438" y="507207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и</a:t>
            </a:r>
            <a:endParaRPr lang="ru-RU" dirty="0"/>
          </a:p>
        </p:txBody>
      </p:sp>
      <p:sp>
        <p:nvSpPr>
          <p:cNvPr id="46" name="Прямоугольник 45"/>
          <p:cNvSpPr/>
          <p:nvPr/>
        </p:nvSpPr>
        <p:spPr>
          <a:xfrm>
            <a:off x="2857488" y="542926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a:t>
            </a:r>
            <a:endParaRPr lang="ru-RU" dirty="0"/>
          </a:p>
        </p:txBody>
      </p:sp>
      <p:sp>
        <p:nvSpPr>
          <p:cNvPr id="47" name="Прямоугольник 46"/>
          <p:cNvSpPr/>
          <p:nvPr/>
        </p:nvSpPr>
        <p:spPr>
          <a:xfrm>
            <a:off x="3214678" y="542926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a:t>
            </a:r>
            <a:endParaRPr lang="ru-RU" dirty="0"/>
          </a:p>
        </p:txBody>
      </p:sp>
      <p:sp>
        <p:nvSpPr>
          <p:cNvPr id="48" name="Прямоугольник 47"/>
          <p:cNvSpPr/>
          <p:nvPr/>
        </p:nvSpPr>
        <p:spPr>
          <a:xfrm>
            <a:off x="3571868" y="542926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е</a:t>
            </a:r>
            <a:endParaRPr lang="ru-RU" dirty="0"/>
          </a:p>
        </p:txBody>
      </p:sp>
      <p:sp>
        <p:nvSpPr>
          <p:cNvPr id="49" name="Прямоугольник 48"/>
          <p:cNvSpPr/>
          <p:nvPr/>
        </p:nvSpPr>
        <p:spPr>
          <a:xfrm>
            <a:off x="5715008" y="57864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у</a:t>
            </a:r>
            <a:endParaRPr lang="ru-RU" dirty="0"/>
          </a:p>
        </p:txBody>
      </p:sp>
      <p:sp>
        <p:nvSpPr>
          <p:cNvPr id="50" name="Прямоугольник 49"/>
          <p:cNvSpPr/>
          <p:nvPr/>
        </p:nvSpPr>
        <p:spPr>
          <a:xfrm>
            <a:off x="3929058" y="542926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м</a:t>
            </a:r>
            <a:endParaRPr lang="ru-RU" dirty="0"/>
          </a:p>
        </p:txBody>
      </p:sp>
      <p:sp>
        <p:nvSpPr>
          <p:cNvPr id="51" name="Прямоугольник 50"/>
          <p:cNvSpPr/>
          <p:nvPr/>
        </p:nvSpPr>
        <p:spPr>
          <a:xfrm>
            <a:off x="5357818" y="57864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м</a:t>
            </a:r>
            <a:endParaRPr lang="ru-RU" dirty="0"/>
          </a:p>
        </p:txBody>
      </p:sp>
      <p:sp>
        <p:nvSpPr>
          <p:cNvPr id="52" name="Прямоугольник 51"/>
          <p:cNvSpPr/>
          <p:nvPr/>
        </p:nvSpPr>
        <p:spPr>
          <a:xfrm>
            <a:off x="5000628" y="57864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о</a:t>
            </a:r>
            <a:endParaRPr lang="ru-RU" dirty="0"/>
          </a:p>
        </p:txBody>
      </p:sp>
      <p:sp>
        <p:nvSpPr>
          <p:cNvPr id="53" name="Прямоугольник 52"/>
          <p:cNvSpPr/>
          <p:nvPr/>
        </p:nvSpPr>
        <p:spPr>
          <a:xfrm>
            <a:off x="3929058" y="57864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н</a:t>
            </a:r>
            <a:endParaRPr lang="ru-RU" dirty="0"/>
          </a:p>
        </p:txBody>
      </p:sp>
      <p:sp>
        <p:nvSpPr>
          <p:cNvPr id="54" name="Прямоугольник 53"/>
          <p:cNvSpPr/>
          <p:nvPr/>
        </p:nvSpPr>
        <p:spPr>
          <a:xfrm>
            <a:off x="4643438" y="578645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к</a:t>
            </a:r>
            <a:endParaRPr lang="ru-RU" dirty="0"/>
          </a:p>
        </p:txBody>
      </p:sp>
      <p:sp>
        <p:nvSpPr>
          <p:cNvPr id="55" name="Прямоугольник 54"/>
          <p:cNvSpPr/>
          <p:nvPr/>
        </p:nvSpPr>
        <p:spPr>
          <a:xfrm>
            <a:off x="3214678" y="471488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a:t>
            </a:r>
            <a:endParaRPr lang="ru-RU" dirty="0"/>
          </a:p>
        </p:txBody>
      </p:sp>
      <p:sp>
        <p:nvSpPr>
          <p:cNvPr id="56" name="Прямоугольник 55"/>
          <p:cNvSpPr/>
          <p:nvPr/>
        </p:nvSpPr>
        <p:spPr>
          <a:xfrm>
            <a:off x="3571868" y="471488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е</a:t>
            </a:r>
            <a:endParaRPr lang="ru-RU" dirty="0"/>
          </a:p>
        </p:txBody>
      </p:sp>
      <p:sp>
        <p:nvSpPr>
          <p:cNvPr id="57" name="Прямоугольник 56"/>
          <p:cNvSpPr/>
          <p:nvPr/>
        </p:nvSpPr>
        <p:spPr>
          <a:xfrm>
            <a:off x="3929058" y="471488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б</a:t>
            </a:r>
            <a:endParaRPr lang="ru-RU" dirty="0"/>
          </a:p>
        </p:txBody>
      </p:sp>
      <p:sp>
        <p:nvSpPr>
          <p:cNvPr id="58" name="Прямоугольник 57"/>
          <p:cNvSpPr/>
          <p:nvPr/>
        </p:nvSpPr>
        <p:spPr>
          <a:xfrm>
            <a:off x="5715008" y="5072074"/>
            <a:ext cx="3571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м</a:t>
            </a:r>
            <a:endParaRPr lang="ru-RU"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Работа с текстом</a:t>
            </a:r>
            <a:r>
              <a:rPr lang="ru-RU" dirty="0" smtClean="0"/>
              <a:t>. </a:t>
            </a:r>
            <a:endParaRPr lang="ru-RU" dirty="0"/>
          </a:p>
        </p:txBody>
      </p:sp>
      <p:sp>
        <p:nvSpPr>
          <p:cNvPr id="3" name="Содержимое 2"/>
          <p:cNvSpPr>
            <a:spLocks noGrp="1"/>
          </p:cNvSpPr>
          <p:nvPr>
            <p:ph idx="1"/>
          </p:nvPr>
        </p:nvSpPr>
        <p:spPr/>
        <p:txBody>
          <a:bodyPr>
            <a:normAutofit fontScale="85000" lnSpcReduction="10000"/>
          </a:bodyPr>
          <a:lstStyle/>
          <a:p>
            <a:r>
              <a:rPr lang="ru-RU" i="1" dirty="0" smtClean="0"/>
              <a:t>Жила белка в лесу, (н..) о чем не тужила. ( Н..)кто ее не беспокоил. Спала она на ветке большой ели. ( Н..)когда не заботилась  (н..) о ком, только о себе. Прошло время. У нее появились бельчата. Теперь белка (н..)куда от них не уходила. </a:t>
            </a:r>
            <a:endParaRPr lang="ru-RU" dirty="0" smtClean="0"/>
          </a:p>
          <a:p>
            <a:r>
              <a:rPr lang="ru-RU" i="1" dirty="0" smtClean="0"/>
              <a:t>Наступила зима. В лесу начались обвалы. Однажды тяжелый ком снега обрушился с вершины дерева на крышу жилища белочки. Белка выскочила, а ее беспомощные дети оказались в ловушке. ( Н..)куда бежать. ( Н..) к  кому обратиться за помощью.  (Н..)кто не спасет бельчат.  Белка быстро принялась раскапывать снег. Круглое внутреннее гнездо из мягкого мха осталось целым. (Н..)когда лесная жительница не была так счастлива. (Н..)что больше не омрачит ее радости.</a:t>
            </a:r>
            <a:r>
              <a:rPr lang="ru-RU" dirty="0" smtClean="0"/>
              <a:t>   (По В. Бианки)</a:t>
            </a:r>
          </a:p>
          <a:p>
            <a:endParaRPr lang="ru-RU"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ЗАДАНИЕ</a:t>
            </a:r>
            <a:endParaRPr lang="ru-RU" dirty="0"/>
          </a:p>
        </p:txBody>
      </p:sp>
      <p:sp>
        <p:nvSpPr>
          <p:cNvPr id="3" name="Содержимое 2"/>
          <p:cNvSpPr>
            <a:spLocks noGrp="1"/>
          </p:cNvSpPr>
          <p:nvPr>
            <p:ph idx="1"/>
          </p:nvPr>
        </p:nvSpPr>
        <p:spPr/>
        <p:txBody>
          <a:bodyPr/>
          <a:lstStyle/>
          <a:p>
            <a:r>
              <a:rPr lang="ru-RU" dirty="0" smtClean="0"/>
              <a:t>1.  Озаглавить текст. Определить его основную мысль. </a:t>
            </a:r>
          </a:p>
          <a:p>
            <a:r>
              <a:rPr lang="ru-RU" dirty="0" smtClean="0"/>
              <a:t>2.Выписать слова с  пропущенными буквами.</a:t>
            </a:r>
          </a:p>
          <a:p>
            <a:r>
              <a:rPr lang="ru-RU" dirty="0" smtClean="0"/>
              <a:t>3.Выписать местоимения,  подчеркнуть их как члены предложения.</a:t>
            </a:r>
          </a:p>
          <a:p>
            <a:r>
              <a:rPr lang="ru-RU" dirty="0" smtClean="0"/>
              <a:t>4.Указать разряды местоимений.</a:t>
            </a:r>
          </a:p>
          <a:p>
            <a:r>
              <a:rPr lang="ru-RU" dirty="0" smtClean="0"/>
              <a:t>5.Определите, какие из употреблённых местоимений являются разными формами одного слова.</a:t>
            </a:r>
          </a:p>
          <a:p>
            <a:endParaRPr lang="ru-RU"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ОТВЕТЫ</a:t>
            </a:r>
            <a:endParaRPr lang="ru-RU" dirty="0"/>
          </a:p>
        </p:txBody>
      </p:sp>
      <p:sp>
        <p:nvSpPr>
          <p:cNvPr id="3" name="Содержимое 2"/>
          <p:cNvSpPr>
            <a:spLocks noGrp="1"/>
          </p:cNvSpPr>
          <p:nvPr>
            <p:ph idx="1"/>
          </p:nvPr>
        </p:nvSpPr>
        <p:spPr/>
        <p:txBody>
          <a:bodyPr>
            <a:normAutofit lnSpcReduction="10000"/>
          </a:bodyPr>
          <a:lstStyle/>
          <a:p>
            <a:r>
              <a:rPr lang="ru-RU" dirty="0" smtClean="0"/>
              <a:t>Заглавие: «</a:t>
            </a:r>
            <a:r>
              <a:rPr lang="ru-RU" i="1" dirty="0" smtClean="0"/>
              <a:t>Лесная жительница».</a:t>
            </a:r>
            <a:endParaRPr lang="ru-RU" dirty="0" smtClean="0"/>
          </a:p>
          <a:p>
            <a:r>
              <a:rPr lang="ru-RU" dirty="0" smtClean="0"/>
              <a:t>Основная мысль:      белка спасает своих детёнышей.</a:t>
            </a:r>
          </a:p>
          <a:p>
            <a:pPr>
              <a:buNone/>
            </a:pPr>
            <a:r>
              <a:rPr lang="ru-RU" dirty="0" smtClean="0"/>
              <a:t> </a:t>
            </a:r>
          </a:p>
          <a:p>
            <a:r>
              <a:rPr lang="ru-RU" dirty="0" smtClean="0"/>
              <a:t>Н</a:t>
            </a:r>
            <a:r>
              <a:rPr lang="ru-RU" u="sng" dirty="0" smtClean="0"/>
              <a:t>и</a:t>
            </a:r>
            <a:r>
              <a:rPr lang="ru-RU" dirty="0" smtClean="0"/>
              <a:t> о чём, н</a:t>
            </a:r>
            <a:r>
              <a:rPr lang="ru-RU" u="sng" dirty="0" smtClean="0"/>
              <a:t>и</a:t>
            </a:r>
            <a:r>
              <a:rPr lang="ru-RU" dirty="0" smtClean="0"/>
              <a:t>кто</a:t>
            </a:r>
            <a:r>
              <a:rPr lang="ru-RU" baseline="30000" dirty="0" smtClean="0"/>
              <a:t>/</a:t>
            </a:r>
            <a:r>
              <a:rPr lang="ru-RU" dirty="0" smtClean="0"/>
              <a:t>, н</a:t>
            </a:r>
            <a:r>
              <a:rPr lang="ru-RU" u="sng" dirty="0" smtClean="0"/>
              <a:t>и</a:t>
            </a:r>
            <a:r>
              <a:rPr lang="ru-RU" dirty="0" smtClean="0"/>
              <a:t>когда</a:t>
            </a:r>
            <a:r>
              <a:rPr lang="ru-RU" baseline="30000" dirty="0" smtClean="0"/>
              <a:t>/</a:t>
            </a:r>
            <a:r>
              <a:rPr lang="ru-RU" dirty="0" smtClean="0"/>
              <a:t>, н</a:t>
            </a:r>
            <a:r>
              <a:rPr lang="ru-RU" u="sng" dirty="0" smtClean="0"/>
              <a:t>и</a:t>
            </a:r>
            <a:r>
              <a:rPr lang="ru-RU" dirty="0" smtClean="0"/>
              <a:t> о ком</a:t>
            </a:r>
            <a:r>
              <a:rPr lang="ru-RU" baseline="30000" dirty="0" smtClean="0"/>
              <a:t>/</a:t>
            </a:r>
            <a:r>
              <a:rPr lang="ru-RU" dirty="0" smtClean="0"/>
              <a:t>, н</a:t>
            </a:r>
            <a:r>
              <a:rPr lang="ru-RU" u="sng" dirty="0" smtClean="0"/>
              <a:t>и</a:t>
            </a:r>
            <a:r>
              <a:rPr lang="ru-RU" dirty="0" smtClean="0"/>
              <a:t>куда</a:t>
            </a:r>
            <a:r>
              <a:rPr lang="ru-RU" baseline="30000" dirty="0" smtClean="0"/>
              <a:t>/</a:t>
            </a:r>
            <a:r>
              <a:rPr lang="ru-RU" dirty="0" smtClean="0"/>
              <a:t>, н</a:t>
            </a:r>
            <a:r>
              <a:rPr lang="ru-RU" u="sng" dirty="0" smtClean="0"/>
              <a:t>е</a:t>
            </a:r>
            <a:r>
              <a:rPr lang="ru-RU" u="sng" baseline="30000" dirty="0" smtClean="0"/>
              <a:t>/</a:t>
            </a:r>
            <a:r>
              <a:rPr lang="ru-RU" dirty="0" smtClean="0"/>
              <a:t> к кому, н</a:t>
            </a:r>
            <a:r>
              <a:rPr lang="ru-RU" u="sng" dirty="0" smtClean="0"/>
              <a:t>и</a:t>
            </a:r>
            <a:r>
              <a:rPr lang="ru-RU" dirty="0" smtClean="0"/>
              <a:t>что</a:t>
            </a:r>
            <a:r>
              <a:rPr lang="ru-RU" baseline="30000" dirty="0" smtClean="0"/>
              <a:t>/</a:t>
            </a:r>
            <a:r>
              <a:rPr lang="ru-RU" dirty="0" smtClean="0"/>
              <a:t>   – </a:t>
            </a:r>
            <a:r>
              <a:rPr lang="ru-RU" b="1" dirty="0" smtClean="0"/>
              <a:t>отрицательные</a:t>
            </a:r>
            <a:r>
              <a:rPr lang="ru-RU" dirty="0" smtClean="0"/>
              <a:t>, она,  у неё, её, от них – </a:t>
            </a:r>
            <a:r>
              <a:rPr lang="ru-RU" b="1" dirty="0" smtClean="0"/>
              <a:t>личные</a:t>
            </a:r>
            <a:r>
              <a:rPr lang="ru-RU" dirty="0" smtClean="0"/>
              <a:t>, так – </a:t>
            </a:r>
            <a:r>
              <a:rPr lang="ru-RU" b="1" dirty="0" smtClean="0"/>
              <a:t>указательное</a:t>
            </a:r>
            <a:r>
              <a:rPr lang="ru-RU" dirty="0" smtClean="0"/>
              <a:t>,  о себе – </a:t>
            </a:r>
            <a:r>
              <a:rPr lang="ru-RU" b="1" dirty="0" smtClean="0"/>
              <a:t>возвратное</a:t>
            </a:r>
            <a:r>
              <a:rPr lang="ru-RU" dirty="0" smtClean="0"/>
              <a:t>.</a:t>
            </a:r>
          </a:p>
          <a:p>
            <a:pPr>
              <a:buNone/>
            </a:pPr>
            <a:endParaRPr lang="ru-RU" dirty="0" smtClean="0"/>
          </a:p>
          <a:p>
            <a:r>
              <a:rPr lang="ru-RU" dirty="0" smtClean="0"/>
              <a:t>Формы одного слова:         она, у неё, её.</a:t>
            </a:r>
          </a:p>
          <a:p>
            <a:pPr>
              <a:buNone/>
            </a:pPr>
            <a:endParaRPr lang="ru-RU"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a:bodyPr>
          <a:lstStyle/>
          <a:p>
            <a:r>
              <a:rPr lang="ru-RU" b="1" dirty="0" smtClean="0"/>
              <a:t>Работа с таблицей.</a:t>
            </a:r>
            <a:r>
              <a:rPr lang="ru-RU" dirty="0" smtClean="0"/>
              <a:t> </a:t>
            </a:r>
            <a:endParaRPr lang="ru-RU" dirty="0"/>
          </a:p>
        </p:txBody>
      </p:sp>
      <p:graphicFrame>
        <p:nvGraphicFramePr>
          <p:cNvPr id="4" name="Содержимое 3"/>
          <p:cNvGraphicFramePr>
            <a:graphicFrameLocks noGrp="1"/>
          </p:cNvGraphicFramePr>
          <p:nvPr>
            <p:ph idx="1"/>
          </p:nvPr>
        </p:nvGraphicFramePr>
        <p:xfrm>
          <a:off x="285720" y="1500175"/>
          <a:ext cx="8572560" cy="3736517"/>
        </p:xfrm>
        <a:graphic>
          <a:graphicData uri="http://schemas.openxmlformats.org/drawingml/2006/table">
            <a:tbl>
              <a:tblPr firstRow="1" bandRow="1">
                <a:tableStyleId>{5C22544A-7EE6-4342-B048-85BDC9FD1C3A}</a:tableStyleId>
              </a:tblPr>
              <a:tblGrid>
                <a:gridCol w="2143140"/>
                <a:gridCol w="2217556"/>
                <a:gridCol w="2068724"/>
                <a:gridCol w="2143140"/>
              </a:tblGrid>
              <a:tr h="1021874">
                <a:tc>
                  <a:txBody>
                    <a:bodyPr/>
                    <a:lstStyle/>
                    <a:p>
                      <a:r>
                        <a:rPr kumimoji="0" lang="ru-RU" sz="1800" b="1" kern="1200" dirty="0" smtClean="0">
                          <a:solidFill>
                            <a:schemeClr val="lt1"/>
                          </a:solidFill>
                          <a:latin typeface="+mn-lt"/>
                          <a:ea typeface="+mn-ea"/>
                          <a:cs typeface="+mn-cs"/>
                        </a:rPr>
                        <a:t>Разряды местоимений</a:t>
                      </a:r>
                      <a:endParaRPr lang="ru-RU" dirty="0"/>
                    </a:p>
                  </a:txBody>
                  <a:tcPr/>
                </a:tc>
                <a:tc>
                  <a:txBody>
                    <a:bodyPr/>
                    <a:lstStyle/>
                    <a:p>
                      <a:r>
                        <a:rPr kumimoji="0" lang="ru-RU" sz="1800" b="1" kern="1200" dirty="0" smtClean="0">
                          <a:solidFill>
                            <a:schemeClr val="lt1"/>
                          </a:solidFill>
                          <a:latin typeface="+mn-lt"/>
                          <a:ea typeface="+mn-ea"/>
                          <a:cs typeface="+mn-cs"/>
                        </a:rPr>
                        <a:t>Грамматические особенности</a:t>
                      </a:r>
                      <a:endParaRPr lang="ru-RU" dirty="0"/>
                    </a:p>
                  </a:txBody>
                  <a:tcPr/>
                </a:tc>
                <a:tc>
                  <a:txBody>
                    <a:bodyPr/>
                    <a:lstStyle/>
                    <a:p>
                      <a:r>
                        <a:rPr kumimoji="0" lang="ru-RU" sz="1800" b="1" kern="1200" dirty="0" smtClean="0">
                          <a:solidFill>
                            <a:schemeClr val="lt1"/>
                          </a:solidFill>
                          <a:latin typeface="+mn-lt"/>
                          <a:ea typeface="+mn-ea"/>
                          <a:cs typeface="+mn-cs"/>
                        </a:rPr>
                        <a:t>Синтаксическая роль</a:t>
                      </a:r>
                      <a:endParaRPr lang="ru-RU" dirty="0"/>
                    </a:p>
                  </a:txBody>
                  <a:tcPr/>
                </a:tc>
                <a:tc>
                  <a:txBody>
                    <a:bodyPr/>
                    <a:lstStyle/>
                    <a:p>
                      <a:r>
                        <a:rPr kumimoji="0" lang="ru-RU" sz="1800" b="1" kern="1200" dirty="0" smtClean="0">
                          <a:solidFill>
                            <a:schemeClr val="lt1"/>
                          </a:solidFill>
                          <a:latin typeface="+mn-lt"/>
                          <a:ea typeface="+mn-ea"/>
                          <a:cs typeface="+mn-cs"/>
                        </a:rPr>
                        <a:t>Орфограммы</a:t>
                      </a:r>
                      <a:endParaRPr lang="ru-RU" dirty="0"/>
                    </a:p>
                  </a:txBody>
                  <a:tcPr/>
                </a:tc>
              </a:tr>
              <a:tr h="1692769">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dirty="0"/>
                    </a:p>
                  </a:txBody>
                  <a:tcPr/>
                </a:tc>
              </a:tr>
              <a:tr h="1021874">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dirty="0"/>
                    </a:p>
                  </a:txBody>
                  <a:tcPr/>
                </a:tc>
              </a:tr>
            </a:tbl>
          </a:graphicData>
        </a:graphic>
      </p:graphicFrame>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581772"/>
          </a:xfrm>
        </p:spPr>
        <p:txBody>
          <a:bodyPr>
            <a:normAutofit fontScale="90000"/>
          </a:bodyPr>
          <a:lstStyle/>
          <a:p>
            <a:r>
              <a:rPr lang="ru-RU" b="1" dirty="0" smtClean="0"/>
              <a:t>Работа с деформированным текстом</a:t>
            </a:r>
            <a:endParaRPr lang="ru-RU" dirty="0"/>
          </a:p>
        </p:txBody>
      </p:sp>
      <p:sp>
        <p:nvSpPr>
          <p:cNvPr id="3" name="Содержимое 2"/>
          <p:cNvSpPr>
            <a:spLocks noGrp="1"/>
          </p:cNvSpPr>
          <p:nvPr>
            <p:ph idx="1"/>
          </p:nvPr>
        </p:nvSpPr>
        <p:spPr>
          <a:xfrm>
            <a:off x="457200" y="1428736"/>
            <a:ext cx="8229600" cy="4895864"/>
          </a:xfrm>
        </p:spPr>
        <p:txBody>
          <a:bodyPr>
            <a:normAutofit fontScale="47500" lnSpcReduction="20000"/>
          </a:bodyPr>
          <a:lstStyle/>
          <a:p>
            <a:pPr>
              <a:buNone/>
            </a:pPr>
            <a:r>
              <a:rPr lang="ru-RU" sz="4400" dirty="0" smtClean="0"/>
              <a:t>Задание: вставить местоимения.</a:t>
            </a:r>
          </a:p>
          <a:p>
            <a:pPr>
              <a:buNone/>
            </a:pPr>
            <a:r>
              <a:rPr lang="ru-RU" sz="4400" dirty="0" smtClean="0"/>
              <a:t> </a:t>
            </a:r>
          </a:p>
          <a:p>
            <a:pPr>
              <a:buNone/>
            </a:pPr>
            <a:r>
              <a:rPr lang="en-US" sz="4400" dirty="0" smtClean="0"/>
              <a:t>    </a:t>
            </a:r>
            <a:r>
              <a:rPr lang="ru-RU" sz="4400" dirty="0" smtClean="0"/>
              <a:t>1.Алексей </a:t>
            </a:r>
            <a:r>
              <a:rPr lang="ru-RU" sz="4400" dirty="0" err="1" smtClean="0"/>
              <a:t>почу</a:t>
            </a:r>
            <a:r>
              <a:rPr lang="ru-RU" sz="4400" dirty="0" smtClean="0"/>
              <a:t>..</a:t>
            </a:r>
            <a:r>
              <a:rPr lang="ru-RU" sz="4400" dirty="0" err="1" smtClean="0"/>
              <a:t>ствовал</a:t>
            </a:r>
            <a:r>
              <a:rPr lang="ru-RU" sz="4400" dirty="0" smtClean="0"/>
              <a:t>, </a:t>
            </a:r>
            <a:r>
              <a:rPr lang="ru-RU" sz="4400" u="sng" dirty="0" smtClean="0"/>
              <a:t>______ </a:t>
            </a:r>
            <a:r>
              <a:rPr lang="ru-RU" sz="4400" dirty="0" smtClean="0"/>
              <a:t>больше (не) может, ______   ________ сила (не) сдвинет _______    с места. 2.Долго с..дел он, _________ не думая, _________ не видя и не слыша. 3. Ступни уже </a:t>
            </a:r>
            <a:r>
              <a:rPr lang="ru-RU" sz="4400" dirty="0" err="1" smtClean="0"/>
              <a:t>окам</a:t>
            </a:r>
            <a:r>
              <a:rPr lang="ru-RU" sz="4400" dirty="0" smtClean="0"/>
              <a:t>..</a:t>
            </a:r>
            <a:r>
              <a:rPr lang="ru-RU" sz="4400" dirty="0" err="1" smtClean="0"/>
              <a:t>нели</a:t>
            </a:r>
            <a:r>
              <a:rPr lang="ru-RU" sz="4400" dirty="0" smtClean="0"/>
              <a:t>, _______ (не) чу..</a:t>
            </a:r>
            <a:r>
              <a:rPr lang="ru-RU" sz="4400" dirty="0" err="1" smtClean="0"/>
              <a:t>ствовали</a:t>
            </a:r>
            <a:r>
              <a:rPr lang="ru-RU" sz="4400" dirty="0" smtClean="0"/>
              <a:t>, но тело при </a:t>
            </a:r>
            <a:r>
              <a:rPr lang="ru-RU" sz="4400" dirty="0" err="1" smtClean="0"/>
              <a:t>кажд</a:t>
            </a:r>
            <a:r>
              <a:rPr lang="ru-RU" sz="4400" dirty="0" smtClean="0"/>
              <a:t>..м шаге пронзала боль. Алексей долго осматривал место побоища, ища _________ с..</a:t>
            </a:r>
            <a:r>
              <a:rPr lang="ru-RU" sz="4400" dirty="0" err="1" smtClean="0"/>
              <a:t>стного</a:t>
            </a:r>
            <a:r>
              <a:rPr lang="ru-RU" sz="4400" dirty="0" smtClean="0"/>
              <a:t>. 4.Тело понемногу </a:t>
            </a:r>
            <a:r>
              <a:rPr lang="ru-RU" sz="4400" dirty="0" err="1" smtClean="0"/>
              <a:t>отх</a:t>
            </a:r>
            <a:r>
              <a:rPr lang="ru-RU" sz="4400" dirty="0" smtClean="0"/>
              <a:t>..</a:t>
            </a:r>
            <a:r>
              <a:rPr lang="ru-RU" sz="4400" dirty="0" err="1" smtClean="0"/>
              <a:t>дило</a:t>
            </a:r>
            <a:r>
              <a:rPr lang="ru-RU" sz="4400" dirty="0" smtClean="0"/>
              <a:t> но ________ случилось с ногами.  _______ совсем  (не) могли ст..ять. В с..</a:t>
            </a:r>
            <a:r>
              <a:rPr lang="ru-RU" sz="4400" dirty="0" err="1" smtClean="0"/>
              <a:t>сняке</a:t>
            </a:r>
            <a:r>
              <a:rPr lang="ru-RU" sz="4400" dirty="0" smtClean="0"/>
              <a:t> скрылись люди _________ наблюдали _________ и _________ </a:t>
            </a:r>
            <a:r>
              <a:rPr lang="ru-RU" sz="4400" dirty="0" err="1" smtClean="0"/>
              <a:t>переш</a:t>
            </a:r>
            <a:r>
              <a:rPr lang="ru-RU" sz="4400" dirty="0" smtClean="0"/>
              <a:t>..</a:t>
            </a:r>
            <a:r>
              <a:rPr lang="ru-RU" sz="4400" dirty="0" err="1" smtClean="0"/>
              <a:t>птывались</a:t>
            </a:r>
            <a:r>
              <a:rPr lang="ru-RU" sz="4400" dirty="0" smtClean="0"/>
              <a:t>. 5. _______ </a:t>
            </a:r>
            <a:r>
              <a:rPr lang="ru-RU" sz="4400" dirty="0" err="1" smtClean="0"/>
              <a:t>отч</a:t>
            </a:r>
            <a:r>
              <a:rPr lang="ru-RU" sz="4400" dirty="0" smtClean="0"/>
              <a:t>..</a:t>
            </a:r>
            <a:r>
              <a:rPr lang="ru-RU" sz="4400" dirty="0" err="1" smtClean="0"/>
              <a:t>тливо</a:t>
            </a:r>
            <a:r>
              <a:rPr lang="ru-RU" sz="4400" dirty="0" smtClean="0"/>
              <a:t> вскрикнул Человек!</a:t>
            </a:r>
          </a:p>
          <a:p>
            <a:pPr>
              <a:buNone/>
            </a:pPr>
            <a:r>
              <a:rPr lang="en-US" sz="4400" dirty="0" smtClean="0"/>
              <a:t>    </a:t>
            </a:r>
            <a:r>
              <a:rPr lang="ru-RU" sz="4400" dirty="0" smtClean="0"/>
              <a:t>(Б.Полевой.)</a:t>
            </a:r>
          </a:p>
          <a:p>
            <a:pPr>
              <a:buNone/>
            </a:pPr>
            <a:r>
              <a:rPr lang="ru-RU" sz="4400" dirty="0" smtClean="0"/>
              <a:t> </a:t>
            </a:r>
          </a:p>
          <a:p>
            <a:pPr>
              <a:buNone/>
            </a:pPr>
            <a:endParaRPr lang="ru-RU" sz="4400" dirty="0" smtClean="0"/>
          </a:p>
          <a:p>
            <a:pPr>
              <a:buNone/>
            </a:pPr>
            <a:r>
              <a:rPr lang="ru-RU" sz="4400" b="1" dirty="0" smtClean="0"/>
              <a:t>Слова для справок:</a:t>
            </a:r>
            <a:r>
              <a:rPr lang="ru-RU" sz="4400" dirty="0" smtClean="0"/>
              <a:t> (н..)какая, что, его, (н..) о чём, (н..) чего, они, (за) ним, кто (то), о чём (то), что (то), чего (</a:t>
            </a:r>
            <a:r>
              <a:rPr lang="ru-RU" sz="4400" dirty="0" err="1" smtClean="0"/>
              <a:t>нибудь</a:t>
            </a:r>
            <a:r>
              <a:rPr lang="ru-RU" sz="4400" dirty="0" smtClean="0"/>
              <a:t>).</a:t>
            </a:r>
          </a:p>
          <a:p>
            <a:endParaRPr lang="ru-RU" dirty="0"/>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73</TotalTime>
  <Words>659</Words>
  <PresentationFormat>Экран (4:3)</PresentationFormat>
  <Paragraphs>107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Поток</vt:lpstr>
      <vt:lpstr>Повторительно-обобщающий урок в 6 классе по теме:</vt:lpstr>
      <vt:lpstr>ЦЕЛИ:</vt:lpstr>
      <vt:lpstr>КРОССВОРД</vt:lpstr>
      <vt:lpstr>ОТВЕТЫ</vt:lpstr>
      <vt:lpstr>Работа с текстом. </vt:lpstr>
      <vt:lpstr>ЗАДАНИЕ</vt:lpstr>
      <vt:lpstr>ОТВЕТЫ</vt:lpstr>
      <vt:lpstr>Работа с таблицей. </vt:lpstr>
      <vt:lpstr>Работа с деформированным текстом</vt:lpstr>
      <vt:lpstr>ПРОВЕРКА</vt:lpstr>
      <vt:lpstr>Литература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Повторительно-обобщающий урок в 6 классе по теме:</dc:title>
  <cp:lastModifiedBy>Admin</cp:lastModifiedBy>
  <cp:revision>14</cp:revision>
  <dcterms:modified xsi:type="dcterms:W3CDTF">2013-03-28T09:42:49Z</dcterms:modified>
</cp:coreProperties>
</file>