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05EDC-2F80-4857-8AE1-8E6AEFFEAC2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BD11E-691B-48AD-A3A0-C50369A59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2857496"/>
            <a:ext cx="5557822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Приспособленность организмов к действию факторов среды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адаптаций у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429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 недостатку влаги</a:t>
            </a:r>
            <a:endParaRPr lang="ru-RU" dirty="0"/>
          </a:p>
        </p:txBody>
      </p:sp>
      <p:pic>
        <p:nvPicPr>
          <p:cNvPr id="22530" name="Picture 2" descr="http://www.klass39.ru/wp-content/uploads/2012/02/CAMEL02-620x4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08198" y="2071678"/>
            <a:ext cx="4835802" cy="3143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535782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Запасание жира</a:t>
            </a:r>
            <a:endParaRPr lang="ru-RU" dirty="0"/>
          </a:p>
        </p:txBody>
      </p:sp>
      <p:pic>
        <p:nvPicPr>
          <p:cNvPr id="22532" name="Picture 4" descr="http://ischu-rybku.ru/fimage/539_7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00174"/>
            <a:ext cx="4429124" cy="296751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00063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Спячка - протоптер</a:t>
            </a:r>
            <a:endParaRPr lang="ru-RU" dirty="0"/>
          </a:p>
        </p:txBody>
      </p:sp>
      <p:pic>
        <p:nvPicPr>
          <p:cNvPr id="22534" name="Picture 6" descr="http://dic.academic.ru/pictures/dic_biology/d_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3385378"/>
            <a:ext cx="3509962" cy="3472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1"/>
            <a:ext cx="8229600" cy="714380"/>
          </a:xfrm>
        </p:spPr>
        <p:txBody>
          <a:bodyPr/>
          <a:lstStyle/>
          <a:p>
            <a:r>
              <a:rPr lang="ru-RU" dirty="0" smtClean="0"/>
              <a:t>К водной среде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адаптаций у животных</a:t>
            </a:r>
            <a:endParaRPr lang="ru-RU" dirty="0"/>
          </a:p>
        </p:txBody>
      </p:sp>
      <p:pic>
        <p:nvPicPr>
          <p:cNvPr id="23554" name="Picture 2" descr="http://www.tvoyrebenok.ru/images/animals/107.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928802"/>
            <a:ext cx="3254444" cy="2286016"/>
          </a:xfrm>
          <a:prstGeom prst="rect">
            <a:avLst/>
          </a:prstGeom>
          <a:noFill/>
        </p:spPr>
      </p:pic>
      <p:pic>
        <p:nvPicPr>
          <p:cNvPr id="23556" name="Picture 4" descr="http://new-fisher.ru/img_fish/plotv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928670"/>
            <a:ext cx="3810000" cy="19907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215206" y="85723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Боковая линия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150017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Обтекаемая форма тела</a:t>
            </a:r>
            <a:endParaRPr lang="ru-RU" dirty="0"/>
          </a:p>
        </p:txBody>
      </p:sp>
      <p:pic>
        <p:nvPicPr>
          <p:cNvPr id="23558" name="Picture 6" descr="http://www.ichthyo.ru/sites/default/files/article_26_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572008"/>
            <a:ext cx="2561914" cy="14287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628652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Плавательный пузырь</a:t>
            </a:r>
            <a:endParaRPr lang="ru-RU" dirty="0"/>
          </a:p>
        </p:txBody>
      </p:sp>
      <p:pic>
        <p:nvPicPr>
          <p:cNvPr id="23560" name="Picture 8" descr="http://houseaqua.ru/uploads/posts/2012-09/1347961769_cihlazoma-sedzhika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62" y="4000504"/>
            <a:ext cx="3643338" cy="264320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072330" y="371475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Плавники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642942"/>
          </a:xfrm>
        </p:spPr>
        <p:txBody>
          <a:bodyPr/>
          <a:lstStyle/>
          <a:p>
            <a:r>
              <a:rPr lang="ru-RU" dirty="0" smtClean="0"/>
              <a:t>К недостатку света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адаптаций у животных</a:t>
            </a:r>
            <a:endParaRPr lang="ru-RU" dirty="0"/>
          </a:p>
        </p:txBody>
      </p:sp>
      <p:pic>
        <p:nvPicPr>
          <p:cNvPr id="25602" name="Picture 2" descr="http://www.rgo.ru/wp-content/uploads/2010/12/image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643050"/>
            <a:ext cx="2357454" cy="2286016"/>
          </a:xfrm>
          <a:prstGeom prst="rect">
            <a:avLst/>
          </a:prstGeom>
          <a:noFill/>
        </p:spPr>
      </p:pic>
      <p:pic>
        <p:nvPicPr>
          <p:cNvPr id="25604" name="Picture 4" descr="http://t0.gstatic.com/images?q=tbn:ANd9GcThFhP6WRVo9BqKFlnpTwMfK_D067qmOFIDvZnlncZ7JCjv837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714884"/>
            <a:ext cx="2466975" cy="1847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392906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Слепыш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35769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Крот </a:t>
            </a:r>
            <a:endParaRPr lang="ru-RU" dirty="0"/>
          </a:p>
        </p:txBody>
      </p:sp>
      <p:pic>
        <p:nvPicPr>
          <p:cNvPr id="25606" name="Picture 6" descr="http://www.apus.ru/im.xp/0510480480530520570520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3" y="1714488"/>
            <a:ext cx="3276001" cy="221457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86116" y="414338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Удильщик </a:t>
            </a:r>
            <a:endParaRPr lang="ru-RU" dirty="0"/>
          </a:p>
        </p:txBody>
      </p:sp>
      <p:pic>
        <p:nvPicPr>
          <p:cNvPr id="25608" name="Picture 8" descr="http://stat21.privet.ru/lr/0c1577e15fe60f542f1fff21ee5950c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1571612"/>
            <a:ext cx="2334431" cy="235745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57818" y="12144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Светящиеся</a:t>
            </a:r>
            <a:r>
              <a:rPr lang="ru-RU" dirty="0" smtClean="0"/>
              <a:t> </a:t>
            </a:r>
            <a:r>
              <a:rPr lang="ru-RU" b="1" dirty="0" smtClean="0"/>
              <a:t>органы</a:t>
            </a:r>
            <a:endParaRPr lang="ru-RU" b="1" dirty="0"/>
          </a:p>
        </p:txBody>
      </p:sp>
      <p:pic>
        <p:nvPicPr>
          <p:cNvPr id="25610" name="Picture 10" descr="http://www.kolpashka.ru/upload/blogs/5920c35352f149b69bc0d0618520e02e.jpg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4942" y="4286256"/>
            <a:ext cx="3663803" cy="228601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786182" y="628652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землеройка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786182" y="492919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Развитое обоняние 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642942"/>
          </a:xfrm>
        </p:spPr>
        <p:txBody>
          <a:bodyPr/>
          <a:lstStyle/>
          <a:p>
            <a:r>
              <a:rPr lang="ru-RU" dirty="0" smtClean="0"/>
              <a:t>К ночному образу жизни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адаптаций у животных</a:t>
            </a:r>
            <a:endParaRPr lang="ru-RU" dirty="0"/>
          </a:p>
        </p:txBody>
      </p:sp>
      <p:pic>
        <p:nvPicPr>
          <p:cNvPr id="24578" name="Picture 2" descr="http://img.zoneland.ru/images5/96637912361549410991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14488"/>
            <a:ext cx="4095750" cy="3133726"/>
          </a:xfrm>
          <a:prstGeom prst="rect">
            <a:avLst/>
          </a:prstGeom>
          <a:noFill/>
        </p:spPr>
      </p:pic>
      <p:pic>
        <p:nvPicPr>
          <p:cNvPr id="24580" name="Picture 4" descr="http://www.day-primety.ru/wp-content/uploads/sov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5979" y="1214422"/>
            <a:ext cx="3048021" cy="3786214"/>
          </a:xfrm>
          <a:prstGeom prst="rect">
            <a:avLst/>
          </a:prstGeom>
          <a:noFill/>
        </p:spPr>
      </p:pic>
      <p:pic>
        <p:nvPicPr>
          <p:cNvPr id="24582" name="Picture 6" descr="http://forum.forum.forum.forum.byaki.net/uploads/posts/2007-12/1197056402_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4695824"/>
            <a:ext cx="2857500" cy="21621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86776" y="6488668"/>
            <a:ext cx="85722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Лемур </a:t>
            </a:r>
            <a:endParaRPr lang="ru-RU" dirty="0"/>
          </a:p>
        </p:txBody>
      </p:sp>
      <p:pic>
        <p:nvPicPr>
          <p:cNvPr id="24584" name="Picture 8" descr="http://www.selection.uz/wp-content/uploads/2011/01/bat_echolocation_225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4320532"/>
            <a:ext cx="3857637" cy="2537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Виды адаптаций </a:t>
            </a:r>
            <a:r>
              <a:rPr lang="ru-RU" dirty="0" smtClean="0"/>
              <a:t>у растений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1"/>
            <a:ext cx="8229600" cy="642942"/>
          </a:xfrm>
        </p:spPr>
        <p:txBody>
          <a:bodyPr/>
          <a:lstStyle/>
          <a:p>
            <a:r>
              <a:rPr lang="ru-RU" dirty="0" smtClean="0"/>
              <a:t>Низкие температуры </a:t>
            </a:r>
            <a:endParaRPr lang="ru-RU" dirty="0"/>
          </a:p>
        </p:txBody>
      </p:sp>
      <p:pic>
        <p:nvPicPr>
          <p:cNvPr id="1026" name="Picture 2" descr="http://nature.baikal.ru/phs/norm/45/457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857232"/>
            <a:ext cx="3333773" cy="250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15042" y="335756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Карликовая береза</a:t>
            </a:r>
            <a:endParaRPr lang="ru-RU" dirty="0"/>
          </a:p>
        </p:txBody>
      </p:sp>
      <p:pic>
        <p:nvPicPr>
          <p:cNvPr id="1028" name="Picture 4" descr="http://catherine.spb.ru/images/uploads/listopad_thum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428737"/>
            <a:ext cx="3048021" cy="2286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листопад</a:t>
            </a:r>
            <a:endParaRPr lang="ru-RU" dirty="0"/>
          </a:p>
        </p:txBody>
      </p:sp>
      <p:pic>
        <p:nvPicPr>
          <p:cNvPr id="1030" name="Picture 6" descr="http://hvoinie.ru/wp-content/uploads/2012/10/%D0%A5%D0%B2%D0%BE%D1%8F-%D0%BA%D0%B5%D0%B4%D1%80%D0%BE%D0%B2%D0%BE%D0%B9-%D1%81%D0%BE%D1%81%D0%BD%D1%8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286256"/>
            <a:ext cx="3338858" cy="221460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64886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Хвоя </a:t>
            </a:r>
            <a:endParaRPr lang="ru-RU" dirty="0"/>
          </a:p>
        </p:txBody>
      </p:sp>
      <p:pic>
        <p:nvPicPr>
          <p:cNvPr id="1032" name="Picture 8" descr="http://ric.sgau.ru/kat/4-1/4-1-4-0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3357562"/>
            <a:ext cx="2400293" cy="32766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72198" y="621508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Подземные побеги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9"/>
            <a:ext cx="8229600" cy="642942"/>
          </a:xfrm>
        </p:spPr>
        <p:txBody>
          <a:bodyPr/>
          <a:lstStyle/>
          <a:p>
            <a:r>
              <a:rPr lang="ru-RU" dirty="0" smtClean="0"/>
              <a:t>Высокие температуры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Виды адаптаций </a:t>
            </a:r>
            <a:r>
              <a:rPr lang="ru-RU" dirty="0" smtClean="0"/>
              <a:t>у растений </a:t>
            </a:r>
            <a:endParaRPr lang="ru-RU" dirty="0"/>
          </a:p>
        </p:txBody>
      </p:sp>
      <p:pic>
        <p:nvPicPr>
          <p:cNvPr id="27650" name="Picture 2" descr="http://irecommend.ru/sites/default/files/product-images/46074/391_p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1071546"/>
            <a:ext cx="2114538" cy="315602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43702" y="428625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Узкие листья злаков</a:t>
            </a:r>
            <a:endParaRPr lang="ru-RU" dirty="0"/>
          </a:p>
        </p:txBody>
      </p:sp>
      <p:pic>
        <p:nvPicPr>
          <p:cNvPr id="27652" name="Picture 4" descr="http://www.akil81.narod.ru/mnogoletnie_tsveti/CHistecc_sherstisty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643050"/>
            <a:ext cx="3238523" cy="24288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178592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Опушенные листья</a:t>
            </a:r>
            <a:endParaRPr lang="ru-RU" dirty="0"/>
          </a:p>
        </p:txBody>
      </p:sp>
      <p:pic>
        <p:nvPicPr>
          <p:cNvPr id="27654" name="Picture 6" descr="http://t2.gstatic.com/images?q=tbn:ANd9GcSYogdv0cz2QI5ZoDspiuMrwUmNMuBRzht_T-HDclaau_S59mV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10464" y="4214818"/>
            <a:ext cx="3242694" cy="24288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596" y="6000768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Короткий вегетационный период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614354"/>
          </a:xfrm>
        </p:spPr>
        <p:txBody>
          <a:bodyPr/>
          <a:lstStyle/>
          <a:p>
            <a:r>
              <a:rPr lang="ru-RU" dirty="0" smtClean="0"/>
              <a:t>К недостатку света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Виды адаптаций </a:t>
            </a:r>
            <a:r>
              <a:rPr lang="ru-RU" dirty="0" smtClean="0"/>
              <a:t>у растений </a:t>
            </a:r>
            <a:endParaRPr lang="ru-RU" dirty="0"/>
          </a:p>
        </p:txBody>
      </p:sp>
      <p:pic>
        <p:nvPicPr>
          <p:cNvPr id="28674" name="Picture 2" descr="http://www.supersadovnik.ru/site_images/00000103/000692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785794"/>
            <a:ext cx="3219439" cy="26113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342900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Листовая мозаика</a:t>
            </a:r>
            <a:endParaRPr lang="ru-RU" dirty="0"/>
          </a:p>
        </p:txBody>
      </p:sp>
      <p:pic>
        <p:nvPicPr>
          <p:cNvPr id="28676" name="Picture 4" descr="http://www.vertograd-s.ru/news/wp-content/uploads/2009/05/shade-garden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0" y="4162424"/>
            <a:ext cx="3810000" cy="26955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00662" y="378619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Темная листовая пластинка</a:t>
            </a:r>
            <a:endParaRPr lang="ru-RU" dirty="0"/>
          </a:p>
        </p:txBody>
      </p:sp>
      <p:sp>
        <p:nvSpPr>
          <p:cNvPr id="28678" name="AutoShape 6" descr="http://iclass.home-edu.ru/file.php/376/materialy_new/33_prirodnye_zony_03/yaru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://iclass.home-edu.ru/file.php/376/materialy_new/33_prirodnye_zony_03/yaru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Ярусность дубрав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4" name="AutoShape 12" descr="Ярусность дубрав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6" name="AutoShape 14" descr="Папоротники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8" name="Picture 16" descr="http://www.ecosystema.ru/07referats/slovgeo/img/9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0190" y="1428736"/>
            <a:ext cx="2587628" cy="4000528"/>
          </a:xfrm>
          <a:prstGeom prst="rect">
            <a:avLst/>
          </a:prstGeom>
          <a:noFill/>
        </p:spPr>
      </p:pic>
      <p:pic>
        <p:nvPicPr>
          <p:cNvPr id="28690" name="Picture 18" descr="http://s61.radikal.ru/i173/1202/93/bf783c2c91c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500174"/>
            <a:ext cx="2571768" cy="385765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85720" y="5572140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Цветение до распускания листьев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посредством выполнения лабораторной работы формировать у учащихся умение объяснять взаимосвязи организмов и окружающей среды;</a:t>
            </a:r>
          </a:p>
          <a:p>
            <a:r>
              <a:rPr lang="ru-RU" dirty="0" smtClean="0"/>
              <a:t> выявлять приспособления организмов к среде обитания;</a:t>
            </a:r>
          </a:p>
          <a:p>
            <a:r>
              <a:rPr lang="ru-RU" dirty="0" smtClean="0"/>
              <a:t> учить анализировать воздействие факторов окружающей среды на организмы;</a:t>
            </a:r>
          </a:p>
          <a:p>
            <a:r>
              <a:rPr lang="ru-RU" dirty="0" smtClean="0"/>
              <a:t> раскрыть эволюционный характер образования экологических групп организмов и их значение в природе; </a:t>
            </a:r>
          </a:p>
          <a:p>
            <a:r>
              <a:rPr lang="ru-RU" dirty="0" smtClean="0"/>
              <a:t> развивать экологические знания учащихся; воспитывать интерес к предмету, бережное отношение к природе,  пополнять словарный запас учащихся.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 Что такое экология? Среда обитания? Экологические факторы?</a:t>
            </a:r>
          </a:p>
          <a:p>
            <a:r>
              <a:rPr lang="ru-RU" dirty="0" smtClean="0"/>
              <a:t>Опишите группы экологических факторов.</a:t>
            </a:r>
          </a:p>
          <a:p>
            <a:r>
              <a:rPr lang="ru-RU" dirty="0" smtClean="0"/>
              <a:t>Назовите среды жизни на Земле. Дайте научные названия их обитателям.</a:t>
            </a:r>
          </a:p>
          <a:p>
            <a:r>
              <a:rPr lang="ru-RU" b="1" dirty="0" smtClean="0"/>
              <a:t> </a:t>
            </a:r>
            <a:r>
              <a:rPr lang="ru-RU" dirty="0" smtClean="0"/>
              <a:t>Сформулируйте закон экологической индивидуальности видов </a:t>
            </a:r>
          </a:p>
          <a:p>
            <a:r>
              <a:rPr lang="ru-RU" dirty="0" smtClean="0"/>
              <a:t>Сформулируйте закон ограничивающего фактора</a:t>
            </a:r>
          </a:p>
          <a:p>
            <a:r>
              <a:rPr lang="ru-RU" dirty="0" smtClean="0"/>
              <a:t>О чём гласит закон совместного действия факторов?</a:t>
            </a:r>
          </a:p>
          <a:p>
            <a:r>
              <a:rPr lang="ru-RU" b="1" dirty="0" smtClean="0"/>
              <a:t>  </a:t>
            </a:r>
            <a:r>
              <a:rPr lang="ru-RU" dirty="0" smtClean="0"/>
              <a:t>О чём свидетельствует закон незаменимости факторов? </a:t>
            </a:r>
          </a:p>
          <a:p>
            <a:r>
              <a:rPr lang="ru-RU" dirty="0" smtClean="0"/>
              <a:t>то такое фотопериодизм?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3"/>
            <a:ext cx="6186502" cy="207170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Рассмотрите семена и плоды разных растений .</a:t>
            </a:r>
          </a:p>
          <a:p>
            <a:r>
              <a:rPr lang="ru-RU" dirty="0" smtClean="0"/>
              <a:t>Определите способы распространения семян этих растений.</a:t>
            </a:r>
            <a:endParaRPr lang="ru-RU" dirty="0"/>
          </a:p>
        </p:txBody>
      </p:sp>
      <p:sp>
        <p:nvSpPr>
          <p:cNvPr id="1026" name="AutoShape 2" descr="data:image/jpeg;base64,/9j/4AAQSkZJRgABAQAAAQABAAD/2wCEAAkGBhIQDxISEhQVFRQRGBsYEBAXFxgeFxUYExcWHx4YFhYdGyYfGBwlJRUbIDAkJCcqLCwsGiAxNjAqNSYrLCkBCQoKDgwOGg8PGiwkHyQpLykvKSwvLCopLC8vNTAsKi0sKSwsLCwsKSosNCksKSwsKSwsLCktLCwpLCosLywsKf/AABEIAKAAoAMBIgACEQEDEQH/xAAbAAEAAgMBAQAAAAAAAAAAAAAABgcDBAUCAf/EADoQAAEDAgQDBQYEBQUBAAAAAAEAAgMEEQUSITEGQVEHE2FxgSIyQlKRoSOxwdEUM2JykoKywvDxJP/EABkBAQADAQEAAAAAAAAAAAAAAAACAwQBBf/EACURAQEAAgEDAwQDAAAAAAAAAAABAhEDEiExBFFhEyIycUHR8P/aAAwDAQACEQMRAD8AvFERAREQEREBERBrYlXNghkldtG0uI62G3rsvOE4i2ogjmbtI0Ot0vuPQ6LDxEf/AI6jUD8N2p21af8AxY+FZA6hpyMv8tvu7aC316+N1zfd3XbbqrTxHFWQd1nv+NII2nkHPva/hpb1C3FFeOvbNFDp+JUN0cPZOQXsXbj0/RKRKkRF1wREQEREBERAREQEREBERAREQa+IU3ewyRn42lu19x0Ud7OKvNRZLWML3MPs22N9ep13UqVQ4biVTS1tVHTvGQvdma8ZrZXEZtSNfzUMrMburMMblNRbyhmIVIqcap4Ra1K1z3ncZiPdI2adtVHMQ7R6tjwwOj/w5/VbfZdnlqqqd7iXFozf1Z3E39MqbldvHcJdrLREU1QiIgIiICIiAiIgIiICIiAiIg8SyZWlx+EE/RU3NU3dUPGjjYm+9nAlXK9twR1H5ql6uEsnc3bMLbEatuDpy2WXnm7P97NfprrbkV7e8/hzb4Dm8sx9VOey8/iPAFjks4X6EWPj0UJAyvh/oafsSp32XwAl8nPLYjXm4c/RMfMnz/bufi2rDREWpjEREBERAREQEREBERAREQEREBVRx7S5KlxFr5r2HRwB+t7q11Ae0aJokjJHvttflofz1VPNO0vy0en/AC17q+qHXI/tP3JVo9m9Dkpi75rD6XP/ACVb0jAR5DX/ACVv8KU2Skj3u7U38dvsAoYd8v0nzfi66Ii0sgiIgIiICIiAiIgIiICIiAod2icVvo2RthNpHEOJ6Maef9x08gVMVVPaFFKaqbvQMhjBhI5hv5G91DO6izjx6qsfA8WbV08c7NpBcj5TzHobhcHtLoc9F3o3gcHf6SQD+h9F87OsHlpoZGv/AJb3NkgN92vbc6cjspVPA2Rpa8BzXaOadiPEKWU3Ecb03cUbg8ls4Grnbdd1eFJFkjY35WgfQLBDg0DPdhjHkwfst1Qww1bannydUkY6ibIxzj8IutTB8VFRGXZcjmEtkjJuWuHjzBBBB6Fa2L14ziMebvM7D9fouXhlQ2GutezaplvDvI9tfEEqP1Pv6UenttLERFcgIiICIiAiIgIiICIiDzLIGtLnGwaCSTsANyqh4kxQ1ZmlDh8rGb2YOXmd/qrWxSi7+CSLMW940tzDcXVY41gcUDpYYzcMY0OfpfPubrPz3Un7afT63pOuBsRE+H07r6tbkd4GPT9F3lVvZZjBZVTUp92QZ2DkHN963mPyVpLRLvuz5TV0IiI4iWKYFKJpKgv9kSNLGC+rTYHN5LkcRvLGRuGjo352HxaeilWPYq1rHN3sR3h5CxGniVEeI4XVEkUEWj5LluulwL6+BsseeM650rZe3dYNFViWJkjdntDh6hZ1xeDaWWKhijmblewEFt72FzZdpbFQiIgIiICIiAiIgIiINDHcTFPTvkJtYWb/AHHZVgcTEkExJzOvd7/mLuf3VhcWcOmujjjz5WtkDpPFtiCB46qBcS0bIX1DGCzWFoaPABv7rH6nHet+8bPTWeI6HAXDIkFJXRuyuYZGzsOz26gEeI+6slQHsnxRpilpubHd4zxY+23kR9wp8tc8MuXmix1EuRjnfKCfoLrItbEoXPglY22ZzHBt9rkG10vhyIBirO9jyOeASwvyHcne/wD3ovNPmZiNC92zgGnoC5pC3peHXQwsfLrM+4ktqGtA0aPAWWHE6FszBY+0xo2Oo5h3mLXBWPf073W3usJFyeGMVNTTMe7323ZL/ezQ/Xf1XWW1SIiICIiAiIgIiICIiDHPMGMc52zQST4BVfjftxVErjcyXdbT2buFm6dAAFNuK4ppWxU8OnfE95Ja4a1tjqeW/qq5q4hDDUxakNkLQ7mcr7XWP1O7ZJ7xs9PI98Md7Tz0tXYdxJI6CRw+HNoM/gTbXqFcKhHZzIyWkkp5Gh2R9ywgWLX6g28wfsputWPhm5N9V2Ii8vdYE9NfopIOJxO4ObkafaAdp0u2wueSjjKQBznk5Q6INcSdLjTUrYaXySuNuV3m/wATtbW+y1+/H8RDA8aSPboemtwvPyvXl+13iHAlQ6KslhdtK3Nbf22bkHxH6KwFWcFO6mxiFhuLOIB+aN3ukdd8vmFZi28e+nury8iIimiIiICIiAiIgIiINevrWwxPlebNjBLvTp4qn8UqS6KR7hlMkhd4e26/7qado+JgMjg2D/bkP9LNh6n/AG+Krqpqy+F7SNBYg8xY7FZuW7yk9mzgkmNt/l1+FccbDXQua45Zfw5WnlmNgfEXsriVP4Pw7/E4TLJE280MuaI/EQGtzNHXrbqArWwqZz4InPBDnMaXgixzFovp5q7CamlHLl1XbaWni8gbTyuJsAw3PQWW4vMkYc0tcAQ4WIOxB5EKVm5pXFfYYHOqO8d7szc0NvlDi3Xre11r4i61dSP00maPQkBd3FoBHVwsYA1jIhlaNh7Z2C5nEFPGQXPuD8BbuHae0sN+3OfC7zE4qcNikex72Nc6M3jcRq0+BWyuFwljzqqJwkFpIiGvI2dfZw6X6dV3VumvMUUREXQREQEREBERAREQRGu4ckqMWEsjfwImNLSTo5wvpbwOqh9bgz3S14azUyPyeZdew+oVvLE2lYC4hou7Vxtv5qnkwuU1itw5Om7RPsxo3xUkjZGlp7y4uNwWt2+hUxXwC2y+q2b13V3uIiLrjhVlN3la7T3YQQR1zHRcKoD5KtlODkzE5iQCdBqLH0U1FOM5fzcAD5C/7rk1HDl62Opa+2UnOwje7baHlyWe8W7v5WdThcLt7jE54Cde71GtrtIII8wb+qnCwijZ3hkytzkZS+3tEdL9FmV2M1NIW7ERFJwRE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hIQDxISEhQVFRQRGBsYEBAXFxgeFxUYExcWHx4YFhYdGyYfGBwlJRUbIDAkJCcqLCwsGiAxNjAqNSYrLCkBCQoKDgwOGg8PGiwkHyQpLykvKSwvLCopLC8vNTAsKi0sKSwsLCwsKSosNCksKSwsKSwsLCktLCwpLCosLywsKf/AABEIAKAAoAMBIgACEQEDEQH/xAAbAAEAAgMBAQAAAAAAAAAAAAAABgcDBAUCAf/EADoQAAEDAgQDBQYEBQUBAAAAAAEAAgMEEQUSITEGQVEHE2FxgSIyQlKRoSOxwdEUM2JykoKywvDxJP/EABkBAQADAQEAAAAAAAAAAAAAAAACAwQBBf/EACURAQEAAgEDAwQDAAAAAAAAAAABAhEDEiExBFFhEyIycUHR8P/aAAwDAQACEQMRAD8AvFERAREQEREBERBrYlXNghkldtG0uI62G3rsvOE4i2ogjmbtI0Ot0vuPQ6LDxEf/AI6jUD8N2p21af8AxY+FZA6hpyMv8tvu7aC316+N1zfd3XbbqrTxHFWQd1nv+NII2nkHPva/hpb1C3FFeOvbNFDp+JUN0cPZOQXsXbj0/RKRKkRF1wREQEREBERAREQEREBERAREQa+IU3ewyRn42lu19x0Ud7OKvNRZLWML3MPs22N9ep13UqVQ4biVTS1tVHTvGQvdma8ZrZXEZtSNfzUMrMburMMblNRbyhmIVIqcap4Ra1K1z3ncZiPdI2adtVHMQ7R6tjwwOj/w5/VbfZdnlqqqd7iXFozf1Z3E39MqbldvHcJdrLREU1QiIgIiICIiAiIgIiICIiAiIg8SyZWlx+EE/RU3NU3dUPGjjYm+9nAlXK9twR1H5ql6uEsnc3bMLbEatuDpy2WXnm7P97NfprrbkV7e8/hzb4Dm8sx9VOey8/iPAFjks4X6EWPj0UJAyvh/oafsSp32XwAl8nPLYjXm4c/RMfMnz/bufi2rDREWpjEREBERAREQEREBERAREQEREBVRx7S5KlxFr5r2HRwB+t7q11Ae0aJokjJHvttflofz1VPNO0vy0en/AC17q+qHXI/tP3JVo9m9Dkpi75rD6XP/ACVb0jAR5DX/ACVv8KU2Skj3u7U38dvsAoYd8v0nzfi66Ii0sgiIgIiICIiAiIgIiICIiAod2icVvo2RthNpHEOJ6Maef9x08gVMVVPaFFKaqbvQMhjBhI5hv5G91DO6izjx6qsfA8WbV08c7NpBcj5TzHobhcHtLoc9F3o3gcHf6SQD+h9F87OsHlpoZGv/AJb3NkgN92vbc6cjspVPA2Rpa8BzXaOadiPEKWU3Ecb03cUbg8ls4Grnbdd1eFJFkjY35WgfQLBDg0DPdhjHkwfst1Qww1bannydUkY6ibIxzj8IutTB8VFRGXZcjmEtkjJuWuHjzBBBB6Fa2L14ziMebvM7D9fouXhlQ2GutezaplvDvI9tfEEqP1Pv6UenttLERFcgIiICIiAiIgIiICIiDzLIGtLnGwaCSTsANyqh4kxQ1ZmlDh8rGb2YOXmd/qrWxSi7+CSLMW940tzDcXVY41gcUDpYYzcMY0OfpfPubrPz3Un7afT63pOuBsRE+H07r6tbkd4GPT9F3lVvZZjBZVTUp92QZ2DkHN963mPyVpLRLvuz5TV0IiI4iWKYFKJpKgv9kSNLGC+rTYHN5LkcRvLGRuGjo352HxaeilWPYq1rHN3sR3h5CxGniVEeI4XVEkUEWj5LluulwL6+BsseeM650rZe3dYNFViWJkjdntDh6hZ1xeDaWWKhijmblewEFt72FzZdpbFQiIgIiICIiAiIgIiINDHcTFPTvkJtYWb/AHHZVgcTEkExJzOvd7/mLuf3VhcWcOmujjjz5WtkDpPFtiCB46qBcS0bIX1DGCzWFoaPABv7rH6nHet+8bPTWeI6HAXDIkFJXRuyuYZGzsOz26gEeI+6slQHsnxRpilpubHd4zxY+23kR9wp8tc8MuXmix1EuRjnfKCfoLrItbEoXPglY22ZzHBt9rkG10vhyIBirO9jyOeASwvyHcne/wD3ovNPmZiNC92zgGnoC5pC3peHXQwsfLrM+4ktqGtA0aPAWWHE6FszBY+0xo2Oo5h3mLXBWPf073W3usJFyeGMVNTTMe7323ZL/ezQ/Xf1XWW1SIiICIiAiIgIiICIiDHPMGMc52zQST4BVfjftxVErjcyXdbT2buFm6dAAFNuK4ppWxU8OnfE95Ja4a1tjqeW/qq5q4hDDUxakNkLQ7mcr7XWP1O7ZJ7xs9PI98Md7Tz0tXYdxJI6CRw+HNoM/gTbXqFcKhHZzIyWkkp5Gh2R9ywgWLX6g28wfsputWPhm5N9V2Ii8vdYE9NfopIOJxO4ObkafaAdp0u2wueSjjKQBznk5Q6INcSdLjTUrYaXySuNuV3m/wATtbW+y1+/H8RDA8aSPboemtwvPyvXl+13iHAlQ6KslhdtK3Nbf22bkHxH6KwFWcFO6mxiFhuLOIB+aN3ukdd8vmFZi28e+nury8iIimiIiICIiAiIgIiINevrWwxPlebNjBLvTp4qn8UqS6KR7hlMkhd4e26/7qado+JgMjg2D/bkP9LNh6n/AG+Krqpqy+F7SNBYg8xY7FZuW7yk9mzgkmNt/l1+FccbDXQua45Zfw5WnlmNgfEXsriVP4Pw7/E4TLJE280MuaI/EQGtzNHXrbqArWwqZz4InPBDnMaXgixzFovp5q7CamlHLl1XbaWni8gbTyuJsAw3PQWW4vMkYc0tcAQ4WIOxB5EKVm5pXFfYYHOqO8d7szc0NvlDi3Xre11r4i61dSP00maPQkBd3FoBHVwsYA1jIhlaNh7Z2C5nEFPGQXPuD8BbuHae0sN+3OfC7zE4qcNikex72Nc6M3jcRq0+BWyuFwljzqqJwkFpIiGvI2dfZw6X6dV3VumvMUUREXQREQEREBERAREQRGu4ckqMWEsjfwImNLSTo5wvpbwOqh9bgz3S14azUyPyeZdew+oVvLE2lYC4hou7Vxtv5qnkwuU1itw5Om7RPsxo3xUkjZGlp7y4uNwWt2+hUxXwC2y+q2b13V3uIiLrjhVlN3la7T3YQQR1zHRcKoD5KtlODkzE5iQCdBqLH0U1FOM5fzcAD5C/7rk1HDl62Opa+2UnOwje7baHlyWe8W7v5WdThcLt7jE54Cde71GtrtIII8wb+qnCwijZ3hkytzkZS+3tEdL9FmV2M1NIW7ERFJwRE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xQTEhQUExQUFhUXGBQYGBcXFBUUFxgVFBcWFhUUFRQYHCggGBolGxQUITEhJSksLi4uFx8zODMsNygtLisBCgoKDg0OGxAQGywkICUsLCwsLCwsLCwsLCwsLCwsLCwsLCwsLCwsLCwsLCwsLCwsLCwsLCwsLCwsLCwsLCwsLP/AABEIAMIBAwMBIgACEQEDEQH/xAAbAAACAgMBAAAAAAAAAAAAAAAFBgMEAAECB//EAD8QAAEDAgQDBgMFBwMEAwAAAAEAAhEDIQQFEjFBUWEGEyJxgZEyobEUQsHR8CNSYnKCkuEzovEVFrLCB2PS/8QAGgEAAwEBAQEAAAAAAAAAAAAAAgMEAQAFBv/EACkRAAICAgIBBAICAgMAAAAAAAABAhEDIRIxBCIyQVETYRSBM0IjcZH/2gAMAwEAAhEDEQA/AGSICEZi+XaURxtWBbdU8PQE6juvncrvR5zN4DCRcogXhouq9XEtaEMrY0uQpqGjiTMs0DQb+iR87zapUIbs2dkz18MHboNmOU8QqcH47uXY/HGJlOmAyVA5gJVerUMAclAMQQR0RTVvQ7JCmPWXMDWCFzUqTuqVLNWCkCSAgOYZyXnSzbmhljciTi2y7nWafcb5I5k1ECkPJLmEwjTBdcpuoNhoXPio0gpJLo5wm5CH5swNMolTCv4DCNcC9zQ6ZaA4AiIh1jzmEuCtULiePdoMRqqW4KbKcRARbt1kAoV/BOh41N4wZhzJ4wYM8nBLmBa4OiCvTik8VIsi1x0EcwfxAT3/APGzD3TnHiUs18teKYc5hHmE69haGnDX4kqDPNfjo2AM7bPdLQ3clZmD9NEN/hAVrN26q7QeF0OzupBASMb9KQ26hKX9AGu2CCrDFFXuFG2qYCeuyR+qC/QWpG26hrukwuKLrLsDiibFkBOkyVw6tJJ4KticRLo4LH1LQEErukEkS4XFQ0+ar4rFGFHRC4r05XL3bN0V3uLkQwGHJUNOjAldsxRaLBPe6RqDWWUD3l9m3XFPHE1zyJhay3FkU3H7zreioVn6DPFJ07QTGptEQtIXSzt0CwWJXL9C/wATGes+X72XGJrRYKV9ADxFVXQdikTTsUQaZ3K70hd9ytiilOBxBVaYMJWr45+otPNN9eqGBLGOZqdqhV+O+PuHYnT2Vq7YbJVKjRLpMK5iqwsFZwxAFk6NpNj82T1aFXFh8xBiV25+loRnMBIMBAcU0gXVkJc0gYuw3lOIJLbr0ai39kF5LlNaADyXrWWu1UGHmFP5UePQGaPTK4dAlHcC2KVOOIaf7/F/7JWzCru0JrwAinTHJtP5NCTHrQmqQL7W5ScThwGxra5rgTyJDXj2IP8AQFRyrIaOGbqIBcBdx/BNNMCL7behsfxXn3a3NiXGi2waSHdSNwtuUtI1N1RDnOed66B8A26nmnTs+yMO3qF5XTpkkL1nAjTQaP4QleQkkkijEAKxmu48ggeb1NVQ9EarGG1HnibJcbUkrcUQ8zrGo/ezBhpCqVGRZFadSyG4pviBVEopKxONpaZboUrAC6rY6uRYIrlxAcJ4rrOMq1jU3fig5JOmKfYqAKyxtlK2h0UgpJjaOsjpgAKI4kGy3SqXIVTEgAldGCbDirdEz3+y05qq4fESYKKZfS1PaDzC2ScezaaO6j9AaFXxom4V/tDR0uvtZC6dS0JOKOuQUtaJabrBYuGhYha2Gj1LE05bCA16ZaCW8EzNZ4UIxNPcJM18kYvDtDuNOyrf9yOc7S2ENxdLTWeOd0PpNLXkqyOGD3+h3BOqGrvSbkyoaosVzhKkhT7pMlToyti1jnQZ6q/h6nhCq5zSBdAWYF8WKoklwQyaLFepG6F4mnqU+aOJNlWZVRwVRVBQ0g/2EylrsS3WAWta95BEgwNLZHRz2n0XpNcXI4GI/wAJD7FY2MQwWh4LD/VBb/vaz3XodelbyQZ1fYGa7EfHUH/aCDxNvzTpgnAUqYPBjR/aA2fkUPzHC62amjxtMt682T1Bt1jaSpMpxbXs0yAWiR1aTv6OJHqFJyadLoGb5K0FQItyJ+q8q7VVR9trtFofyi8CT6mSvV9jB2npxXiGPxZfVq1jvUe50WtqJIFuQgJ+DaZkEWcO+ajGjmPqvU6jwKYHQLzHs9SJrMniV6JmLiLx4YAJ4Anb6JXkJclEfjSQA7Q44EBjduKBUbK1nr5cA1VqbICcgM8lKWjt1VU67pU9RR6ETehSdM23FGWnknHBVQ9oPNJmHwji64MI3hK5YY4KeS5I6a2c5nhNLzGxQvE1YCI5hitZmUMqYR1R4aNuKyM/gc8PGPJgtjzJIXNek92zSfRN2EydjeElXvs8bCE2OdLpC+aXQh4LLKmqdJTHlOEcKrS4QAUX0QuWvbMTddPK5bZnNs57TYPvSNN5QFnZ2o3inGjStst9yZUL8qUW1Doe+tiwMq6LExmmsQ/yGcM3BB8c2HIrQcCAUPzQQQqsntI2ee9oRpxA6hUMVSIur/aKuO+vwW6Tw9qrxX+NMrhH0oF4DFkOg7Jib8Mpfq0QHQESw9Y6YQ5VbTQNbBmJJLyVCQ4GYRmlhGm7it4l7BAWPJvQTdsC12PdsCjGV9katQS86B139kXyrMMMwS67vJEXdp2TDGEzzXSyySpIVKb+CrhuzbaMOa5xIgg9RcH3Tnl+MFZmrZws9vJ3MdDuPzBSnmWe6W7DUdgFRa4lpJe4OBGqA0NJsQ0nfcGP5TzSIym7lIPFjlle2NJzekHCJ0AjxR4QZu0jcXG5HJVZDsQ11OzWU9ERpgEOOx6uHsggqy74iBDSQBpIFwS0ixsXWIMT5rMPXc0ksk8gS0uDWxYSdiPu858kPLWit+NFL0/Q2dqMYWUqxaSHFulpG4c4aQfMXPovMKeWTEr0ulWFQFxMgnbgNI+tyfIhAO0uHLCC1nh4uH4hNwSpUeffHQOyLA/tmHkvSsLROgy3zBEggx72gJG7Nu8WveQRA+Jp5gGxtFzbxJvbnwdAkW1SA7SfAbgSL2INreEjiofMzzhP0Iv8fx4zhcmIucZc5tR50kNBsDMgGSN7mBYoll3ZR72h1R3dzs3TLo5uv4fLfyRRmbCt3PoXtDtQ3Ic2YGoyBNhttdG31gLkiBc3t5dSn4/IlKO1sm8jGoSpMVH9jhLi6rDATHhk6eGoyL+ShpZYxuwVzNK9Sq8kEhg+EbCwjVHM394QtwqXaHQU221snCXcDoELzLu23LhKgzZtUMBknnCXcybUqNmCADCGEE5dhJWcV8YZtfkmrIsL4A4iSd0m126YA3ARrIs9NOz7tTssG43EbOTaobahDRKGZhm1NrSWmTyRTD42nUHhIPRDM4yZrwXNEO+qTj79QlfsWMRndR3QJk7HYeWue++o7pQrYV2sM4kwvS8nwvd02sjYIvLpQqPyUQpMnq0+SibN73V91O1gqpp3XmpWbJ7IgFi6qhslYupB+n7N5DjJYL8F1mj9uSWsFWLQCDwRKmTXpxMQvRySjGOySGNzdIQs8qa6jj7eQUuTOAsrWa9n6ocYuqOCwNRhkhVY8sONKRSlRZx1KHysBIXWJeSRIW+CzsF7ZTrucTusrUSRHFXMva19SCmzAdmQ46j4W+5PkFvWzqpWxFwuD07olh6gZJ4xZegUcgw7TOkOdzd4v9p8PyVtmWU7zSpHzp0x8yEqcuT2Ik7Yi9k6AqVy58ki4HVSZhWLXvY4lzmCA8tg2/etJsLG+/s6UsEGA6RTpz+6xo8p0tvuUvdpsKx4GqtD76YaNoiDxj0QOmNwZFGWwG6qTF2yW8YB52A6A8lPhqlOA6XHUCXEzMyQQ1s7SEN0EeEtkWsBJnzmVHXZWeQ3RUJBkEgi3KTvsu/G/wCiyeVVocOzD7uaXDSGDhJJBAbA5htj5I2CXAgsEciJMeiXey9Etc5ry7WA0xI0lrrzt1HFNNKraL26pElO/SQZGm7KbcvpX/ZsBJkw2PbkPzWPy+i+R3bQJmQNJ1GxILYuQiTXD96PMwt1Kf6iPojjyfYCk18gWhkFNhBpucze06hcgkeK/Dmrb6bxcsFTqTqO3BsAN9ArYYf+brTTzn3TOCl2c5N9lF+l0EN08x1vKpYvDTccEccxrvzG/wDlBM8L6YENJb+8NvXkucOKOqwRmGYd20aiI5KjScyu4TLWAztGoqTNKLKjL2O6qYTHeANtZIeNXyXY6LkocUEq+U4UXJA9Us5xRYHBtEkqxXosJlz/AJqSm+ky4To5OPVs5Qp7ZXy7BVG+InT6ojicxqtb4XStUcWKpDWCTyTRl3ZrU0GoYn7rQD8yl5fIUHykqHfjUtIUOzrH1cSHOGxk2Xo9NgPmuMPk1KmfC109TZXW02jYkdD+aky+RHI7R3GmcUjwUNQXUlSx6Kvi642G6BJ2C5KtkFQ3OyxQALE78JP+RijXxQaAOi32UzEiu6mdnXHnx/BU3N1bLMFgy2q1/EH/AJV8oxlBpjMcoxQ74qleEK+yiTKJ0MSHxtsoqrALrxKcHQ+bUtoG4jCAiCEGxuDLdrplfdUMRQkp+DyJQYD0T9j8motArVHMdUOzdbYYOBLZ+K032TO/HUm71ac8tYJ/tBlIGMy8ObBQ6nQ7kxwXp4sscvzsXx5PbPScTnlGmJlzv5W/iY+qA4ztsTIo04P71Q6o/pH5qhRdragdSlpcQmzxpGZMaj0eh4bGvNEOe65bJ2AiOQXnmcY1xqOfzNug4JiznNWigxjDctE9BySvVxTXWS4d3QuJYweKOtpK9NwGEY6mx28tHz3+crzLD1GCCn7spmIc3QfNv4j8fda/+SPEOS9JdfgmhwdF2yAQBJbfw7+wJ3U+HptcA9jw8OEiJafIg8fdWKtjKEZZ+za9p4VKkdADZLgktMX8HWfEtpOPLfolXKs1qMqQKhDXWMmRuLgHY2TpVxLHNLXjUwiCDO3Qi6W8w7NUfC9r61OmSd2h2wnwuF+HEGeaJcekxkHyXE3lHaGu5rnP0uDbEFsHYHhHVHctzRtdodpiRzlKXZ/GUaT67Kh1NcRoLYFgTD3B37zS23UpryjCNYw92QZvGqQJ4AwLLcj4MPNBRZcqVacxraDyLg0/NSD4bw5pEHiCFTqZW1xl7b84H/krFPAMHwhw8nOb9CsjmT+CcWM6y8MMbtdJbPLiJ6JZzPD0xSL2GCOCf85yxvdl01SQLCTU+XDzn3Xmea0y3yPELY7kqDgBnMJuSUQoskQqz3CETyPCuqvDGkA9TAsrJt0N7HTIcl7qi2pxcNTjGwPCU35UwVabXsdP0BHALrK6cANtYAbW8lfwmGbTnS0NaSTAEAnmvAm45G3Nbst/1orVaEKnjWGwF/RE6uIExaePIKMDjCLD4zlvojyZEtAxmGeTIbHOfyUVXKjc6gPmfRG2hcvZKtjgjFE7k32LD8I0G7j7LEddgpWJTwS+zLPKcBQIF1cJnZL780dYBXKNZ8SrHF9sLi+2X8DiS2ppnfZMLKpJukQVHF8pny3MxEP3UflYG9oNOnQWaWhyp1RLjdYJnpzXBgkrzqpjeV6InNIVKpQ1EyEUaV0WAXRxyOJyXygJgy6m/S7Y7LjN6cOnmjdbDh46jYoVmVMlscQvWwZ/zRp9oKSuIFrOtCqFsKxWZp+IEeaym0FPWhHwVhVumbsxVe94DJ1C46RxPRAcNh3OrMZTEucYA2HMyeAABPovTcry1tBkADW6NbgPiI5fwiTA8+a2c1HZjlQZFXUBtPH8fRAcDidVbEMk2eXCbWs13zDfdESOf+EEzE91iadT7rrO5cGu+RB9FI25IyCTtB1sDYAkcSLeg/NbLNchxN4vJBEXBBG149ltomfX3XPeQJW48bTtgqxI7M0KBdWbWbLXd0xvME944EEXBAZunmgymxoaxxaYsSJFkm9mcMHanHg5t9oLWn/9pjqYjVNI6oLT4gbtJ29eKbmXJ70U5q57CeX4hzBoqva8jZ4gEj+MD6q9o/QSvmOC0sDWSS3TebmBBJ8zdD8Nj6jCWh7gAJIm3+CkR2rEOpS9I8AEITm+SUsQDIAd+9Fj5jj57qHC42o9tPU6SRqtaxu2edoRShimPJa1wL22cAYcDzI3jr81sJqTaQNNHkXaHs1Uw77jw7iLiOYPJEexuSVa1Rj2iKbXAuedrGdI5lek43DNqN0PbqB+R5g8CguZnGU4pYSlTFNsQbC3G5I6zYqiWSTVUEptjToj4XQd+BUNbvnCA63IWXFOrAmLwJHXiAuqNXVY29V5eVtP20NjvuTI6VF46+sqcVnDh9PzVqm2LcFUxADQ7qsh5Elo6WBL5JG4roVv7WOqG0KU8VlRwYeG3NHLzJJ1QCxJq2wr9tb19liVHNcTxWIv5b+gOJ5hhXCbq+caD4Wqq/Cw6F3hqOl69R09jHstinAW2Pmy6xAMbIVV7wGQEtKzKUkOlIudTbyHFbZT3goXkuf6W929vqjNXTALSIK8rNinGbsJ0iEsMLgzEEripUk2XLjIlJ4v5MTss0n8FUzB2ktdwm6sUJKt1cBrEOsjwuUciaD5VE6x2UsxFG4ExYhJVTLX0rRK9MoUdNOBsAg9aiHQduBleniy/AmL+yTsrlbaVJtQialRocTFw0iWsHK0E8z5BFq+Ja3c35KOhQc1rQ50AgBggCzRA28kJqVC5zv4bLcjrYU8TjHky87Hk/CIHVRZqxtag5zd2yY8viHW11Qu8ik03O55BEspwDqZcJkGxnmNvx90EJbp/IuDp2TZJjO8otJ+Jvhdzlu09Yj1lS5g/SHkbBriPLTqCCZf+wxD6ezXRp+Zb+I85RPNP9Fx/wDrqN/tB/BzfZP+hso+pfsD9lz+zqcu9PyYz8ymgYXSSeYsdptCW+zDf2fnUJ+TR+COtrQSCd5tySvIujsz/wCRnVFhc47zeR87IdmGCDw4NME77SiLcXpgRJJ3naNiTwBmPVDXUHzJLos7SBYbxcxuQJPkooZYxGYfGyTXKISw7YMbQA0dAP8ACHf9vF2IfVfULRI0aLOiB4i77vl0VjBVjVqeEOs2YIgEv+9PQAj1RmlQjf8AwEXjLiuXyxU1KDr5JaRMAAk9Tc+ZPFZUgCXFD8fnVKkIB1O5NIj1PBLxzN9V+pztLRy2Cq5NqzI429sN4TOQ+sWEaR92dz1IRbD1ByHmkmvmlGq6GuHet2cOiOZZjtbZNnbOHXmOhUmTG5O2MdwGHDYiZn0UL6pJIhVKFYyBsrFM3JPolcEnsxTvRoOABVCtY81cBDbnef8AhQVaW54fVY4pGzX0QNqWWLuAsXVH6F7+zzDEHURG8pny3LWEAndLGCGisA6xBIIPAgwQU9UKYFwvUyOqoCTaOK2AbGyA4/DaDEWTW0yFVzHCBzSlqVMEUhSbIMKZ5I2UNWQYRB1CQD0XZWc9EV3QVI1uwVrL8GYRHD4JoN1I4NsK12ayvC6DqKu5rjW6ZIghbPh6qlmfjbAEJsseqQUJ07ashoZ2HMMb7KTC4lpbcT0Q6plYptD6Zlwgkc0aoQ/S4Mhw4dV0dP0hKu0c5m8huoEgCB6HeFSw+IZDhNyF32pxAaWNdPNwB38kNw+BZiCH0nimW7s0y6x3NxbqFTJOemU5Un7gtktMBxdxujOpDMJh3MFnNPWCr9CjU5DzJI/BTKOSPZG6+AV2mwZdT7wWczcjfSePoY9yreXt+00SNUTEnqQ5r4H9qJHLw4ePjIIBsQRBBtyJCrYbI202va0lzXCC1+27T8TYP3RdUputhKS40/gnwWUU6TA1gMCbkySTuq2IwgEkWnfcrdKlVogNFR72DV8XidcjSD0AlcVarn7n6BA4ybtMCT3fYPpgGrpngJMki4I+Ft3XInaN01lrNGkDaWglkD4rNEg78XCQNMpQxtVtNzNAmo4nw3PhuC438PIHz6q0/PIptMOaBAGkWBBHhgCLiT6rzPKwzlJM9nxc8FjSbqjnEONF7XNfefFM/C5snfcarbASOa7zjOB9mfTDC6o6IhpJIkXt5j3SzSzIPcW1A2AYALBYDYE8+qcMnez7paCY4wSBsq8V49SIvKzRlktCxhcixLgHOYY5EhsehMqxWpmmwhwLTexEf8jqnCvWawS9zWjm5wH1Sv2j7QMcw06QD53cRYdWTx6qnc9fAl5HNVQrZVkutxe4w0H3TCzNGh2hhuOP5pezPNCGimywAvHNT5C5un+LiinGUlyl/QuX7G/C5iHEB1ncOR8j+CItqmJBn6pXkRzH0V7Avc1suMiYHMBTyipdGxTl0MGoObJN1PU0loH680NpCTf289lf7sBolST0HG9kcHgAQsXJrdFpCceZdtmaMY8Mm+h/9Tmhzj/dJ9U85FhXnDtdVBD9E6diLS3VPHp+gBxemtmRMSxrmgcj3bPD5yW+oKZc1zEUqbQfiqGB5fePtb1C9XJk1GKQufSRqgJKs1RIj0W8EzwyF13RvySd1oWCMPlDXVDUcJAs0deZXeLota7zvCMGlaBHzQbMGAukmIHumS6pnPZyKgC1/wBQExZVcM01SRCK4bI2i54hKtmUUa2O6qjUzB+oNaJlGcZldMDrH6KH4egG3O626CRdpNsJstYnGhgB42A6k7BV3VhEkqPKMG6vWNR12U7xwtsgs2KdhDtFlZq0Q4gFzR80qZdkVSo6AdJG7pI0+RCbi9+lxmzjMfQIBjMU5roY5zTx0kj6J6nTVD8mXfpG7L8K2mwAudUcPvugn9eqtGsOnqUpZNiqjn3e424uJHsjz3Dkhnkp0T9lupjWtiXATtb8dlBjs4pUS0VC4ajA8GocOXC4Q2ph5cdTpbvB4HhCHdrq+vDtFtVMi/Qh1vktg1LsOEU3sPPzuiaZqABzBN4LdjBgWJM2Qynmff3pMLReQ8ghtvCZbBueF+O26BUnmpgyG8HhxF/hJMgesJmyfB6KbRxPiNuYsPQf+RRtKCsKXok12Q4HLNJe8y57rFzok9GgWaNvJax+ljAOBIPmdyi2IqBgA4nYfil7Pa06GAEuLmkRyF3H2lTpXbYttvsI1cgpVWhw3Is9vLrz22UOY4fu6b5+639FCslzCtSquDRNIukh2w1blp4I1mmKbUYW3vY+S5OMew44py3Qo5flRqt1agAVUxdZjS5lMlzm8fJMjnBrdDZ25IDT7OnUXh/UyN5RxzR25OvodHDkXwL+uZJ3RPKaZBngpMXkjg7weKb26ogMpqNYCRHRWxyQlG70Y1x9xbpVVM+vrLWbCQhDwWK/ktUVKjZ5qJpxfp6ER06XyEMbm7qboF3tMEnZzeSPYLG97T1ceSW8/wAOBVJ4CCr+Q+Jsjb8lJ5CrY1cudMOd247BYuNHQ+6xT+oZUSDNcvFMa2ACCLxaAQDymWiAbbR1QalkprVTUrOLr+Fos0NGwLuA6D34KDMe0JeWtbALjFhEzoJ2gGSJm3xXEhMWDJc1rZ2DR4RaQALfNW4FLGvV2xnnSha49lujRgACIHAbBZUrNbuZ8r/4UuHGkXl3UxKH45oBJb7fkjnNpWiBIlxNaB+tkEpMfWe791XsWHOa0N4/Qolh6bac+n0XN29mUZhMK1gFrwuq71y6vJ5KF9WUaX0cD8ZjmixueiE42uXAwmEkKPVwgfJasX7NWhawNNzoYZ1E2EfNONZgw2HZTENc+x5nnKrUqmlwcB4hxgSq2c1e8cxz3GW7C30RfjUV2U/nTX7J8TVgdAJShiX65gw8yi2dZiNBDTfj+SXKNUgyRPksj3ZOi72fp1adQueZBBXf/VaxqudJgEwOEKEY2NgVVq4i8gFE48pWENbqmtodJg7jqqmYHVTcCDseFgRI1Hrf5qbLqodTaRvF1O+NLpE+Ekc5FwB1kJUPfTNjXJCtgsYG0XtvMmI5y2N+ETsm+hnDA1gYC46GC/hAIaAZ9kp4XLtVQMa10B3WTOzr2FoK4e51B+nUXCAZiN/VU5o1pFWeEbHPCsdUMuMmeG3kFvGYEse0uEgtfB5GEIyntS0uDHtiBZw59UWxeNLwb2AMD0KhrKp7ByrCoa7IKeG1Uabr2AmOIVzBYYPabWaYXOWH9ky33R81eyt4aXMibkz0Sc0Vwcl2BgzStRb0VhghYxHJcYjDNuf15oli3NAlDa1Q+ZKTihz9T6KM2fiqXZAym1vwgTzQ7Ete93hmP1dG20bQRcqN+H5GE7Jn1UQcWL/aXYAxGF4ELnCUC0jQLo8cP4SoMHVa0klkumxXYMrurCnjgt9Hecx3AkDULnmQQqOQZgxgDSfDw6K1nVI1A08ALgdVHk2SAS9wmY0jhH7xCpklk9JPJ16hrplpAILSDxW1Q+yBYh/ifsH8y+hbwXZFoOqo5zjwAIa0TfYDz4x0R5uik0m1gbeSA5H2k74hlSA7mAYdfc8uSNOaNjCY4S/22Kbd7KtHNn1D4WgA7GBb3Kie6WmA4iTJdMtPME7hbZgHNPheNG9uHkOaI0OPLZMxx23RVLLCKqCB+WY6Hw7a8GZ8ldfiGkzc+ZhKuOZXLnw5o0EgAQDpne3RW8jzTXLHwHj/AHDmOqDLC3cWTZP0H2vnaJXLj1KifSDhy8kvZuyrTMy7TzmUEeS0Lqw/isQGNmCVxllV1Z+gADwuMm+wsEv4HGOeYe7hbzVl+ONFzCzeeHLYhapyUlFhKNP1F/7U53DTFvMjcq0zKHPEndw+RVJoMEnz9+CdmizSOQRNPJpM75PN80yuJa15JaTII3jcShTacCZlMuYiK1T+d3zM/il93hJFokpWOUncWCjqlSJi6tsoAdVqlUYNiFFWzRjTEElUJMJJl6m7TsrNDFBxgHxchv8AJVMspVK0EtinxJJE9GxvdH2U48LAPaAPbiueJ/JtOL2S5U52kh4DXS/REHwjaY2McP4fRU8VldN4Be0ggb7HnBPG8n1PNTU6op1GD4nu1R0DBLjGw3A9fRWMfUIdLbgiQDa2xAP3TI8t5B3HNO0zZO1sBf8AbtEGQ6pf+Jp/9F2zKe71OFSrEXDgHiI4AAEHqitDEseS0WeN2nwvHWOI6iQptJ/X5plOtgWDMHmEMAOzW3vyU1DN2M8RBvyv7+63isEHTADXfvAWnqOP1S1mgfRMOaYOxFw4zw/LdTTwN6fRXBY2rj2hrr5kHgO2EWnnzVnCUQRqDgTzF0vVMEXsbqJFtvzQ+jUqYZ+5jhexH4FTPFyjxgxMZrnch2qUjEyq7mmxIsheB7TseYf4D14+qMUn2tBaVHJTxupItjO+iOtWlsIbVsRKLvogqhm+E8JA3hbjklJHT9rMc8fCTuj1OmNxt7W5JWwlF2qeUb+SLfbrBptHz81fHPCLZLwcooIeQWKgcQ03n5rEH8wz+O/sRuyjR3ydsUsWL0p9iZGqA8I/qXeH29SsWIvgwFYkeN/r9EugRVokWOp2yxYl/wCjHx9jG2jsqeabAcyZ9lixTR9orD7kLkXapanxM8x9VixB8/8Apb53wHqm3unDCH9mz+Vv0CxYn+N7WQoT88/16n834BLdfc+ZWLErH/kkYVMVuu8QPCFixPXwNj7f7HmIECwGwFogWhTMFh5N+YW1idLsUynT/wBZ3Q26TTbMctyiGI+FnnU+jSsWIJdL/sL4Aeej9k133g4Q7iLE2PC6sZHWc5vicXeEbknnzW1iNe4EIBZpBaQQCIm97jY+axYun0zChU3QnPPhH834LSxQ4u0cuxcxg2Tb2QeTSEkm54rFi7zv8RTh7GMFar7LaxeSip9FMLhu6xYiFlWpuVixYmro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lekartrav.narod.ru/images/chereda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071810"/>
            <a:ext cx="2762269" cy="2071702"/>
          </a:xfrm>
          <a:prstGeom prst="rect">
            <a:avLst/>
          </a:prstGeom>
          <a:noFill/>
        </p:spPr>
      </p:pic>
      <p:pic>
        <p:nvPicPr>
          <p:cNvPr id="1030" name="Picture 6" descr="http://www.kladovaya-zdorovya.ru/images/chereda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4714884"/>
            <a:ext cx="1905000" cy="1905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85786" y="5214950"/>
            <a:ext cx="1138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череда</a:t>
            </a:r>
            <a:endParaRPr lang="ru-RU" sz="2400" b="1" dirty="0"/>
          </a:p>
        </p:txBody>
      </p:sp>
      <p:pic>
        <p:nvPicPr>
          <p:cNvPr id="1036" name="Picture 12" descr="http://beebazar.ru/wp-content/uploads/2012/09/img_46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071810"/>
            <a:ext cx="2667018" cy="20002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14810" y="5072074"/>
            <a:ext cx="963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лопух</a:t>
            </a:r>
            <a:endParaRPr lang="ru-RU" sz="2400" b="1" dirty="0"/>
          </a:p>
        </p:txBody>
      </p:sp>
      <p:pic>
        <p:nvPicPr>
          <p:cNvPr id="1038" name="Picture 14" descr="http://dic.academic.ru/pictures/wiki/files/71/Gewone_klit_vruchtje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4988452"/>
            <a:ext cx="1489301" cy="1869548"/>
          </a:xfrm>
          <a:prstGeom prst="rect">
            <a:avLst/>
          </a:prstGeom>
          <a:noFill/>
        </p:spPr>
      </p:pic>
      <p:pic>
        <p:nvPicPr>
          <p:cNvPr id="1040" name="Picture 16" descr="http://www.nkj.ru/upload/iblock/fa44ef52459d59a2eb0f94a19882c00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7673576" y="5402049"/>
            <a:ext cx="1714500" cy="1143001"/>
          </a:xfrm>
          <a:prstGeom prst="rect">
            <a:avLst/>
          </a:prstGeom>
          <a:noFill/>
        </p:spPr>
      </p:pic>
      <p:pic>
        <p:nvPicPr>
          <p:cNvPr id="1042" name="Picture 18" descr="http://lekmed.ru/images/herbae/1/bereza-boroz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2643182"/>
            <a:ext cx="1928808" cy="257174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929454" y="528638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берёза</a:t>
            </a:r>
            <a:endParaRPr lang="ru-RU" sz="2400" b="1" dirty="0"/>
          </a:p>
        </p:txBody>
      </p:sp>
      <p:pic>
        <p:nvPicPr>
          <p:cNvPr id="1044" name="Picture 20" descr="http://www.supersadovnik.ru/site_images/00000002/0003129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01279" y="0"/>
            <a:ext cx="2542721" cy="186052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715140" y="185736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Ясень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0" cy="405371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814936"/>
                <a:gridCol w="5586144"/>
              </a:tblGrid>
              <a:tr h="900106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Название растения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Приспособительные признаки семян и плодов</a:t>
                      </a:r>
                      <a:endParaRPr lang="ru-RU" sz="2400" b="1" dirty="0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1643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Пользуясь фотографиями или рисунками животных (,,,), определите черты приспособленности к способу добычи пищи в строении клюва у птиц.</a:t>
            </a:r>
            <a:endParaRPr lang="ru-RU" sz="2400" dirty="0"/>
          </a:p>
        </p:txBody>
      </p:sp>
      <p:pic>
        <p:nvPicPr>
          <p:cNvPr id="17410" name="Picture 2" descr="http://sigils.ru/symbols/img/orel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357430"/>
            <a:ext cx="2500330" cy="3810027"/>
          </a:xfrm>
          <a:prstGeom prst="rect">
            <a:avLst/>
          </a:prstGeom>
          <a:noFill/>
        </p:spPr>
      </p:pic>
      <p:pic>
        <p:nvPicPr>
          <p:cNvPr id="17412" name="Picture 4" descr="http://birds-altay.ru/wp-content/uploads/2010/02/44-350x2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785926"/>
            <a:ext cx="3333750" cy="2047876"/>
          </a:xfrm>
          <a:prstGeom prst="rect">
            <a:avLst/>
          </a:prstGeom>
          <a:noFill/>
        </p:spPr>
      </p:pic>
      <p:pic>
        <p:nvPicPr>
          <p:cNvPr id="17414" name="Picture 6" descr="http://zveri911.ru/img/dyatel/dyatel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2857496"/>
            <a:ext cx="2214578" cy="31386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5786454"/>
            <a:ext cx="72077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/>
              <a:t>орёл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1785926"/>
            <a:ext cx="90762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синица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5572140"/>
            <a:ext cx="820161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/>
              <a:t>дятел</a:t>
            </a:r>
            <a:endParaRPr lang="ru-RU" sz="2000" b="1" dirty="0"/>
          </a:p>
        </p:txBody>
      </p:sp>
      <p:pic>
        <p:nvPicPr>
          <p:cNvPr id="17416" name="Picture 8" descr="http://webmandry.com/images/stories/2013/03/32-zap/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4143380"/>
            <a:ext cx="3357586" cy="251819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572132" y="6215082"/>
            <a:ext cx="854721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/>
              <a:t>цапля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7200" y="1600200"/>
          <a:ext cx="8401080" cy="405371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814936"/>
                <a:gridCol w="5586144"/>
              </a:tblGrid>
              <a:tr h="900106">
                <a:tc>
                  <a:txBody>
                    <a:bodyPr/>
                    <a:lstStyle/>
                    <a:p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птицы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Приспособительные черты к способу добычи пищи в строении клюва</a:t>
                      </a:r>
                      <a:endParaRPr lang="ru-RU" sz="2400" b="1" dirty="0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84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адаптаций у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614354"/>
          </a:xfrm>
        </p:spPr>
        <p:txBody>
          <a:bodyPr/>
          <a:lstStyle/>
          <a:p>
            <a:r>
              <a:rPr lang="ru-RU" dirty="0" smtClean="0"/>
              <a:t>Низкие температуры</a:t>
            </a:r>
            <a:endParaRPr lang="ru-RU" dirty="0"/>
          </a:p>
        </p:txBody>
      </p:sp>
      <p:pic>
        <p:nvPicPr>
          <p:cNvPr id="19458" name="Picture 2" descr="http://miragro.com/sites/default/files/Korovi/yak-gorni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857364"/>
            <a:ext cx="3745976" cy="2357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200024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Густая шерсть</a:t>
            </a:r>
            <a:endParaRPr lang="ru-RU" dirty="0"/>
          </a:p>
        </p:txBody>
      </p:sp>
      <p:pic>
        <p:nvPicPr>
          <p:cNvPr id="19460" name="Picture 4" descr="http://t1.gstatic.com/images?q=tbn:ANd9GcQ1bGyeURL3O_BmIbtPm7fUqZyjlrjoCz44-gNs0_6sRQfsq3L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77025" y="1071546"/>
            <a:ext cx="2466975" cy="1847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121442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Запасание жира</a:t>
            </a:r>
            <a:endParaRPr lang="ru-RU" dirty="0"/>
          </a:p>
        </p:txBody>
      </p:sp>
      <p:pic>
        <p:nvPicPr>
          <p:cNvPr id="19462" name="Picture 6" descr="http://900igr.net/datai/priroda/4-Zima-1.files/0013-024-Mnogie-ptitsy-uletajut-na-jug-v-teplye-stran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79419" y="2786058"/>
            <a:ext cx="3364581" cy="22145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29058" y="335756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Перелеты птиц</a:t>
            </a:r>
            <a:endParaRPr lang="ru-RU" dirty="0"/>
          </a:p>
        </p:txBody>
      </p:sp>
      <p:pic>
        <p:nvPicPr>
          <p:cNvPr id="19464" name="Picture 8" descr="http://bear-team.com/wp-content/uploads/2012/06/73214149_CHetveromedvedeypribuyvshi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357694"/>
            <a:ext cx="3541239" cy="235745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6488668"/>
            <a:ext cx="192882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Зимняя спячка</a:t>
            </a:r>
            <a:endParaRPr lang="ru-RU" dirty="0"/>
          </a:p>
        </p:txBody>
      </p:sp>
      <p:pic>
        <p:nvPicPr>
          <p:cNvPr id="19466" name="Picture 10" descr="http://photo-ideas.ru/wp-content/uploads/2010/03/belka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4786298"/>
            <a:ext cx="3643338" cy="207170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215206" y="6072206"/>
            <a:ext cx="1928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Запасание корма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адаптаций у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229600" cy="614354"/>
          </a:xfrm>
        </p:spPr>
        <p:txBody>
          <a:bodyPr/>
          <a:lstStyle/>
          <a:p>
            <a:r>
              <a:rPr lang="ru-RU" dirty="0" smtClean="0"/>
              <a:t>Высокие температуры</a:t>
            </a:r>
            <a:endParaRPr lang="ru-RU" dirty="0"/>
          </a:p>
        </p:txBody>
      </p:sp>
      <p:pic>
        <p:nvPicPr>
          <p:cNvPr id="21506" name="Picture 2" descr="http://iv-flowers.com/pics/spyachka-son-chast-2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00174"/>
            <a:ext cx="3445562" cy="3571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21495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Летняя спячка</a:t>
            </a:r>
            <a:endParaRPr lang="ru-RU" dirty="0"/>
          </a:p>
        </p:txBody>
      </p:sp>
      <p:pic>
        <p:nvPicPr>
          <p:cNvPr id="21508" name="Picture 4" descr="http://www.uznayvse.ru/images/stories/uzn_13212702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13724" y="928670"/>
            <a:ext cx="3387401" cy="3643338"/>
          </a:xfrm>
          <a:prstGeom prst="rect">
            <a:avLst/>
          </a:prstGeom>
          <a:noFill/>
        </p:spPr>
      </p:pic>
      <p:pic>
        <p:nvPicPr>
          <p:cNvPr id="21510" name="Picture 6" descr="http://mirfactov.com/wp-content/uploads/11d7bd172a1e8d3f93b893a4991921601-620x3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4643446"/>
            <a:ext cx="3547863" cy="22145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43372" y="4143380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Ночной образ жизни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stva20998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listva20998</Template>
  <TotalTime>85</TotalTime>
  <Words>243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listva20998</vt:lpstr>
      <vt:lpstr>Приспособленность организмов к действию факторов среды</vt:lpstr>
      <vt:lpstr>Задачи </vt:lpstr>
      <vt:lpstr>Актуализация знаний</vt:lpstr>
      <vt:lpstr>Задание 1</vt:lpstr>
      <vt:lpstr>Заполните таблицу</vt:lpstr>
      <vt:lpstr>Задание 2</vt:lpstr>
      <vt:lpstr>Заполните таблицу</vt:lpstr>
      <vt:lpstr>Виды адаптаций у животных</vt:lpstr>
      <vt:lpstr>Виды адаптаций у животных</vt:lpstr>
      <vt:lpstr>Виды адаптаций у животных</vt:lpstr>
      <vt:lpstr>Виды адаптаций у животных</vt:lpstr>
      <vt:lpstr>Виды адаптаций у животных</vt:lpstr>
      <vt:lpstr>Виды адаптаций у животных</vt:lpstr>
      <vt:lpstr>Виды адаптаций у растений </vt:lpstr>
      <vt:lpstr>Виды адаптаций у растений </vt:lpstr>
      <vt:lpstr>Виды адаптаций у растений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Приспособленность организмов к действию факторов среды</dc:title>
  <dc:creator>User</dc:creator>
  <cp:lastModifiedBy>User</cp:lastModifiedBy>
  <cp:revision>16</cp:revision>
  <dcterms:created xsi:type="dcterms:W3CDTF">2013-03-27T13:37:33Z</dcterms:created>
  <dcterms:modified xsi:type="dcterms:W3CDTF">2013-03-28T14:31:36Z</dcterms:modified>
</cp:coreProperties>
</file>