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7" r:id="rId4"/>
    <p:sldId id="264" r:id="rId5"/>
    <p:sldId id="265" r:id="rId6"/>
    <p:sldId id="257" r:id="rId7"/>
    <p:sldId id="258" r:id="rId8"/>
    <p:sldId id="259" r:id="rId9"/>
    <p:sldId id="261" r:id="rId10"/>
    <p:sldId id="260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7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4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rgbClr val="800000"/>
                </a:solidFill>
                <a:effectLst/>
              </a:rPr>
              <a:t>Государственное бюджетное образовательное учреждение</a:t>
            </a:r>
            <a:br>
              <a:rPr lang="ru-RU" sz="1800" b="1" smtClean="0">
                <a:solidFill>
                  <a:srgbClr val="800000"/>
                </a:solidFill>
                <a:effectLst/>
              </a:rPr>
            </a:br>
            <a:r>
              <a:rPr lang="ru-RU" sz="1800" b="1" smtClean="0">
                <a:solidFill>
                  <a:srgbClr val="800000"/>
                </a:solidFill>
                <a:effectLst/>
              </a:rPr>
              <a:t>Дом детского творчества Красносельского района</a:t>
            </a:r>
          </a:p>
        </p:txBody>
      </p:sp>
      <p:sp>
        <p:nvSpPr>
          <p:cNvPr id="4099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066800" y="2286000"/>
            <a:ext cx="7162800" cy="42672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2600" dirty="0" smtClean="0">
                <a:solidFill>
                  <a:srgbClr val="800000"/>
                </a:solidFill>
                <a:effectLst/>
              </a:rPr>
              <a:t>Презентация учебного занятия на тему:«Вышивка лентами» по программе «Вологодское кружево»</a:t>
            </a:r>
          </a:p>
          <a:p>
            <a:pPr eaLnBrk="1" hangingPunct="1"/>
            <a:endParaRPr lang="ru-RU" sz="2600" dirty="0" smtClean="0">
              <a:solidFill>
                <a:srgbClr val="800000"/>
              </a:solidFill>
              <a:effectLst/>
            </a:endParaRPr>
          </a:p>
          <a:p>
            <a:pPr algn="r" eaLnBrk="1" hangingPunct="1"/>
            <a:r>
              <a:rPr lang="ru-RU" sz="2000" dirty="0" smtClean="0">
                <a:solidFill>
                  <a:srgbClr val="800000"/>
                </a:solidFill>
                <a:effectLst/>
              </a:rPr>
              <a:t>Автор: Мосиенко Галина Алексеевна</a:t>
            </a:r>
          </a:p>
          <a:p>
            <a:pPr algn="r" eaLnBrk="1" hangingPunct="1"/>
            <a:r>
              <a:rPr lang="ru-RU" sz="2000" dirty="0" smtClean="0">
                <a:solidFill>
                  <a:srgbClr val="800000"/>
                </a:solidFill>
                <a:effectLst/>
              </a:rPr>
              <a:t>Педагог дополнительного образования</a:t>
            </a:r>
          </a:p>
          <a:p>
            <a:pPr eaLnBrk="1" hangingPunct="1"/>
            <a:endParaRPr lang="ru-RU" sz="2600" dirty="0" smtClean="0">
              <a:solidFill>
                <a:srgbClr val="800000"/>
              </a:solidFill>
              <a:effectLst/>
            </a:endParaRPr>
          </a:p>
          <a:p>
            <a:pPr eaLnBrk="1" hangingPunct="1"/>
            <a:endParaRPr lang="ru-RU" sz="2600" dirty="0" smtClean="0">
              <a:solidFill>
                <a:srgbClr val="800000"/>
              </a:solidFill>
              <a:effectLst/>
            </a:endParaRPr>
          </a:p>
          <a:p>
            <a:pPr eaLnBrk="1" hangingPunct="1"/>
            <a:r>
              <a:rPr lang="ru-RU" sz="2600" dirty="0" smtClean="0">
                <a:solidFill>
                  <a:srgbClr val="800000"/>
                </a:solidFill>
                <a:effectLst/>
              </a:rPr>
              <a:t>Санкт – Петербург</a:t>
            </a:r>
          </a:p>
          <a:p>
            <a:pPr eaLnBrk="1" hangingPunct="1"/>
            <a:r>
              <a:rPr lang="ru-RU" sz="2600" dirty="0" smtClean="0">
                <a:solidFill>
                  <a:srgbClr val="800000"/>
                </a:solidFill>
                <a:effectLst/>
              </a:rPr>
              <a:t>2012</a:t>
            </a:r>
          </a:p>
          <a:p>
            <a:pPr eaLnBrk="1" hangingPunct="1"/>
            <a:endParaRPr lang="ru-RU" sz="1800" dirty="0" smtClean="0">
              <a:solidFill>
                <a:srgbClr val="800000"/>
              </a:solidFill>
              <a:effectLst/>
            </a:endParaRPr>
          </a:p>
        </p:txBody>
      </p:sp>
      <p:sp>
        <p:nvSpPr>
          <p:cNvPr id="4100" name="WordArt 6"/>
          <p:cNvSpPr>
            <a:spLocks noChangeArrowheads="1" noChangeShapeType="1" noTextEdit="1"/>
          </p:cNvSpPr>
          <p:nvPr/>
        </p:nvSpPr>
        <p:spPr bwMode="auto">
          <a:xfrm>
            <a:off x="914400" y="228600"/>
            <a:ext cx="68580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2120"/>
              </a:avLst>
            </a:prstTxWarp>
          </a:bodyPr>
          <a:lstStyle/>
          <a:p>
            <a:pPr algn="ctr"/>
            <a:endParaRPr lang="ru-RU" sz="2000" b="1" i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8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smtClean="0">
                <a:solidFill>
                  <a:srgbClr val="800000"/>
                </a:solidFill>
                <a:effectLst/>
              </a:rPr>
              <a:t>Вышивка лентами</a:t>
            </a:r>
            <a:br>
              <a:rPr lang="ru-RU" sz="3600" smtClean="0">
                <a:solidFill>
                  <a:srgbClr val="800000"/>
                </a:solidFill>
                <a:effectLst/>
              </a:rPr>
            </a:br>
            <a:r>
              <a:rPr lang="ru-RU" sz="3600" smtClean="0">
                <a:solidFill>
                  <a:srgbClr val="800000"/>
                </a:solidFill>
                <a:effectLst/>
              </a:rPr>
              <a:t>творческие работы учащихся</a:t>
            </a:r>
          </a:p>
        </p:txBody>
      </p:sp>
      <p:pic>
        <p:nvPicPr>
          <p:cNvPr id="27651" name="Picture 2" descr="PA11002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3400" y="2133600"/>
            <a:ext cx="3352800" cy="3886200"/>
          </a:xfrm>
          <a:noFill/>
        </p:spPr>
      </p:pic>
      <p:pic>
        <p:nvPicPr>
          <p:cNvPr id="27652" name="Picture 3" descr="IMG_003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05400" y="2133600"/>
            <a:ext cx="3505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800000"/>
                </a:solidFill>
              </a:rPr>
              <a:t>Используемая литература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800000"/>
                </a:solidFill>
                <a:effectLst/>
              </a:rPr>
              <a:t>1. Климова Н.Т., Народный орнамент .-</a:t>
            </a:r>
            <a:r>
              <a:rPr lang="ru-RU" sz="2400" dirty="0" err="1" smtClean="0">
                <a:solidFill>
                  <a:srgbClr val="800000"/>
                </a:solidFill>
                <a:effectLst/>
              </a:rPr>
              <a:t>М.:Изобразительное</a:t>
            </a:r>
            <a:r>
              <a:rPr lang="ru-RU" sz="2400" dirty="0" smtClean="0">
                <a:solidFill>
                  <a:srgbClr val="800000"/>
                </a:solidFill>
                <a:effectLst/>
              </a:rPr>
              <a:t> искусство,1993.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800000"/>
                </a:solidFill>
                <a:effectLst/>
              </a:rPr>
              <a:t>2.  Э.Н. </a:t>
            </a:r>
            <a:r>
              <a:rPr lang="ru-RU" sz="2400" dirty="0" err="1" smtClean="0">
                <a:solidFill>
                  <a:srgbClr val="800000"/>
                </a:solidFill>
                <a:effectLst/>
              </a:rPr>
              <a:t>Литвинец</a:t>
            </a:r>
            <a:r>
              <a:rPr lang="ru-RU" sz="2400" dirty="0" smtClean="0">
                <a:solidFill>
                  <a:srgbClr val="800000"/>
                </a:solidFill>
                <a:effectLst/>
              </a:rPr>
              <a:t>., И дивный видится узор.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800000"/>
                </a:solidFill>
                <a:effectLst/>
              </a:rPr>
              <a:t>3.  Рукоделие (Популярная энциклопедия)- М.:АСТ-ПРЕСС,1995.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800000"/>
                </a:solidFill>
                <a:effectLst/>
              </a:rPr>
              <a:t>4.  Журналы: Валентина, Вышивка крестом, Рукоделие.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800000"/>
                </a:solidFill>
                <a:effectLst/>
              </a:rPr>
              <a:t>5.  Вышивка шелковыми лентами (Энциклопедия).-М.:АСТ-ПРЕСС,2001.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800000"/>
                </a:solidFill>
                <a:effectLst/>
              </a:rPr>
              <a:t>6.  Чернова А.Г., Чернова У.В., Вышивки лентами.- Ростов на Дону, ООО Феникс, 2009.</a:t>
            </a:r>
          </a:p>
          <a:p>
            <a:pPr eaLnBrk="1" hangingPunct="1">
              <a:defRPr/>
            </a:pPr>
            <a:endParaRPr lang="ru-RU" sz="2400" dirty="0" smtClean="0">
              <a:solidFill>
                <a:srgbClr val="800000"/>
              </a:solidFill>
              <a:effectLst/>
            </a:endParaRPr>
          </a:p>
          <a:p>
            <a:pPr eaLnBrk="1" hangingPunct="1">
              <a:defRPr/>
            </a:pPr>
            <a:endParaRPr lang="ru-RU" dirty="0" smtClean="0">
              <a:solidFill>
                <a:srgbClr val="800000"/>
              </a:solidFill>
              <a:effectLst/>
            </a:endParaRPr>
          </a:p>
          <a:p>
            <a:pPr eaLnBrk="1" hangingPunct="1">
              <a:defRPr/>
            </a:pPr>
            <a:endParaRPr lang="ru-RU" dirty="0" smtClean="0">
              <a:solidFill>
                <a:srgbClr val="800000"/>
              </a:solidFill>
            </a:endParaRP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Цель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 задачи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Цель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: ознакомить учащихся с вышивкой лентами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Задачи: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ознакомить с видами вышивки и историей вышивки;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ознакомить с материалами и инструментом;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ознакомить с техникой безопасностью;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развить интерес к народному творчеству.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800000"/>
                </a:solidFill>
              </a:rPr>
              <a:t>Наиболее популярные типы вышивки: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800000"/>
                </a:solidFill>
                <a:effectLst/>
              </a:rPr>
              <a:t>	 простейшими швами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800000"/>
                </a:solidFill>
                <a:effectLst/>
              </a:rPr>
              <a:t>    вышивка швом крест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800000"/>
                </a:solidFill>
                <a:effectLst/>
              </a:rPr>
              <a:t>    вышивка лентами</a:t>
            </a:r>
          </a:p>
          <a:p>
            <a:pPr>
              <a:buFont typeface="Wingdings" pitchFamily="2" charset="2"/>
              <a:buNone/>
              <a:defRPr/>
            </a:pP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57200" y="19050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57200" y="25146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57200" y="31242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0"/>
            <a:ext cx="8510588" cy="8382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800000"/>
                </a:solidFill>
              </a:rPr>
              <a:t>История вышивки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301625" y="990600"/>
            <a:ext cx="8540750" cy="5108575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1800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	Искусство вышивания имеет древнюю историю. Как и любое другое искусство, оно знало периоды расцвета и упадка. Вышивки созданные в эпоху Возрождения, отличаются необыкновенной художественной тонкостью и виртуозностью исполнения. Мало кто знает, что рисунки для сюжетных вышивок нередко выполнялись тогда известными живописцами, такими как </a:t>
            </a:r>
            <a:r>
              <a:rPr lang="ru-RU" sz="1800" dirty="0" err="1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Перуджино</a:t>
            </a:r>
            <a:r>
              <a:rPr lang="ru-RU" sz="1800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, Боттичелли и др.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	На Руси шитьём занимались издавна и повсюду. Оно не требовало специальных приспособлений, а холст, нитки и иглы были в каждом доме.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	 Домашняя вышивка в русской деревне была всецело женским уделом. В русской деревне женщина была хранительницей обрядов, которые должны были обеспечить Лет с восьми-девяти крестьянские девочки под руководством своих матерей начинали постигать это рукоделие и готовить себе приданое.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	 Строгие геометрические узоры всегда имели определённый символический смысл. Вышитый узор приобретал магическую силу и исполнялся в строго определённых местах одежды и предметов быта. В начале XIX века создатели вышивок ещё помнили смысловое значение таких узоров, жив был и обряд их чтения. Но во второй половине девятнадцатого - начале двадцатого столетия содержание народного узора стало забываться. Вышивальщицы лишь знали, что в них заключена сила добра.</a:t>
            </a:r>
          </a:p>
        </p:txBody>
      </p:sp>
      <p:sp>
        <p:nvSpPr>
          <p:cNvPr id="4" name="Овал 3"/>
          <p:cNvSpPr/>
          <p:nvPr/>
        </p:nvSpPr>
        <p:spPr>
          <a:xfrm>
            <a:off x="457200" y="10668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81000" y="28194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81000" y="34290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57200" y="44958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История вышивки лентами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Широкое применение лент для украшения одежды и интерьера наблюдается в 14 веке. В этот период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лентоткачеством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славились лионские ткачи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 15-16 веках прогресс текстильного производства в Европе позволил обеспечить многочисленных желающих качественными шелковыми лентами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 17 веке европейский костюм в стиле барокко отличался пышностью и огромным количеством вышитых украшений. Платья украшали ленточными рюшами, бантами, цветами.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 19 веке этот вид ленточного творчества становится менее популярным.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800000"/>
                </a:solidFill>
              </a:rPr>
              <a:t>Материалы</a:t>
            </a:r>
          </a:p>
        </p:txBody>
      </p:sp>
      <p:sp>
        <p:nvSpPr>
          <p:cNvPr id="675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1676400"/>
            <a:ext cx="8540750" cy="44227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800000"/>
                </a:solidFill>
                <a:effectLst/>
              </a:rPr>
              <a:t>  Льняное полотно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800000"/>
                </a:solidFill>
                <a:effectLst/>
              </a:rPr>
              <a:t>  Хлопчатобумажное мулине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800000"/>
                </a:solidFill>
                <a:effectLst/>
              </a:rPr>
              <a:t>  Швейные нитки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800000"/>
                </a:solidFill>
                <a:effectLst/>
              </a:rPr>
              <a:t>  Шелковые ленты.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4" name="Овал 3"/>
          <p:cNvSpPr/>
          <p:nvPr/>
        </p:nvSpPr>
        <p:spPr>
          <a:xfrm>
            <a:off x="228600" y="19050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28600" y="25146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28600" y="30480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28600" y="36576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mage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04800"/>
            <a:ext cx="4343400" cy="348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Image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6800" y="3176588"/>
            <a:ext cx="41148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Image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810000"/>
            <a:ext cx="4876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Image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43400" y="304800"/>
            <a:ext cx="4800600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800000"/>
                </a:solidFill>
              </a:rPr>
              <a:t>Оборудование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>
                <a:solidFill>
                  <a:srgbClr val="800000"/>
                </a:solidFill>
                <a:effectLst/>
              </a:rPr>
              <a:t>   Вышивальная игла</a:t>
            </a:r>
          </a:p>
          <a:p>
            <a:pPr>
              <a:buFont typeface="Wingdings" pitchFamily="2" charset="2"/>
              <a:buNone/>
            </a:pPr>
            <a:r>
              <a:rPr lang="ru-RU" smtClean="0">
                <a:solidFill>
                  <a:srgbClr val="800000"/>
                </a:solidFill>
                <a:effectLst/>
              </a:rPr>
              <a:t>   Цыганская игла</a:t>
            </a:r>
          </a:p>
          <a:p>
            <a:pPr>
              <a:buFont typeface="Wingdings" pitchFamily="2" charset="2"/>
              <a:buNone/>
            </a:pPr>
            <a:r>
              <a:rPr lang="ru-RU" smtClean="0">
                <a:solidFill>
                  <a:srgbClr val="800000"/>
                </a:solidFill>
                <a:effectLst/>
              </a:rPr>
              <a:t>   Пяльцы</a:t>
            </a:r>
          </a:p>
          <a:p>
            <a:pPr>
              <a:buFont typeface="Wingdings" pitchFamily="2" charset="2"/>
              <a:buNone/>
            </a:pPr>
            <a:r>
              <a:rPr lang="ru-RU" smtClean="0">
                <a:solidFill>
                  <a:srgbClr val="800000"/>
                </a:solidFill>
                <a:effectLst/>
              </a:rPr>
              <a:t>   Ножницы</a:t>
            </a:r>
          </a:p>
          <a:p>
            <a:pPr>
              <a:buFont typeface="Wingdings" pitchFamily="2" charset="2"/>
              <a:buNone/>
            </a:pPr>
            <a:r>
              <a:rPr lang="ru-RU" smtClean="0">
                <a:solidFill>
                  <a:srgbClr val="800000"/>
                </a:solidFill>
                <a:effectLst/>
              </a:rPr>
              <a:t>   Напёрсток</a:t>
            </a:r>
          </a:p>
        </p:txBody>
      </p:sp>
      <p:pic>
        <p:nvPicPr>
          <p:cNvPr id="12292" name="Picture 2" descr="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6550" y="2438400"/>
            <a:ext cx="4540250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457200" y="19050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57200" y="25146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57200" y="30480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57200" y="36576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57200" y="41910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152400"/>
            <a:ext cx="8510588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800000"/>
                </a:solidFill>
              </a:rPr>
              <a:t>Техника безопасности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625" y="1676400"/>
            <a:ext cx="8540750" cy="47244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effectLst/>
              </a:rPr>
              <a:t>Игла в работе весела,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effectLst/>
              </a:rPr>
              <a:t> Она тонка и так мала: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effectLst/>
              </a:rPr>
              <a:t> Не будешь класть ее на место,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effectLst/>
              </a:rPr>
              <a:t> Вдруг потеряется в отместку.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effectLst/>
              </a:rPr>
              <a:t> Тебе ж потом воткнется в пятку.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effectLst/>
              </a:rPr>
              <a:t>                                                                      Работать ножницами можно,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effectLst/>
              </a:rPr>
              <a:t> Но только очень осторожно.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effectLst/>
              </a:rPr>
              <a:t> Не бегай с ними по квартире -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effectLst/>
              </a:rPr>
              <a:t> Так можно сделать харакири.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effectLst/>
              </a:rPr>
              <a:t> Коль просит кто-то, не зевай,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effectLst/>
              </a:rPr>
              <a:t> Вперед колечками подай.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effectLst/>
              </a:rPr>
              <a:t> Храните ножницы на месте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effectLst/>
              </a:rPr>
              <a:t> С концами, согнутыми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smtClean="0">
                <a:solidFill>
                  <a:srgbClr val="800000"/>
                </a:solidFill>
                <a:effectLst/>
              </a:rPr>
              <a:t>вместе</a:t>
            </a:r>
            <a:r>
              <a:rPr lang="ru-RU" sz="2000" dirty="0" smtClean="0">
                <a:solidFill>
                  <a:srgbClr val="800000"/>
                </a:solidFill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344</Words>
  <PresentationFormat>Экран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Государственное бюджетное образовательное учреждение Дом детского творчества Красносельского района</vt:lpstr>
      <vt:lpstr>Цель и задачи</vt:lpstr>
      <vt:lpstr>Наиболее популярные типы вышивки:</vt:lpstr>
      <vt:lpstr>История вышивки</vt:lpstr>
      <vt:lpstr>История вышивки лентами</vt:lpstr>
      <vt:lpstr>Материалы</vt:lpstr>
      <vt:lpstr>Слайд 7</vt:lpstr>
      <vt:lpstr>Оборудование</vt:lpstr>
      <vt:lpstr>Техника безопасности</vt:lpstr>
      <vt:lpstr>Вышивка лентами творческие работы учащихся</vt:lpstr>
      <vt:lpstr>Используемая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Дом детского творчества Красносельского района</dc:title>
  <cp:lastModifiedBy>Семейка</cp:lastModifiedBy>
  <cp:revision>8</cp:revision>
  <dcterms:modified xsi:type="dcterms:W3CDTF">2013-04-03T07:55:24Z</dcterms:modified>
</cp:coreProperties>
</file>