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71" r:id="rId12"/>
    <p:sldId id="278" r:id="rId13"/>
    <p:sldId id="277" r:id="rId14"/>
    <p:sldId id="264" r:id="rId15"/>
    <p:sldId id="272" r:id="rId16"/>
    <p:sldId id="273" r:id="rId17"/>
    <p:sldId id="274" r:id="rId18"/>
    <p:sldId id="275" r:id="rId19"/>
    <p:sldId id="276" r:id="rId20"/>
    <p:sldId id="267" r:id="rId21"/>
    <p:sldId id="268" r:id="rId22"/>
    <p:sldId id="269" r:id="rId23"/>
    <p:sldId id="270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2BF1"/>
    <a:srgbClr val="FF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2"/>
          <c:order val="0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1054336"/>
        <c:axId val="66708608"/>
      </c:barChart>
      <c:catAx>
        <c:axId val="61054336"/>
        <c:scaling>
          <c:orientation val="minMax"/>
        </c:scaling>
        <c:delete val="0"/>
        <c:axPos val="b"/>
        <c:majorTickMark val="out"/>
        <c:minorTickMark val="none"/>
        <c:tickLblPos val="nextTo"/>
        <c:crossAx val="66708608"/>
        <c:crosses val="autoZero"/>
        <c:auto val="1"/>
        <c:lblAlgn val="ctr"/>
        <c:lblOffset val="100"/>
        <c:noMultiLvlLbl val="0"/>
      </c:catAx>
      <c:valAx>
        <c:axId val="667086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10543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714348" y="2143116"/>
            <a:ext cx="7715304" cy="1500198"/>
          </a:xfrm>
          <a:prstGeom prst="fram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Picture 1" descr="C:\Documents and Settings\Katrin\My Documents\200808\ches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89300"/>
            <a:ext cx="5143500" cy="356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65F40-D70D-4941-BCD1-864B4C878589}" type="datetimeFigureOut">
              <a:rPr lang="ru-RU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F6F58-BD15-4889-99DB-CCDA36A37D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D6A87-0230-450C-866E-20F780D606C3}" type="datetimeFigureOut">
              <a:rPr lang="ru-RU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1E157-C077-4254-A910-0603FD464E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 rot="5400000">
            <a:off x="4750595" y="2178835"/>
            <a:ext cx="5857916" cy="2071702"/>
          </a:xfrm>
          <a:prstGeom prst="fram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Рисунок 4" descr="343115142797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5857875"/>
            <a:ext cx="1619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sy="23000" kx="-1199993" algn="bl" rotWithShape="0">
              <a:srgbClr val="000000">
                <a:alpha val="20000"/>
              </a:srgbClr>
            </a:outerShdw>
          </a:effectLst>
        </p:spPr>
      </p:pic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1B33A-D363-4325-844D-29A2696B8AA0}" type="datetimeFigureOut">
              <a:rPr lang="ru-RU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9A11D-1F40-4088-805C-5E043A064C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0" descr="343115142797.png"/>
          <p:cNvPicPr>
            <a:picLocks noChangeAspect="1"/>
          </p:cNvPicPr>
          <p:nvPr/>
        </p:nvPicPr>
        <p:blipFill>
          <a:blip r:embed="rId2" cstate="print"/>
          <a:srcRect l="89401" t="46970"/>
          <a:stretch>
            <a:fillRect/>
          </a:stretch>
        </p:blipFill>
        <p:spPr bwMode="auto">
          <a:xfrm>
            <a:off x="785813" y="6024563"/>
            <a:ext cx="468312" cy="83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B0758-9008-44EA-9844-4551B36C0C93}" type="datetimeFigureOut">
              <a:rPr lang="ru-RU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EC6C75-706E-4C8F-92B2-0552AB13BA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714348" y="4429132"/>
            <a:ext cx="7786742" cy="1357322"/>
          </a:xfrm>
          <a:prstGeom prst="fram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Рисунок 4" descr="343115142797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786688" y="5000625"/>
            <a:ext cx="857250" cy="1619250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6" name="Рисунок 12" descr="343115142797.png"/>
          <p:cNvPicPr>
            <a:picLocks noChangeAspect="1"/>
          </p:cNvPicPr>
          <p:nvPr/>
        </p:nvPicPr>
        <p:blipFill>
          <a:blip r:embed="rId3" cstate="print"/>
          <a:srcRect l="38345" r="42265"/>
          <a:stretch>
            <a:fillRect/>
          </a:stretch>
        </p:blipFill>
        <p:spPr bwMode="auto">
          <a:xfrm>
            <a:off x="7286625" y="5143500"/>
            <a:ext cx="8572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423B6-7721-44CF-8206-CB497F439290}" type="datetimeFigureOut">
              <a:rPr lang="ru-RU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9E8E1-0559-4E91-A0D6-2BD4F493B1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8FDB8-535E-47B2-B2DC-39FF99DAFACA}" type="datetimeFigureOut">
              <a:rPr lang="ru-RU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8E700-6F96-4893-9923-2E10DAEB2A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D1533-0151-449E-BABE-1B82C18467FC}" type="datetimeFigureOut">
              <a:rPr lang="ru-RU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73C41-4E8A-425F-AAED-092805AF34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43115142797.png"/>
          <p:cNvPicPr>
            <a:picLocks noChangeAspect="1"/>
          </p:cNvPicPr>
          <p:nvPr/>
        </p:nvPicPr>
        <p:blipFill>
          <a:blip r:embed="rId2" cstate="print"/>
          <a:srcRect l="38346" r="42266"/>
          <a:stretch>
            <a:fillRect/>
          </a:stretch>
        </p:blipFill>
        <p:spPr>
          <a:xfrm rot="6317293">
            <a:off x="1402556" y="5707857"/>
            <a:ext cx="779463" cy="1428750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E84EF-A857-4634-B915-456F50563780}" type="datetimeFigureOut">
              <a:rPr lang="ru-RU"/>
              <a:pPr>
                <a:defRPr/>
              </a:pPr>
              <a:t>03.04.2013</a:t>
            </a:fld>
            <a:endParaRPr lang="ru-RU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620B1-6E32-4389-BF2B-843D816AD7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43115142797.png"/>
          <p:cNvPicPr>
            <a:picLocks noChangeAspect="1"/>
          </p:cNvPicPr>
          <p:nvPr/>
        </p:nvPicPr>
        <p:blipFill>
          <a:blip r:embed="rId2" cstate="print"/>
          <a:srcRect t="36364" r="87074"/>
          <a:stretch>
            <a:fillRect/>
          </a:stretch>
        </p:blipFill>
        <p:spPr>
          <a:xfrm>
            <a:off x="214313" y="5000625"/>
            <a:ext cx="571500" cy="1000125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3" name="Рисунок 2" descr="343115142797.png"/>
          <p:cNvPicPr>
            <a:picLocks noChangeAspect="1"/>
          </p:cNvPicPr>
          <p:nvPr/>
        </p:nvPicPr>
        <p:blipFill>
          <a:blip r:embed="rId2" cstate="print"/>
          <a:srcRect l="17557" r="64670"/>
          <a:stretch>
            <a:fillRect/>
          </a:stretch>
        </p:blipFill>
        <p:spPr>
          <a:xfrm>
            <a:off x="571500" y="5143500"/>
            <a:ext cx="785813" cy="1571625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4" name="Рисунок 3" descr="343115142797.png"/>
          <p:cNvPicPr>
            <a:picLocks noChangeAspect="1"/>
          </p:cNvPicPr>
          <p:nvPr/>
        </p:nvPicPr>
        <p:blipFill>
          <a:blip r:embed="rId2" cstate="print"/>
          <a:srcRect l="38346" r="42266"/>
          <a:stretch>
            <a:fillRect/>
          </a:stretch>
        </p:blipFill>
        <p:spPr>
          <a:xfrm>
            <a:off x="1143000" y="4714875"/>
            <a:ext cx="857250" cy="1571625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5" name="Рисунок 4" descr="343115142797.png"/>
          <p:cNvPicPr>
            <a:picLocks noChangeAspect="1"/>
          </p:cNvPicPr>
          <p:nvPr/>
        </p:nvPicPr>
        <p:blipFill>
          <a:blip r:embed="rId2" cstate="print"/>
          <a:srcRect l="57519" t="20909" r="27940"/>
          <a:stretch>
            <a:fillRect/>
          </a:stretch>
        </p:blipFill>
        <p:spPr>
          <a:xfrm>
            <a:off x="1714500" y="5614988"/>
            <a:ext cx="642938" cy="1243012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6" name="Рисунок 5" descr="343115142797.png"/>
          <p:cNvPicPr>
            <a:picLocks noChangeAspect="1"/>
          </p:cNvPicPr>
          <p:nvPr/>
        </p:nvPicPr>
        <p:blipFill>
          <a:blip r:embed="rId2" cstate="print"/>
          <a:srcRect l="73461" t="24849" r="11998"/>
          <a:stretch>
            <a:fillRect/>
          </a:stretch>
        </p:blipFill>
        <p:spPr>
          <a:xfrm>
            <a:off x="2286000" y="5143500"/>
            <a:ext cx="642938" cy="1181100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7" name="Рисунок 6" descr="343115142797.png"/>
          <p:cNvPicPr>
            <a:picLocks noChangeAspect="1"/>
          </p:cNvPicPr>
          <p:nvPr/>
        </p:nvPicPr>
        <p:blipFill>
          <a:blip r:embed="rId2" cstate="print"/>
          <a:srcRect l="89402" t="46970"/>
          <a:stretch>
            <a:fillRect/>
          </a:stretch>
        </p:blipFill>
        <p:spPr>
          <a:xfrm rot="5948383">
            <a:off x="2928937" y="6024563"/>
            <a:ext cx="468313" cy="833438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C80E5A-BDC1-4713-ADB7-8DCC3F2EA673}" type="datetimeFigureOut">
              <a:rPr lang="ru-RU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4ACBB-0E62-40A8-8AE5-B29E433369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амка 4"/>
          <p:cNvSpPr/>
          <p:nvPr/>
        </p:nvSpPr>
        <p:spPr>
          <a:xfrm>
            <a:off x="428596" y="285728"/>
            <a:ext cx="3071834" cy="1143008"/>
          </a:xfrm>
          <a:prstGeom prst="fram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6" name="Рисунок 5" descr="343115142797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8001000" y="4786313"/>
            <a:ext cx="857250" cy="1619250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7" name="Рисунок 6" descr="343115142797.png"/>
          <p:cNvPicPr>
            <a:picLocks noChangeAspect="1"/>
          </p:cNvPicPr>
          <p:nvPr/>
        </p:nvPicPr>
        <p:blipFill>
          <a:blip r:embed="rId3" cstate="print"/>
          <a:srcRect l="38346" r="42266"/>
          <a:stretch>
            <a:fillRect/>
          </a:stretch>
        </p:blipFill>
        <p:spPr>
          <a:xfrm rot="15059385">
            <a:off x="6883401" y="5519737"/>
            <a:ext cx="857250" cy="1571625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3E57C4-D572-4046-A786-D1DBB63D2CBF}" type="datetimeFigureOut">
              <a:rPr lang="ru-RU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58A9D-2C4C-48A7-8A17-1584527B2C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амка 4"/>
          <p:cNvSpPr/>
          <p:nvPr/>
        </p:nvSpPr>
        <p:spPr>
          <a:xfrm>
            <a:off x="1785918" y="4786322"/>
            <a:ext cx="5500726" cy="571504"/>
          </a:xfrm>
          <a:prstGeom prst="fram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6" name="Рисунок 5" descr="343115142797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85750" y="5000625"/>
            <a:ext cx="857250" cy="1619250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7" name="Рисунок 6" descr="343115142797.png"/>
          <p:cNvPicPr>
            <a:picLocks noChangeAspect="1"/>
          </p:cNvPicPr>
          <p:nvPr/>
        </p:nvPicPr>
        <p:blipFill>
          <a:blip r:embed="rId3" cstate="print"/>
          <a:srcRect l="73461" t="24849" r="11998"/>
          <a:stretch>
            <a:fillRect/>
          </a:stretch>
        </p:blipFill>
        <p:spPr>
          <a:xfrm>
            <a:off x="1143000" y="5286375"/>
            <a:ext cx="642938" cy="1181100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79420-E917-4DE0-8CE7-9967E66FD91F}" type="datetimeFigureOut">
              <a:rPr lang="ru-RU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086BC-D32F-4B50-AF95-873BA6CEAF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0000">
              <a:srgbClr val="FFFFCC"/>
            </a:gs>
            <a:gs pos="100000">
              <a:srgbClr val="FFFF99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амка 8"/>
          <p:cNvSpPr/>
          <p:nvPr/>
        </p:nvSpPr>
        <p:spPr>
          <a:xfrm>
            <a:off x="428596" y="285728"/>
            <a:ext cx="8286808" cy="1143008"/>
          </a:xfrm>
          <a:prstGeom prst="fram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029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0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6D58268-58BA-4773-84CA-BCEE81CCEACF}" type="datetimeFigureOut">
              <a:rPr lang="ru-RU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824CDF0-1095-4889-A5A3-2E73ED192E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" name="Рисунок 9" descr="343115142797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85750" y="5072063"/>
            <a:ext cx="785813" cy="1660525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68" r:id="rId4"/>
    <p:sldLayoutId id="2147483669" r:id="rId5"/>
    <p:sldLayoutId id="2147483674" r:id="rId6"/>
    <p:sldLayoutId id="2147483675" r:id="rId7"/>
    <p:sldLayoutId id="2147483676" r:id="rId8"/>
    <p:sldLayoutId id="2147483677" r:id="rId9"/>
    <p:sldLayoutId id="2147483670" r:id="rId10"/>
    <p:sldLayoutId id="2147483678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XIX_%D0%B2%D0%B5%D0%BA" TargetMode="External"/><Relationship Id="rId2" Type="http://schemas.openxmlformats.org/officeDocument/2006/relationships/hyperlink" Target="http://ru.wikipedia.org/wiki/XVI_%D0%B2%D0%B5%D0%BA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A8%D0%B0%D1%85%D0%BC%D0%B0%D1%82%D0%BD%D0%B0%D1%8F_%D1%88%D0%BA%D0%BE%D0%BB%D0%B0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gif"/><Relationship Id="rId4" Type="http://schemas.openxmlformats.org/officeDocument/2006/relationships/image" Target="../media/image26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F:\&#1087;&#1088;&#1086;&#1077;&#1082;&#1090;%20&#1044;&#1077;&#1081;&#1094;&#1077;&#1074;\&#1091;&#1089;&#1072;&#1090;&#1099;&#1081;%20&#1085;&#1103;&#1085;&#1100;.mp3" TargetMode="External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50000">
              <a:srgbClr val="FFFFCC"/>
            </a:gs>
            <a:gs pos="100000">
              <a:srgbClr val="FFFF99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Шахматы – </a:t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ru-RU" sz="4000" b="1" dirty="0" smtClean="0">
                <a:solidFill>
                  <a:srgbClr val="C00000"/>
                </a:solidFill>
              </a:rPr>
              <a:t>один из видов спорта.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4365104"/>
            <a:ext cx="4464496" cy="1584176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Автор: ученик 3 «Б» класса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Дейцев Данил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Руководитель: Гаврилова Н.Н.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1024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50000">
              <a:srgbClr val="FFFFCC"/>
            </a:gs>
            <a:gs pos="100000">
              <a:srgbClr val="FFFF99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24936" cy="1143000"/>
          </a:xfrm>
        </p:spPr>
        <p:txBody>
          <a:bodyPr/>
          <a:lstStyle/>
          <a:p>
            <a:r>
              <a:rPr lang="ru-RU" sz="2800" b="1" u="sng" dirty="0" smtClean="0">
                <a:solidFill>
                  <a:srgbClr val="C00000"/>
                </a:solidFill>
              </a:rPr>
              <a:t>Превращение шахмат</a:t>
            </a:r>
            <a:br>
              <a:rPr lang="ru-RU" sz="2800" b="1" u="sng" dirty="0" smtClean="0">
                <a:solidFill>
                  <a:srgbClr val="C00000"/>
                </a:solidFill>
              </a:rPr>
            </a:br>
            <a:r>
              <a:rPr lang="ru-RU" sz="2800" b="1" u="sng" dirty="0" smtClean="0">
                <a:solidFill>
                  <a:srgbClr val="C00000"/>
                </a:solidFill>
              </a:rPr>
              <a:t> в международный вид спорта.</a:t>
            </a:r>
            <a:endParaRPr lang="ru-RU" sz="2800" b="1" u="sng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ü"/>
            </a:pPr>
            <a:r>
              <a:rPr lang="ru-RU" dirty="0" smtClean="0"/>
              <a:t>С </a:t>
            </a:r>
            <a:r>
              <a:rPr lang="ru-RU" u="sng" dirty="0" smtClean="0">
                <a:hlinkClick r:id="rId2" tooltip="XVI век"/>
              </a:rPr>
              <a:t>XVI века</a:t>
            </a:r>
            <a:r>
              <a:rPr lang="ru-RU" dirty="0" smtClean="0"/>
              <a:t> начали появляться шахматные клубы, где собирались любители и полупрофессионалы. В течение двух последующих веков распространение шахмат привело к появлению национальных турниров в большинстве европейских стран. В </a:t>
            </a:r>
            <a:r>
              <a:rPr lang="ru-RU" u="sng" dirty="0" smtClean="0">
                <a:hlinkClick r:id="rId3" tooltip="XIX век"/>
              </a:rPr>
              <a:t>XIX веке</a:t>
            </a:r>
            <a:r>
              <a:rPr lang="ru-RU" dirty="0" smtClean="0"/>
              <a:t> начинают проводиться </a:t>
            </a:r>
            <a:r>
              <a:rPr lang="ru-RU" u="sng" dirty="0" smtClean="0"/>
              <a:t>международные матчи и турниры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50000">
              <a:srgbClr val="FFFFCC"/>
            </a:gs>
            <a:gs pos="100000">
              <a:srgbClr val="FFFF99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u="sng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  <a:t>Шахматы в России</a:t>
            </a:r>
            <a:endParaRPr lang="ru-RU" sz="4000" b="1" u="sng" dirty="0">
              <a:solidFill>
                <a:srgbClr val="C00000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628800"/>
            <a:ext cx="8136904" cy="4464496"/>
          </a:xfrm>
        </p:spPr>
        <p:txBody>
          <a:bodyPr/>
          <a:lstStyle/>
          <a:p>
            <a:pPr algn="just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Огромную роль в истории шахмат, сыграла 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2" tooltip="Шахматная школа"/>
              </a:rPr>
              <a:t>советская шахматная школа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21 шахматных олимпиад, наша команда победила в 18 и ещё в одной стала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серебряным призёром.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50000">
              <a:srgbClr val="FFFFCC"/>
            </a:gs>
            <a:gs pos="100000">
              <a:srgbClr val="FFFF99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u="sng" dirty="0" smtClean="0">
                <a:solidFill>
                  <a:srgbClr val="C00000"/>
                </a:solidFill>
              </a:rPr>
              <a:t>Из толкового словаря русского языка</a:t>
            </a:r>
            <a:endParaRPr lang="ru-RU" sz="2800" b="1" u="sng" dirty="0">
              <a:solidFill>
                <a:srgbClr val="C0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525735"/>
          </a:xfrm>
        </p:spPr>
        <p:txBody>
          <a:bodyPr/>
          <a:lstStyle/>
          <a:p>
            <a:r>
              <a:rPr lang="ru-RU" sz="2800" u="sng" dirty="0" smtClean="0"/>
              <a:t>Значение слова </a:t>
            </a:r>
            <a:r>
              <a:rPr lang="ru-RU" sz="2800" u="sng" smtClean="0"/>
              <a:t>спорт </a:t>
            </a:r>
            <a:endParaRPr lang="ru-RU" sz="2800" u="sng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0188" cy="4206453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Составная часть физической культуры – комплексы физических упражнений и, имеющие целью развитие и укрепление организма, а также соревнования по таким комплексам и правила их проведения. 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247455" cy="525735"/>
          </a:xfrm>
        </p:spPr>
        <p:txBody>
          <a:bodyPr/>
          <a:lstStyle/>
          <a:p>
            <a:r>
              <a:rPr lang="ru-RU" sz="2800" u="sng" dirty="0" smtClean="0"/>
              <a:t>Значение слова </a:t>
            </a:r>
            <a:r>
              <a:rPr lang="ru-RU" sz="2800" u="sng" dirty="0" smtClean="0"/>
              <a:t>шахматы</a:t>
            </a:r>
            <a:r>
              <a:rPr lang="ru-RU" sz="2800" u="sng" dirty="0" smtClean="0"/>
              <a:t>  </a:t>
            </a:r>
            <a:endParaRPr lang="ru-RU" sz="2800" u="sng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788024" y="2174874"/>
            <a:ext cx="3898776" cy="4134445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Игра между двумя соперниками по определенным правилам 32 специальными фигурами, на квадратной доске, разделенной на 64 светлые и темные клетки.</a:t>
            </a:r>
          </a:p>
          <a:p>
            <a:pPr algn="just">
              <a:buNone/>
            </a:pPr>
            <a:r>
              <a:rPr lang="ru-RU" dirty="0" smtClean="0"/>
              <a:t>     Соответствующий вид   спорта.</a:t>
            </a:r>
            <a:endParaRPr lang="ru-RU" dirty="0"/>
          </a:p>
        </p:txBody>
      </p:sp>
      <p:pic>
        <p:nvPicPr>
          <p:cNvPr id="9" name="Рисунок 8" descr="skola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2372" y="5301208"/>
            <a:ext cx="1256867" cy="1152128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50000">
              <a:srgbClr val="FFFFCC"/>
            </a:gs>
            <a:gs pos="100000">
              <a:srgbClr val="FFFF99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35696" y="4800600"/>
            <a:ext cx="5442992" cy="428600"/>
          </a:xfrm>
        </p:spPr>
        <p:txBody>
          <a:bodyPr/>
          <a:lstStyle/>
          <a:p>
            <a:r>
              <a:rPr lang="ru-RU" sz="2400" u="sng" dirty="0" smtClean="0">
                <a:solidFill>
                  <a:srgbClr val="C00000"/>
                </a:solidFill>
              </a:rPr>
              <a:t>Отличительная особенность шахмат</a:t>
            </a:r>
            <a:endParaRPr lang="ru-RU" sz="2400" u="sng" dirty="0">
              <a:solidFill>
                <a:srgbClr val="C00000"/>
              </a:solidFill>
            </a:endParaRPr>
          </a:p>
        </p:txBody>
      </p:sp>
      <p:pic>
        <p:nvPicPr>
          <p:cNvPr id="7" name="Рисунок 6" descr="358_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2287" y="612775"/>
            <a:ext cx="5483159" cy="38243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516016" cy="1374030"/>
          </a:xfrm>
        </p:spPr>
        <p:txBody>
          <a:bodyPr/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Нарушать правила нельзя, поскольку любое подобное нарушение приводит к немедленному поражению.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50000">
              <a:srgbClr val="FFFFCC"/>
            </a:gs>
            <a:gs pos="100000">
              <a:srgbClr val="FFFF99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C00000"/>
                </a:solidFill>
              </a:rPr>
              <a:t>Чемпионы мира по шахматам:</a:t>
            </a:r>
            <a:endParaRPr lang="ru-RU" b="1" u="sng" dirty="0">
              <a:solidFill>
                <a:srgbClr val="C00000"/>
              </a:solidFill>
            </a:endParaRPr>
          </a:p>
        </p:txBody>
      </p:sp>
      <p:pic>
        <p:nvPicPr>
          <p:cNvPr id="8" name="Содержимое 7" descr="http://rudocs.exdat.com/pars_docs/tw_refs/264/263999/263999_html_1d06aa47.gif"/>
          <p:cNvPicPr>
            <a:picLocks noGrp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00808"/>
            <a:ext cx="3888432" cy="32403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http://rudocs.exdat.com/pars_docs/tw_refs/264/263999/263999_html_m1b3803f3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852936"/>
            <a:ext cx="3818384" cy="32403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85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385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385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385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50000">
              <a:srgbClr val="FFFFCC"/>
            </a:gs>
            <a:gs pos="100000">
              <a:srgbClr val="FFFF99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rudocs.exdat.com/pars_docs/tw_refs/264/263999/263999_html_5e23e7ce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3665675" cy="281482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Рисунок 3" descr="http://rudocs.exdat.com/pars_docs/tw_refs/264/263999/263999_html_3d810dc2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3717032"/>
            <a:ext cx="3816424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http://rudocs.exdat.com/pars_docs/tw_refs/264/263999/263999_html_m5d68daf3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404664"/>
            <a:ext cx="3559686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85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385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385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385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385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385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385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385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50000">
              <a:srgbClr val="FFFFCC"/>
            </a:gs>
            <a:gs pos="100000">
              <a:srgbClr val="FFFF99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rudocs.exdat.com/pars_docs/tw_refs/264/263999/263999_html_f6bd9ca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3610" y="377879"/>
            <a:ext cx="3537438" cy="288834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Рисунок 2" descr="http://rudocs.exdat.com/pars_docs/tw_refs/264/263999/263999_html_668b7027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3861048"/>
            <a:ext cx="3600400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http://rudocs.exdat.com/pars_docs/tw_refs/264/263999/263999_html_m4b9d346a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7676" y="611266"/>
            <a:ext cx="3688968" cy="28567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85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385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385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385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385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385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50000">
              <a:srgbClr val="FFFFCC"/>
            </a:gs>
            <a:gs pos="100000">
              <a:srgbClr val="FFFF99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rudocs.exdat.com/pars_docs/tw_refs/264/263999/263999_html_42107c95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5999" y="350185"/>
            <a:ext cx="3682243" cy="29598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Рисунок 2" descr="http://rudocs.exdat.com/pars_docs/tw_refs/264/263999/263999_html_m56baaf4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3789040"/>
            <a:ext cx="3456384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http://rudocs.exdat.com/pars_docs/tw_refs/264/263999/263999_html_m9761be2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44" y="447394"/>
            <a:ext cx="3730778" cy="29603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85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385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385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385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385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385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50000">
              <a:srgbClr val="FFFFCC"/>
            </a:gs>
            <a:gs pos="100000">
              <a:srgbClr val="FFFF99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rudocs.exdat.com/pars_docs/tw_refs/264/263999/263999_html_m5e7804cd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3312368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Рисунок 2" descr="http://rudocs.exdat.com/pars_docs/tw_refs/264/263999/263999_html_64e2e400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548680"/>
            <a:ext cx="3120008" cy="24300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Рисунок 3" descr="http://rudocs.exdat.com/pars_docs/tw_refs/264/263999/263999_html_3cbee790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2924944"/>
            <a:ext cx="3168352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http://rudocs.exdat.com/pars_docs/tw_refs/264/263999/263999_html_mab81d7e.gi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4077072"/>
            <a:ext cx="3192904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85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385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385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385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385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385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385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385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85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385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38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38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50000">
              <a:srgbClr val="FFFFCC"/>
            </a:gs>
            <a:gs pos="100000">
              <a:srgbClr val="FFFF99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rudocs.exdat.com/pars_docs/tw_refs/264/263999/263999_html_5e2fabb8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548680"/>
            <a:ext cx="5400600" cy="39604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Рисунок 3" descr="skola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2120" y="3573016"/>
            <a:ext cx="3017520" cy="2766060"/>
          </a:xfrm>
          <a:prstGeom prst="rect">
            <a:avLst/>
          </a:prstGeom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50000">
              <a:srgbClr val="FFFFCC"/>
            </a:gs>
            <a:gs pos="100000">
              <a:srgbClr val="FFFF99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u="sng" dirty="0" smtClean="0">
                <a:solidFill>
                  <a:srgbClr val="C00000"/>
                </a:solidFill>
              </a:rPr>
              <a:t>Шахматы можно ли считать одним</a:t>
            </a:r>
            <a:br>
              <a:rPr lang="ru-RU" sz="2800" b="1" u="sng" dirty="0" smtClean="0">
                <a:solidFill>
                  <a:srgbClr val="C00000"/>
                </a:solidFill>
              </a:rPr>
            </a:br>
            <a:r>
              <a:rPr lang="ru-RU" sz="2800" b="1" u="sng" dirty="0" smtClean="0">
                <a:solidFill>
                  <a:srgbClr val="C00000"/>
                </a:solidFill>
              </a:rPr>
              <a:t> из видов спорта?</a:t>
            </a:r>
            <a:endParaRPr lang="ru-RU" sz="2800" b="1" u="sng" dirty="0">
              <a:solidFill>
                <a:srgbClr val="C00000"/>
              </a:solidFill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Результаты опроса: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15" name="Диаграмма 14"/>
          <p:cNvGraphicFramePr/>
          <p:nvPr/>
        </p:nvGraphicFramePr>
        <p:xfrm>
          <a:off x="1691680" y="2348880"/>
          <a:ext cx="5904656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50000">
              <a:srgbClr val="FFFFCC"/>
            </a:gs>
            <a:gs pos="100000">
              <a:srgbClr val="FFFF99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u="sng" dirty="0" smtClean="0">
                <a:solidFill>
                  <a:srgbClr val="C00000"/>
                </a:solidFill>
              </a:rPr>
              <a:t>Шахматы ХХ</a:t>
            </a:r>
            <a:r>
              <a:rPr lang="en-US" sz="3200" b="1" u="sng" dirty="0" smtClean="0">
                <a:solidFill>
                  <a:srgbClr val="C00000"/>
                </a:solidFill>
              </a:rPr>
              <a:t>I</a:t>
            </a:r>
            <a:r>
              <a:rPr lang="ru-RU" sz="3200" b="1" u="sng" dirty="0" smtClean="0">
                <a:solidFill>
                  <a:srgbClr val="C00000"/>
                </a:solidFill>
              </a:rPr>
              <a:t> века. </a:t>
            </a:r>
            <a:br>
              <a:rPr lang="ru-RU" sz="3200" b="1" u="sng" dirty="0" smtClean="0">
                <a:solidFill>
                  <a:srgbClr val="C00000"/>
                </a:solidFill>
              </a:rPr>
            </a:br>
            <a:r>
              <a:rPr lang="ru-RU" sz="3200" b="1" u="sng" dirty="0" smtClean="0">
                <a:solidFill>
                  <a:srgbClr val="C00000"/>
                </a:solidFill>
              </a:rPr>
              <a:t>Будущие чемпионы мира.</a:t>
            </a:r>
            <a:endParaRPr lang="ru-RU" sz="3200" b="1" u="sng" dirty="0">
              <a:solidFill>
                <a:srgbClr val="C00000"/>
              </a:solidFill>
            </a:endParaRPr>
          </a:p>
        </p:txBody>
      </p:sp>
      <p:pic>
        <p:nvPicPr>
          <p:cNvPr id="7" name="Содержимое 6" descr="DSC01866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467544" y="1916832"/>
            <a:ext cx="3995738" cy="26638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DSC0186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3212976"/>
            <a:ext cx="4176464" cy="27599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усатый нян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323528" y="630932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4166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50000">
              <a:srgbClr val="FFFFCC"/>
            </a:gs>
            <a:gs pos="100000">
              <a:srgbClr val="FFFF99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u="sng" dirty="0" smtClean="0">
                <a:solidFill>
                  <a:srgbClr val="C00000"/>
                </a:solidFill>
              </a:rPr>
              <a:t>Выводы:</a:t>
            </a:r>
            <a:endParaRPr lang="ru-RU" sz="4000" b="1" u="sng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7"/>
            <a:ext cx="8229600" cy="4248473"/>
          </a:xfrm>
        </p:spPr>
        <p:txBody>
          <a:bodyPr/>
          <a:lstStyle/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результате, данные, полученные при изучении необходимой литературы и анкетирования, говорят о следующем: </a:t>
            </a:r>
          </a:p>
          <a:p>
            <a:pPr marL="514350" indent="-514350"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Шахматы являются одним из видов спорта.</a:t>
            </a:r>
          </a:p>
          <a:p>
            <a:pPr marL="514350" indent="-514350"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Шахматы формируют уважительное отношение к правилам, нормам поведения, делает детей более организованными, собранными и внимательными.</a:t>
            </a:r>
          </a:p>
          <a:p>
            <a:pPr marL="514350" indent="-51435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В этом заключается особенность шахмат, что закаляет характер, а победы в турнирах дают большой эмоциональный заряд!</a:t>
            </a:r>
          </a:p>
          <a:p>
            <a:pPr marL="514350" indent="-514350" algn="just">
              <a:buNone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pPr marL="514350" indent="-51435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</a:t>
            </a:r>
          </a:p>
          <a:p>
            <a:pPr marL="514350" indent="-514350" algn="just">
              <a:buFont typeface="Wingdings" pitchFamily="2" charset="2"/>
              <a:buChar char="v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50000">
              <a:srgbClr val="FFFFCC"/>
            </a:gs>
            <a:gs pos="100000">
              <a:srgbClr val="FFFF99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u="sng" dirty="0" smtClean="0">
                <a:solidFill>
                  <a:srgbClr val="C00000"/>
                </a:solidFill>
              </a:rPr>
              <a:t>Спасибо за внимание!</a:t>
            </a:r>
            <a:endParaRPr lang="ru-RU" sz="4000" b="1" u="sng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1313153944_shahmati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835696" y="1600200"/>
            <a:ext cx="5544616" cy="45672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50000">
              <a:srgbClr val="FFFFCC"/>
            </a:gs>
            <a:gs pos="100000">
              <a:srgbClr val="FFFF99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C00000"/>
                </a:solidFill>
              </a:rPr>
              <a:t>Источники:</a:t>
            </a:r>
            <a:endParaRPr lang="ru-RU" b="1" u="sng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95536" y="1600200"/>
            <a:ext cx="8568952" cy="4525963"/>
          </a:xfrm>
        </p:spPr>
        <p:txBody>
          <a:bodyPr/>
          <a:lstStyle/>
          <a:p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Большая Советская энциклопедия, Москва, 1973 г.</a:t>
            </a:r>
          </a:p>
          <a:p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Гик Е.Я. «Математика на шахматной доске», Москва, 2009 г.</a:t>
            </a:r>
          </a:p>
          <a:p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Гершунский Б.С. «Шахматы-школе», Москва, 1991 г.</a:t>
            </a:r>
          </a:p>
          <a:p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Карпов А. «Учитесь шахматам», Москва, 1997 г.</a:t>
            </a:r>
          </a:p>
          <a:p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Линдер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И.М. «Шахматы на Руси», Москва, 1995 г.</a:t>
            </a:r>
          </a:p>
          <a:p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Новотельнов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Н.А. «Знакомтесь:шахматы», Москва, 1996 г.</a:t>
            </a:r>
          </a:p>
          <a:p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Черевко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К.Е. «О происхождении шахмат», Москва, 1994 г.</a:t>
            </a:r>
          </a:p>
          <a:p>
            <a:r>
              <a:rPr lang="en-US" sz="2400" u="sng" dirty="0" smtClean="0">
                <a:solidFill>
                  <a:srgbClr val="392BF1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400" u="sng" dirty="0" err="1" smtClean="0">
                <a:solidFill>
                  <a:srgbClr val="392BF1"/>
                </a:solidFill>
                <a:latin typeface="Times New Roman" pitchFamily="18" charset="0"/>
                <a:cs typeface="Times New Roman" pitchFamily="18" charset="0"/>
              </a:rPr>
              <a:t>айт</a:t>
            </a:r>
            <a:r>
              <a:rPr lang="ru-RU" sz="2400" u="sng" dirty="0" smtClean="0">
                <a:solidFill>
                  <a:srgbClr val="392BF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400" u="sng" dirty="0" smtClean="0">
                <a:solidFill>
                  <a:srgbClr val="392BF1"/>
                </a:solidFill>
                <a:latin typeface="Times New Roman" pitchFamily="18" charset="0"/>
                <a:cs typeface="Times New Roman" pitchFamily="18" charset="0"/>
              </a:rPr>
              <a:t>gblokn@gmail.com</a:t>
            </a:r>
            <a:endParaRPr lang="ru-RU" sz="2400" u="sng" dirty="0">
              <a:solidFill>
                <a:srgbClr val="392BF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50000">
              <a:srgbClr val="FFFFCC"/>
            </a:gs>
            <a:gs pos="100000">
              <a:srgbClr val="FFFF99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u="sng" dirty="0" smtClean="0">
                <a:solidFill>
                  <a:srgbClr val="C00000"/>
                </a:solidFill>
              </a:rPr>
              <a:t>Анкетирование</a:t>
            </a:r>
            <a:br>
              <a:rPr lang="ru-RU" sz="2800" b="1" u="sng" dirty="0" smtClean="0">
                <a:solidFill>
                  <a:srgbClr val="C00000"/>
                </a:solidFill>
              </a:rPr>
            </a:br>
            <a:r>
              <a:rPr lang="ru-RU" sz="2800" b="1" u="sng" dirty="0" smtClean="0">
                <a:solidFill>
                  <a:srgbClr val="C00000"/>
                </a:solidFill>
              </a:rPr>
              <a:t> «Шахматы – это интересно»</a:t>
            </a:r>
            <a:endParaRPr lang="ru-RU" sz="2800" b="1" u="sng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600200"/>
            <a:ext cx="8136904" cy="4709120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sz="2400" b="1" dirty="0" smtClean="0"/>
              <a:t> Результаты анкетирования:</a:t>
            </a:r>
          </a:p>
          <a:p>
            <a:pPr algn="just">
              <a:buNone/>
            </a:pPr>
            <a:r>
              <a:rPr lang="ru-RU" dirty="0" smtClean="0"/>
              <a:t>    </a:t>
            </a:r>
            <a:r>
              <a:rPr lang="ru-RU" sz="2400" dirty="0" smtClean="0"/>
              <a:t>не все учащиеся в классе умеют играть в шахматы;</a:t>
            </a:r>
            <a:br>
              <a:rPr lang="ru-RU" sz="2400" dirty="0" smtClean="0"/>
            </a:br>
            <a:r>
              <a:rPr lang="ru-RU" sz="2400" dirty="0" smtClean="0"/>
              <a:t>5 ребят играют часто, так как ходят в кружок по шахматам;</a:t>
            </a:r>
            <a:br>
              <a:rPr lang="ru-RU" sz="2400" dirty="0" smtClean="0"/>
            </a:br>
            <a:r>
              <a:rPr lang="ru-RU" sz="2400" dirty="0" smtClean="0"/>
              <a:t>15 человек считает шахматы увлекательной игрой;</a:t>
            </a:r>
            <a:br>
              <a:rPr lang="ru-RU" sz="2400" dirty="0" smtClean="0"/>
            </a:br>
            <a:r>
              <a:rPr lang="ru-RU" sz="2400" dirty="0" smtClean="0"/>
              <a:t>8 человек считает шахматы спортивным состязанием;</a:t>
            </a:r>
            <a:br>
              <a:rPr lang="ru-RU" sz="2400" dirty="0" smtClean="0"/>
            </a:br>
            <a:r>
              <a:rPr lang="ru-RU" sz="2400" dirty="0" smtClean="0"/>
              <a:t>16 человек назвало самым важным в шахматах знание  правил игры;</a:t>
            </a:r>
          </a:p>
          <a:p>
            <a:pPr algn="just">
              <a:buNone/>
            </a:pPr>
            <a:r>
              <a:rPr lang="ru-RU" sz="2400" dirty="0" smtClean="0"/>
              <a:t>     8 человек считает, что самое важное в шахматах – способность мыслить на несколько шагов вперед;</a:t>
            </a:r>
            <a:r>
              <a:rPr lang="ru-RU" sz="2400" smtClean="0"/>
              <a:t/>
            </a:r>
            <a:br>
              <a:rPr lang="ru-RU" sz="2400" smtClean="0"/>
            </a:br>
            <a:endParaRPr lang="ru-RU" sz="2400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50000">
              <a:srgbClr val="FFFFCC"/>
            </a:gs>
            <a:gs pos="100000">
              <a:srgbClr val="FFFF99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u="sng" dirty="0" smtClean="0">
                <a:solidFill>
                  <a:srgbClr val="C00000"/>
                </a:solidFill>
              </a:rPr>
              <a:t>Актуальность</a:t>
            </a:r>
            <a:endParaRPr lang="ru-RU" sz="4000" b="1" u="sng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916832"/>
            <a:ext cx="7931224" cy="4209331"/>
          </a:xfrm>
        </p:spPr>
        <p:txBody>
          <a:bodyPr/>
          <a:lstStyle/>
          <a:p>
            <a:pPr algn="just">
              <a:buFont typeface="Wingdings" pitchFamily="2" charset="2"/>
              <a:buChar char="ü"/>
            </a:pPr>
            <a:r>
              <a:rPr lang="ru-RU" sz="4000" dirty="0" smtClean="0">
                <a:latin typeface="Monotype Corsiva" pitchFamily="66" charset="0"/>
              </a:rPr>
              <a:t>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Заключается в том, что во все времена, в далекие прошлые и в настоящие современные, шахматы привлекали и привлекают к себе большое внимание, как детей, так и взрослых.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50000">
              <a:srgbClr val="FFFFCC"/>
            </a:gs>
            <a:gs pos="100000">
              <a:srgbClr val="FFFF99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u="sng" dirty="0" smtClean="0">
                <a:solidFill>
                  <a:srgbClr val="C00000"/>
                </a:solidFill>
              </a:rPr>
              <a:t>Жизнь – это игра в шахматы.</a:t>
            </a:r>
            <a:endParaRPr lang="ru-RU" sz="3200" b="1" u="sng" dirty="0">
              <a:solidFill>
                <a:srgbClr val="C00000"/>
              </a:solidFill>
            </a:endParaRPr>
          </a:p>
        </p:txBody>
      </p:sp>
      <p:sp>
        <p:nvSpPr>
          <p:cNvPr id="18" name="Содержимое 1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Объект проекта: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шахматы.</a:t>
            </a:r>
          </a:p>
          <a:p>
            <a:pPr algn="just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Предмет проекта: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выяснить, являются ли шахматы одним из видов спорта.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fu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02730" y="3878709"/>
            <a:ext cx="3729408" cy="21685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50000">
              <a:srgbClr val="FFFFCC"/>
            </a:gs>
            <a:gs pos="100000">
              <a:srgbClr val="FFFF99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u="sng" dirty="0" smtClean="0">
                <a:solidFill>
                  <a:srgbClr val="C00000"/>
                </a:solidFill>
              </a:rPr>
              <a:t>Цели проекта:</a:t>
            </a:r>
            <a:endParaRPr lang="ru-RU" sz="4000" b="1" u="sng" dirty="0">
              <a:solidFill>
                <a:srgbClr val="C0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23528" y="1700808"/>
            <a:ext cx="8496944" cy="2376264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Выяснить, что шахматы являются одним из видов спорта.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Изучить, как относятся к этой игре мои одноклассники.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Содержимое 9" descr="130112chessx60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20072" y="4005064"/>
            <a:ext cx="3240360" cy="243027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50000">
              <a:srgbClr val="FFFFCC"/>
            </a:gs>
            <a:gs pos="100000">
              <a:srgbClr val="FFFF99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u="sng" dirty="0" smtClean="0">
                <a:solidFill>
                  <a:srgbClr val="C00000"/>
                </a:solidFill>
              </a:rPr>
              <a:t>Задачи проекта:</a:t>
            </a:r>
            <a:endParaRPr lang="ru-RU" sz="4000" b="1" u="sng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772816"/>
            <a:ext cx="7787208" cy="4353347"/>
          </a:xfrm>
        </p:spPr>
        <p:txBody>
          <a:bodyPr/>
          <a:lstStyle/>
          <a:p>
            <a:pPr lvl="0" algn="just"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Прочитать и изучить информацию, касающуюся происхождения шахмат;</a:t>
            </a:r>
          </a:p>
          <a:p>
            <a:pPr lvl="0" algn="just"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выяснить являются ли шахматы видом спорта;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узнать имена чемпионов мира по шахматам;</a:t>
            </a:r>
          </a:p>
          <a:p>
            <a:pPr lvl="0" algn="just"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провести анкетирование учащихся и выяснить, почему надо дружить с шахматами;</a:t>
            </a:r>
          </a:p>
          <a:p>
            <a:pPr lvl="0" algn="just"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вызвать у сверстников интерес к шахматам.</a:t>
            </a:r>
          </a:p>
          <a:p>
            <a:pPr algn="just">
              <a:buFont typeface="Arial" pitchFamily="34" charset="0"/>
              <a:buChar char="•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50000">
              <a:srgbClr val="FFFFCC"/>
            </a:gs>
            <a:gs pos="100000">
              <a:srgbClr val="FFFF99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3050"/>
            <a:ext cx="2565921" cy="995710"/>
          </a:xfrm>
        </p:spPr>
        <p:txBody>
          <a:bodyPr/>
          <a:lstStyle/>
          <a:p>
            <a:r>
              <a:rPr lang="ru-RU" sz="4000" b="1" u="sng" dirty="0" smtClean="0">
                <a:solidFill>
                  <a:srgbClr val="C00000"/>
                </a:solidFill>
              </a:rPr>
              <a:t>Методы:</a:t>
            </a:r>
            <a:endParaRPr lang="ru-RU" sz="4000" b="1" u="sng" dirty="0">
              <a:solidFill>
                <a:srgbClr val="C0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5576" y="1844824"/>
            <a:ext cx="3528392" cy="4281339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Исследование</a:t>
            </a:r>
          </a:p>
          <a:p>
            <a:pPr>
              <a:buFont typeface="Wingdings" pitchFamily="2" charset="2"/>
              <a:buChar char="ü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Анализ</a:t>
            </a:r>
          </a:p>
          <a:p>
            <a:pPr>
              <a:buFont typeface="Wingdings" pitchFamily="2" charset="2"/>
              <a:buChar char="ü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Сравнение</a:t>
            </a:r>
          </a:p>
          <a:p>
            <a:pPr>
              <a:buFont typeface="Wingdings" pitchFamily="2" charset="2"/>
              <a:buChar char="ü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Опрос</a:t>
            </a:r>
          </a:p>
          <a:p>
            <a:pPr>
              <a:buFont typeface="Wingdings" pitchFamily="2" charset="2"/>
              <a:buChar char="ü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Анкетирование</a:t>
            </a:r>
          </a:p>
          <a:p>
            <a:pPr>
              <a:buFont typeface="Wingdings" pitchFamily="2" charset="2"/>
              <a:buChar char="ü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Беседа</a:t>
            </a:r>
          </a:p>
          <a:p>
            <a:endParaRPr lang="ru-RU" sz="3200" dirty="0" smtClean="0"/>
          </a:p>
          <a:p>
            <a:endParaRPr lang="ru-RU" dirty="0"/>
          </a:p>
        </p:txBody>
      </p:sp>
      <p:pic>
        <p:nvPicPr>
          <p:cNvPr id="7" name="Содержимое 6" descr="69490747_0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76056" y="1124744"/>
            <a:ext cx="2324035" cy="3384376"/>
          </a:xfrm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50000">
              <a:srgbClr val="FFFFCC"/>
            </a:gs>
            <a:gs pos="100000">
              <a:srgbClr val="FFFF99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u="sng" dirty="0" smtClean="0">
                <a:solidFill>
                  <a:srgbClr val="C00000"/>
                </a:solidFill>
              </a:rPr>
              <a:t>Из истории шахмат:</a:t>
            </a:r>
            <a:endParaRPr lang="ru-RU" sz="4000" b="1" u="sng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Bargue_The_Chess_Gam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916832"/>
            <a:ext cx="4104456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355976" y="1844824"/>
            <a:ext cx="4680520" cy="4824536"/>
          </a:xfrm>
        </p:spPr>
        <p:txBody>
          <a:bodyPr/>
          <a:lstStyle/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Первые упоминания о шахматах встречаются в персидских поэмах, в которых написано, что эта игра была изобретена в Индии.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Руси шахматы стали известны примерно в 10-12 веках.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Игре в шахматы уделяли большое внимание  И.Грозный, Б.Годунов, Петр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Шахматы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Шахматы</Template>
  <TotalTime>490</TotalTime>
  <Words>480</Words>
  <Application>Microsoft Office PowerPoint</Application>
  <PresentationFormat>Экран (4:3)</PresentationFormat>
  <Paragraphs>71</Paragraphs>
  <Slides>23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Шахматы</vt:lpstr>
      <vt:lpstr>Шахматы –  один из видов спорта.</vt:lpstr>
      <vt:lpstr>Шахматы можно ли считать одним  из видов спорта?</vt:lpstr>
      <vt:lpstr>Анкетирование  «Шахматы – это интересно»</vt:lpstr>
      <vt:lpstr>Актуальность</vt:lpstr>
      <vt:lpstr>Жизнь – это игра в шахматы.</vt:lpstr>
      <vt:lpstr>Цели проекта:</vt:lpstr>
      <vt:lpstr>Задачи проекта:</vt:lpstr>
      <vt:lpstr>Методы:</vt:lpstr>
      <vt:lpstr>Из истории шахмат:</vt:lpstr>
      <vt:lpstr>Превращение шахмат  в международный вид спорта.</vt:lpstr>
      <vt:lpstr>Шахматы в России</vt:lpstr>
      <vt:lpstr>Из толкового словаря русского языка</vt:lpstr>
      <vt:lpstr>Отличительная особенность шахмат</vt:lpstr>
      <vt:lpstr>Чемпионы мира по шахматам: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Шахматы ХХI века.  Будущие чемпионы мира.</vt:lpstr>
      <vt:lpstr>Выводы:</vt:lpstr>
      <vt:lpstr>Спасибо за внимание!</vt:lpstr>
      <vt:lpstr>Источники: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Шахматы – это увлечение или спорт?</dc:title>
  <dc:creator>я</dc:creator>
  <cp:lastModifiedBy>User</cp:lastModifiedBy>
  <cp:revision>62</cp:revision>
  <dcterms:created xsi:type="dcterms:W3CDTF">2013-02-23T15:17:51Z</dcterms:created>
  <dcterms:modified xsi:type="dcterms:W3CDTF">2013-04-03T05:25:10Z</dcterms:modified>
</cp:coreProperties>
</file>