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A3E90D3-2D9D-48FA-B11F-8B4F65FE0E3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AA3F251-1783-4D84-9B09-FDE0B4AB6A7F}" type="datetimeFigureOut">
              <a:rPr lang="ru-RU" smtClean="0"/>
              <a:t>04.04.2013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A3E90D3-2D9D-48FA-B11F-8B4F65FE0E3D}"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AA3F251-1783-4D84-9B09-FDE0B4AB6A7F}" type="datetimeFigureOut">
              <a:rPr lang="ru-RU" smtClean="0"/>
              <a:t>04.04.2013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A3E90D3-2D9D-48FA-B11F-8B4F65FE0E3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3568" y="4077072"/>
            <a:ext cx="7772400" cy="1828800"/>
          </a:xfrm>
        </p:spPr>
        <p:txBody>
          <a:bodyPr>
            <a:normAutofit fontScale="90000"/>
          </a:bodyPr>
          <a:lstStyle/>
          <a:p>
            <a:r>
              <a:rPr lang="ru-RU" dirty="0"/>
              <a:t>Способы формирования мотивации учащихся к обучению</a:t>
            </a:r>
            <a:br>
              <a:rPr lang="ru-RU" dirty="0"/>
            </a:br>
            <a:r>
              <a:rPr lang="ru-RU" dirty="0"/>
              <a:t>на уроках немецкого языка</a:t>
            </a:r>
            <a:br>
              <a:rPr lang="ru-RU" dirty="0"/>
            </a:br>
            <a:endParaRPr lang="ru-RU" dirty="0"/>
          </a:p>
        </p:txBody>
      </p:sp>
    </p:spTree>
    <p:extLst>
      <p:ext uri="{BB962C8B-B14F-4D97-AF65-F5344CB8AC3E}">
        <p14:creationId xmlns:p14="http://schemas.microsoft.com/office/powerpoint/2010/main" val="32464918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8702" y="548680"/>
            <a:ext cx="8136904" cy="4832092"/>
          </a:xfrm>
          <a:prstGeom prst="rect">
            <a:avLst/>
          </a:prstGeom>
          <a:noFill/>
        </p:spPr>
        <p:txBody>
          <a:bodyPr wrap="square" rtlCol="0">
            <a:spAutoFit/>
          </a:bodyPr>
          <a:lstStyle/>
          <a:p>
            <a:r>
              <a:rPr lang="ru-RU" sz="2800" u="none" strike="noStrike" dirty="0" smtClean="0">
                <a:effectLst/>
                <a:latin typeface="Arial" pitchFamily="34" charset="0"/>
                <a:ea typeface="Calibri"/>
                <a:cs typeface="Arial" pitchFamily="34" charset="0"/>
              </a:rPr>
              <a:t>Социальные мотивы могут иметь следующие </a:t>
            </a:r>
            <a:r>
              <a:rPr lang="ru-RU" sz="2800" b="1" u="none" strike="noStrike" dirty="0" smtClean="0">
                <a:effectLst/>
                <a:latin typeface="Arial" pitchFamily="34" charset="0"/>
                <a:ea typeface="Calibri"/>
                <a:cs typeface="Arial" pitchFamily="34" charset="0"/>
              </a:rPr>
              <a:t>уровни</a:t>
            </a:r>
            <a:r>
              <a:rPr lang="ru-RU" sz="2800" u="none" strike="noStrike" dirty="0" smtClean="0">
                <a:effectLst/>
                <a:latin typeface="Arial" pitchFamily="34" charset="0"/>
                <a:ea typeface="Calibri"/>
                <a:cs typeface="Arial" pitchFamily="34" charset="0"/>
              </a:rPr>
              <a:t>: </a:t>
            </a:r>
            <a:r>
              <a:rPr lang="ru-RU" sz="2800" b="1" u="none" strike="noStrike" dirty="0" smtClean="0">
                <a:effectLst/>
                <a:latin typeface="Arial" pitchFamily="34" charset="0"/>
                <a:ea typeface="Calibri"/>
                <a:cs typeface="Arial" pitchFamily="34" charset="0"/>
              </a:rPr>
              <a:t>широкие социальные мотивы </a:t>
            </a:r>
            <a:r>
              <a:rPr lang="ru-RU" sz="2800" u="none" strike="noStrike" dirty="0" smtClean="0">
                <a:effectLst/>
                <a:latin typeface="Arial" pitchFamily="34" charset="0"/>
                <a:ea typeface="Calibri"/>
                <a:cs typeface="Arial" pitchFamily="34" charset="0"/>
              </a:rPr>
              <a:t>(долг и ответственность, понимание социальной значимости учения), </a:t>
            </a:r>
            <a:r>
              <a:rPr lang="ru-RU" sz="2800" b="1" u="none" strike="noStrike" dirty="0" smtClean="0">
                <a:effectLst/>
                <a:latin typeface="Arial" pitchFamily="34" charset="0"/>
                <a:ea typeface="Calibri"/>
                <a:cs typeface="Arial" pitchFamily="34" charset="0"/>
              </a:rPr>
              <a:t>узкие социальные или позиционные мотивы</a:t>
            </a:r>
            <a:r>
              <a:rPr lang="ru-RU" sz="2800" u="none" strike="noStrike" dirty="0" smtClean="0">
                <a:effectLst/>
                <a:latin typeface="Arial" pitchFamily="34" charset="0"/>
                <a:ea typeface="Calibri"/>
                <a:cs typeface="Arial" pitchFamily="34" charset="0"/>
              </a:rPr>
              <a:t> (стремление занять определенную позицию в отношениях с окружающими, получить их одобрение), </a:t>
            </a:r>
            <a:r>
              <a:rPr lang="ru-RU" sz="2800" b="1" u="none" strike="noStrike" dirty="0" smtClean="0">
                <a:effectLst/>
                <a:latin typeface="Arial" pitchFamily="34" charset="0"/>
                <a:ea typeface="Calibri"/>
                <a:cs typeface="Arial" pitchFamily="34" charset="0"/>
              </a:rPr>
              <a:t>мотивы социального сотрудничества </a:t>
            </a:r>
            <a:r>
              <a:rPr lang="ru-RU" sz="2800" u="none" strike="noStrike" dirty="0" smtClean="0">
                <a:effectLst/>
                <a:latin typeface="Arial" pitchFamily="34" charset="0"/>
                <a:ea typeface="Calibri"/>
                <a:cs typeface="Arial" pitchFamily="34" charset="0"/>
              </a:rPr>
              <a:t>(ориентация на разные способы взаимодействия с другим </a:t>
            </a:r>
          </a:p>
          <a:p>
            <a:r>
              <a:rPr lang="ru-RU" sz="2800" u="none" strike="noStrike" dirty="0" smtClean="0">
                <a:effectLst/>
                <a:latin typeface="Arial" pitchFamily="34" charset="0"/>
                <a:ea typeface="Calibri"/>
                <a:cs typeface="Arial" pitchFamily="34" charset="0"/>
              </a:rPr>
              <a:t>человеком).</a:t>
            </a:r>
            <a:endParaRPr lang="ru-RU" sz="2800" dirty="0">
              <a:latin typeface="Arial" pitchFamily="34" charset="0"/>
              <a:cs typeface="Arial"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4494587"/>
            <a:ext cx="2360597" cy="1772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06647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1" y="836712"/>
            <a:ext cx="8136903" cy="3970318"/>
          </a:xfrm>
          <a:prstGeom prst="rect">
            <a:avLst/>
          </a:prstGeom>
          <a:noFill/>
        </p:spPr>
        <p:txBody>
          <a:bodyPr wrap="square" rtlCol="0">
            <a:spAutoFit/>
          </a:bodyPr>
          <a:lstStyle/>
          <a:p>
            <a:pPr algn="just"/>
            <a:r>
              <a:rPr lang="ru-RU" sz="2800" dirty="0">
                <a:latin typeface="Arial" pitchFamily="34" charset="0"/>
                <a:ea typeface="Calibri"/>
                <a:cs typeface="Arial" pitchFamily="34" charset="0"/>
              </a:rPr>
              <a:t>Если мотивы, стимулирующие определенную деятельность (процесс учения), не связаны напрямую с ней, их называют </a:t>
            </a:r>
            <a:r>
              <a:rPr lang="ru-RU" sz="2800" b="1" dirty="0">
                <a:latin typeface="Arial" pitchFamily="34" charset="0"/>
                <a:ea typeface="Calibri"/>
                <a:cs typeface="Arial" pitchFamily="34" charset="0"/>
              </a:rPr>
              <a:t>внешними</a:t>
            </a:r>
            <a:r>
              <a:rPr lang="ru-RU" sz="2800" dirty="0">
                <a:latin typeface="Arial" pitchFamily="34" charset="0"/>
                <a:ea typeface="Calibri"/>
                <a:cs typeface="Arial" pitchFamily="34" charset="0"/>
              </a:rPr>
              <a:t> по отношению к данной </a:t>
            </a:r>
            <a:endParaRPr lang="en-US" sz="2800" dirty="0" smtClean="0">
              <a:latin typeface="Arial" pitchFamily="34" charset="0"/>
              <a:ea typeface="Calibri"/>
              <a:cs typeface="Arial" pitchFamily="34" charset="0"/>
            </a:endParaRPr>
          </a:p>
          <a:p>
            <a:pPr algn="just"/>
            <a:r>
              <a:rPr lang="ru-RU" sz="2800" dirty="0" smtClean="0">
                <a:latin typeface="Arial" pitchFamily="34" charset="0"/>
                <a:ea typeface="Calibri"/>
                <a:cs typeface="Arial" pitchFamily="34" charset="0"/>
              </a:rPr>
              <a:t>деятельности</a:t>
            </a:r>
            <a:r>
              <a:rPr lang="ru-RU" sz="2800" dirty="0">
                <a:latin typeface="Arial" pitchFamily="34" charset="0"/>
                <a:ea typeface="Calibri"/>
                <a:cs typeface="Arial" pitchFamily="34" charset="0"/>
              </a:rPr>
              <a:t>. </a:t>
            </a:r>
            <a:endParaRPr lang="en-US" sz="2800" dirty="0" smtClean="0">
              <a:latin typeface="Arial" pitchFamily="34" charset="0"/>
              <a:ea typeface="Calibri"/>
              <a:cs typeface="Arial" pitchFamily="34" charset="0"/>
            </a:endParaRPr>
          </a:p>
          <a:p>
            <a:pPr algn="just"/>
            <a:r>
              <a:rPr lang="ru-RU" sz="2800" dirty="0" smtClean="0">
                <a:latin typeface="Arial" pitchFamily="34" charset="0"/>
                <a:ea typeface="Calibri"/>
                <a:cs typeface="Arial" pitchFamily="34" charset="0"/>
              </a:rPr>
              <a:t>Если </a:t>
            </a:r>
            <a:r>
              <a:rPr lang="ru-RU" sz="2800" dirty="0">
                <a:latin typeface="Arial" pitchFamily="34" charset="0"/>
                <a:ea typeface="Calibri"/>
                <a:cs typeface="Arial" pitchFamily="34" charset="0"/>
              </a:rPr>
              <a:t>же мотивы </a:t>
            </a:r>
            <a:endParaRPr lang="en-US" sz="2800" dirty="0" smtClean="0">
              <a:latin typeface="Arial" pitchFamily="34" charset="0"/>
              <a:ea typeface="Calibri"/>
              <a:cs typeface="Arial" pitchFamily="34" charset="0"/>
            </a:endParaRPr>
          </a:p>
          <a:p>
            <a:pPr algn="just"/>
            <a:r>
              <a:rPr lang="ru-RU" sz="2800" dirty="0" smtClean="0">
                <a:latin typeface="Arial" pitchFamily="34" charset="0"/>
                <a:ea typeface="Calibri"/>
                <a:cs typeface="Arial" pitchFamily="34" charset="0"/>
              </a:rPr>
              <a:t>непосредственно </a:t>
            </a:r>
            <a:r>
              <a:rPr lang="ru-RU" sz="2800" dirty="0">
                <a:latin typeface="Arial" pitchFamily="34" charset="0"/>
                <a:ea typeface="Calibri"/>
                <a:cs typeface="Arial" pitchFamily="34" charset="0"/>
              </a:rPr>
              <a:t>связаны </a:t>
            </a:r>
            <a:endParaRPr lang="en-US" sz="2800" dirty="0" smtClean="0">
              <a:latin typeface="Arial" pitchFamily="34" charset="0"/>
              <a:ea typeface="Calibri"/>
              <a:cs typeface="Arial" pitchFamily="34" charset="0"/>
            </a:endParaRPr>
          </a:p>
          <a:p>
            <a:pPr algn="just"/>
            <a:r>
              <a:rPr lang="ru-RU" sz="2800" dirty="0" smtClean="0">
                <a:latin typeface="Arial" pitchFamily="34" charset="0"/>
                <a:ea typeface="Calibri"/>
                <a:cs typeface="Arial" pitchFamily="34" charset="0"/>
              </a:rPr>
              <a:t>с </a:t>
            </a:r>
            <a:r>
              <a:rPr lang="ru-RU" sz="2800" dirty="0">
                <a:latin typeface="Arial" pitchFamily="34" charset="0"/>
                <a:ea typeface="Calibri"/>
                <a:cs typeface="Arial" pitchFamily="34" charset="0"/>
              </a:rPr>
              <a:t>учебной деятельностью, </a:t>
            </a:r>
            <a:endParaRPr lang="en-US" sz="2800" dirty="0" smtClean="0">
              <a:latin typeface="Arial" pitchFamily="34" charset="0"/>
              <a:ea typeface="Calibri"/>
              <a:cs typeface="Arial" pitchFamily="34" charset="0"/>
            </a:endParaRPr>
          </a:p>
          <a:p>
            <a:pPr algn="just"/>
            <a:r>
              <a:rPr lang="ru-RU" sz="2800" dirty="0" smtClean="0">
                <a:latin typeface="Arial" pitchFamily="34" charset="0"/>
                <a:ea typeface="Calibri"/>
                <a:cs typeface="Arial" pitchFamily="34" charset="0"/>
              </a:rPr>
              <a:t>то </a:t>
            </a:r>
            <a:r>
              <a:rPr lang="ru-RU" sz="2800" dirty="0">
                <a:latin typeface="Arial" pitchFamily="34" charset="0"/>
                <a:ea typeface="Calibri"/>
                <a:cs typeface="Arial" pitchFamily="34" charset="0"/>
              </a:rPr>
              <a:t>их называют </a:t>
            </a:r>
            <a:r>
              <a:rPr lang="ru-RU" sz="2800" b="1" dirty="0">
                <a:latin typeface="Arial" pitchFamily="34" charset="0"/>
                <a:ea typeface="Calibri"/>
                <a:cs typeface="Arial" pitchFamily="34" charset="0"/>
              </a:rPr>
              <a:t>внутренними</a:t>
            </a:r>
            <a:r>
              <a:rPr lang="ru-RU" sz="2800" dirty="0">
                <a:latin typeface="Arial" pitchFamily="34" charset="0"/>
                <a:ea typeface="Calibri"/>
                <a:cs typeface="Arial" pitchFamily="34" charset="0"/>
              </a:rPr>
              <a:t>.</a:t>
            </a:r>
            <a:endParaRPr lang="ru-RU" sz="2800" dirty="0">
              <a:latin typeface="Arial" pitchFamily="34" charset="0"/>
              <a:cs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2492896"/>
            <a:ext cx="2051273" cy="3491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62808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5962" y="404664"/>
            <a:ext cx="8208912" cy="4832092"/>
          </a:xfrm>
          <a:prstGeom prst="rect">
            <a:avLst/>
          </a:prstGeom>
          <a:noFill/>
        </p:spPr>
        <p:txBody>
          <a:bodyPr wrap="square" rtlCol="0">
            <a:spAutoFit/>
          </a:bodyPr>
          <a:lstStyle/>
          <a:p>
            <a:r>
              <a:rPr lang="ru-RU" sz="2800" b="1" dirty="0">
                <a:latin typeface="Arial" pitchFamily="34" charset="0"/>
                <a:ea typeface="Calibri"/>
                <a:cs typeface="Arial" pitchFamily="34" charset="0"/>
              </a:rPr>
              <a:t>Внутренние мотивы </a:t>
            </a:r>
            <a:r>
              <a:rPr lang="ru-RU" sz="2800" dirty="0">
                <a:latin typeface="Arial" pitchFamily="34" charset="0"/>
                <a:ea typeface="Calibri"/>
                <a:cs typeface="Arial" pitchFamily="34" charset="0"/>
              </a:rPr>
              <a:t>таковы: интерес к процессу деятельности, интерес к результату деятельности, стремление к саморазвитию, развитию каких-либо своих качеств, способностей. </a:t>
            </a:r>
            <a:r>
              <a:rPr lang="ru-RU" sz="2800" b="1" dirty="0">
                <a:latin typeface="Arial" pitchFamily="34" charset="0"/>
                <a:ea typeface="Calibri"/>
                <a:cs typeface="Arial" pitchFamily="34" charset="0"/>
              </a:rPr>
              <a:t>Внешние мотивы </a:t>
            </a:r>
            <a:r>
              <a:rPr lang="ru-RU" sz="2800" dirty="0">
                <a:latin typeface="Arial" pitchFamily="34" charset="0"/>
                <a:ea typeface="Calibri"/>
                <a:cs typeface="Arial" pitchFamily="34" charset="0"/>
              </a:rPr>
              <a:t>проявляются тогда, когда деятельность осуществляется в силу долга, обязанности, </a:t>
            </a:r>
            <a:r>
              <a:rPr lang="ru-RU" sz="2800" dirty="0" smtClean="0">
                <a:latin typeface="Arial" pitchFamily="34" charset="0"/>
                <a:ea typeface="Calibri"/>
                <a:cs typeface="Arial" pitchFamily="34" charset="0"/>
              </a:rPr>
              <a:t>ради</a:t>
            </a:r>
            <a:endParaRPr lang="en-US" sz="2800" dirty="0" smtClean="0">
              <a:latin typeface="Arial" pitchFamily="34" charset="0"/>
              <a:ea typeface="Calibri"/>
              <a:cs typeface="Arial" pitchFamily="34" charset="0"/>
            </a:endParaRPr>
          </a:p>
          <a:p>
            <a:r>
              <a:rPr lang="ru-RU" sz="2800" dirty="0" smtClean="0">
                <a:latin typeface="Arial" pitchFamily="34" charset="0"/>
                <a:ea typeface="Calibri"/>
                <a:cs typeface="Arial" pitchFamily="34" charset="0"/>
              </a:rPr>
              <a:t>достижения определенного</a:t>
            </a:r>
            <a:endParaRPr lang="en-US" sz="2800" dirty="0" smtClean="0">
              <a:latin typeface="Arial" pitchFamily="34" charset="0"/>
              <a:ea typeface="Calibri"/>
              <a:cs typeface="Arial" pitchFamily="34" charset="0"/>
            </a:endParaRPr>
          </a:p>
          <a:p>
            <a:r>
              <a:rPr lang="ru-RU" sz="2800" dirty="0" smtClean="0">
                <a:latin typeface="Arial" pitchFamily="34" charset="0"/>
                <a:ea typeface="Calibri"/>
                <a:cs typeface="Arial" pitchFamily="34" charset="0"/>
              </a:rPr>
              <a:t>положения </a:t>
            </a:r>
            <a:r>
              <a:rPr lang="ru-RU" sz="2800" dirty="0">
                <a:latin typeface="Arial" pitchFamily="34" charset="0"/>
                <a:ea typeface="Calibri"/>
                <a:cs typeface="Arial" pitchFamily="34" charset="0"/>
              </a:rPr>
              <a:t>среди </a:t>
            </a:r>
            <a:endParaRPr lang="en-US" sz="2800" dirty="0" smtClean="0">
              <a:latin typeface="Arial" pitchFamily="34" charset="0"/>
              <a:ea typeface="Calibri"/>
              <a:cs typeface="Arial" pitchFamily="34" charset="0"/>
            </a:endParaRPr>
          </a:p>
          <a:p>
            <a:r>
              <a:rPr lang="ru-RU" sz="2800" dirty="0" smtClean="0">
                <a:latin typeface="Arial" pitchFamily="34" charset="0"/>
                <a:ea typeface="Calibri"/>
                <a:cs typeface="Arial" pitchFamily="34" charset="0"/>
              </a:rPr>
              <a:t>сверстников</a:t>
            </a:r>
            <a:r>
              <a:rPr lang="ru-RU" sz="2800" dirty="0">
                <a:latin typeface="Arial" pitchFamily="34" charset="0"/>
                <a:ea typeface="Calibri"/>
                <a:cs typeface="Arial" pitchFamily="34" charset="0"/>
              </a:rPr>
              <a:t>, из-за давления </a:t>
            </a:r>
            <a:endParaRPr lang="en-US" sz="2800" dirty="0" smtClean="0">
              <a:latin typeface="Arial" pitchFamily="34" charset="0"/>
              <a:ea typeface="Calibri"/>
              <a:cs typeface="Arial" pitchFamily="34" charset="0"/>
            </a:endParaRPr>
          </a:p>
          <a:p>
            <a:r>
              <a:rPr lang="ru-RU" sz="2800" dirty="0" smtClean="0">
                <a:latin typeface="Arial" pitchFamily="34" charset="0"/>
                <a:ea typeface="Calibri"/>
                <a:cs typeface="Arial" pitchFamily="34" charset="0"/>
              </a:rPr>
              <a:t>родных</a:t>
            </a:r>
            <a:r>
              <a:rPr lang="ru-RU" sz="2800" dirty="0">
                <a:latin typeface="Arial" pitchFamily="34" charset="0"/>
                <a:ea typeface="Calibri"/>
                <a:cs typeface="Arial" pitchFamily="34" charset="0"/>
              </a:rPr>
              <a:t>, учителя и др.</a:t>
            </a:r>
            <a:endParaRPr lang="ru-RU" sz="2800" dirty="0">
              <a:latin typeface="Arial" pitchFamily="34" charset="0"/>
              <a:cs typeface="Arial"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3284984"/>
            <a:ext cx="2555329" cy="2636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20589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836712"/>
            <a:ext cx="8208912" cy="3951851"/>
          </a:xfrm>
          <a:prstGeom prst="rect">
            <a:avLst/>
          </a:prstGeom>
          <a:noFill/>
        </p:spPr>
        <p:txBody>
          <a:bodyPr wrap="square" rtlCol="0">
            <a:spAutoFit/>
          </a:bodyPr>
          <a:lstStyle/>
          <a:p>
            <a:pPr algn="just">
              <a:lnSpc>
                <a:spcPct val="115000"/>
              </a:lnSpc>
              <a:spcAft>
                <a:spcPts val="0"/>
              </a:spcAft>
            </a:pPr>
            <a:r>
              <a:rPr lang="ru-RU" sz="2400" dirty="0">
                <a:latin typeface="Arial" pitchFamily="34" charset="0"/>
                <a:ea typeface="Calibri"/>
                <a:cs typeface="Arial" pitchFamily="34" charset="0"/>
              </a:rPr>
              <a:t>Виды мотивов следующей классификации опираются на наличие в мотивации двух тенденций: </a:t>
            </a:r>
            <a:r>
              <a:rPr lang="ru-RU" sz="2400" b="1" dirty="0">
                <a:latin typeface="Arial" pitchFamily="34" charset="0"/>
                <a:ea typeface="Calibri"/>
                <a:cs typeface="Arial" pitchFamily="34" charset="0"/>
              </a:rPr>
              <a:t>к достижению успеха и к избеганию неудач.</a:t>
            </a:r>
          </a:p>
          <a:p>
            <a:r>
              <a:rPr lang="ru-RU" sz="2400" dirty="0">
                <a:latin typeface="Arial" pitchFamily="34" charset="0"/>
                <a:ea typeface="Calibri"/>
                <a:cs typeface="Arial" pitchFamily="34" charset="0"/>
              </a:rPr>
              <a:t>Школьники, мотивированные на </a:t>
            </a:r>
            <a:r>
              <a:rPr lang="ru-RU" sz="2400" b="1" dirty="0">
                <a:latin typeface="Arial" pitchFamily="34" charset="0"/>
                <a:ea typeface="Calibri"/>
                <a:cs typeface="Arial" pitchFamily="34" charset="0"/>
              </a:rPr>
              <a:t>достижение успеха</a:t>
            </a:r>
            <a:r>
              <a:rPr lang="ru-RU" sz="2400" dirty="0">
                <a:latin typeface="Arial" pitchFamily="34" charset="0"/>
                <a:ea typeface="Calibri"/>
                <a:cs typeface="Arial" pitchFamily="34" charset="0"/>
              </a:rPr>
              <a:t>, обычно ставят перед собой некоторую позитивную цель, активно включаются в ее реализацию, выбирают средства, направленные на достижение этой цели. Деятельность (обучение)вызывает у них при этом положительные эмоции, мобилизацию внутренних ресурсов и сосредоточение внимания. </a:t>
            </a:r>
            <a:endParaRPr lang="ru-RU" sz="2400" dirty="0">
              <a:latin typeface="Arial" pitchFamily="34" charset="0"/>
              <a:cs typeface="Arial" pitchFamily="34" charset="0"/>
            </a:endParaRPr>
          </a:p>
        </p:txBody>
      </p:sp>
      <p:pic>
        <p:nvPicPr>
          <p:cNvPr id="3074" name="Picture 2" descr="http://classdream.com/admin/updata/131375715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4509120"/>
            <a:ext cx="1944216" cy="175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0748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1" y="980728"/>
            <a:ext cx="8064896" cy="3046988"/>
          </a:xfrm>
          <a:prstGeom prst="rect">
            <a:avLst/>
          </a:prstGeom>
          <a:noFill/>
        </p:spPr>
        <p:txBody>
          <a:bodyPr wrap="square" rtlCol="0">
            <a:spAutoFit/>
          </a:bodyPr>
          <a:lstStyle/>
          <a:p>
            <a:r>
              <a:rPr lang="ru-RU" sz="2400" dirty="0">
                <a:latin typeface="Arial" pitchFamily="34" charset="0"/>
                <a:ea typeface="Calibri"/>
                <a:cs typeface="Arial" pitchFamily="34" charset="0"/>
              </a:rPr>
              <a:t>Иначе ведут себя школьники, мотивированные на </a:t>
            </a:r>
            <a:r>
              <a:rPr lang="ru-RU" sz="2400" b="1" dirty="0">
                <a:latin typeface="Arial" pitchFamily="34" charset="0"/>
                <a:ea typeface="Calibri"/>
                <a:cs typeface="Arial" pitchFamily="34" charset="0"/>
              </a:rPr>
              <a:t>недопущение неудачи</a:t>
            </a:r>
            <a:r>
              <a:rPr lang="ru-RU" sz="2400" dirty="0">
                <a:latin typeface="Arial" pitchFamily="34" charset="0"/>
                <a:ea typeface="Calibri"/>
                <a:cs typeface="Arial" pitchFamily="34" charset="0"/>
              </a:rPr>
              <a:t>. Их цель заключается не в том, чтобы добиться успеха, а в том, чтобы избежать неудачи. Их мысли и действия подчинены именно этому. Ученик при этом </a:t>
            </a:r>
            <a:r>
              <a:rPr lang="ru-RU" sz="2400" dirty="0" err="1">
                <a:latin typeface="Arial" pitchFamily="34" charset="0"/>
                <a:ea typeface="Calibri"/>
                <a:cs typeface="Arial" pitchFamily="34" charset="0"/>
              </a:rPr>
              <a:t>неуверен</a:t>
            </a:r>
            <a:r>
              <a:rPr lang="ru-RU" sz="2400" dirty="0">
                <a:latin typeface="Arial" pitchFamily="34" charset="0"/>
                <a:ea typeface="Calibri"/>
                <a:cs typeface="Arial" pitchFamily="34" charset="0"/>
              </a:rPr>
              <a:t> в себе, боится критики. С работой, в которой возможна неудача, у него связаны только отрицательные эмоции, он не испытывает удовольствия от учебной деятельности. </a:t>
            </a:r>
            <a:endParaRPr lang="ru-RU" sz="2400" dirty="0">
              <a:latin typeface="Arial" pitchFamily="34" charset="0"/>
              <a:cs typeface="Arial" pitchFamily="34" charset="0"/>
            </a:endParaRPr>
          </a:p>
        </p:txBody>
      </p:sp>
      <p:pic>
        <p:nvPicPr>
          <p:cNvPr id="4098" name="Picture 2" descr="http://ryazan-student.ru/wp-content/uploads/2012/0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4221088"/>
            <a:ext cx="1905000" cy="1795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68880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2314" y="548680"/>
            <a:ext cx="8208912" cy="3029291"/>
          </a:xfrm>
          <a:prstGeom prst="rect">
            <a:avLst/>
          </a:prstGeom>
          <a:noFill/>
        </p:spPr>
        <p:txBody>
          <a:bodyPr wrap="square" rtlCol="0">
            <a:spAutoFit/>
          </a:bodyPr>
          <a:lstStyle/>
          <a:p>
            <a:pPr algn="just">
              <a:lnSpc>
                <a:spcPct val="115000"/>
              </a:lnSpc>
              <a:spcAft>
                <a:spcPts val="0"/>
              </a:spcAft>
            </a:pPr>
            <a:r>
              <a:rPr lang="ru-RU" sz="2400" dirty="0">
                <a:latin typeface="Arial" pitchFamily="34" charset="0"/>
                <a:ea typeface="Calibri"/>
                <a:cs typeface="Arial" pitchFamily="34" charset="0"/>
              </a:rPr>
              <a:t>Проанализировав все виды учебных мотивов, можно выделить те мотивы, к формированию и развитию которых нужно стремиться: </a:t>
            </a:r>
            <a:r>
              <a:rPr lang="ru-RU" sz="2400" b="1" dirty="0">
                <a:latin typeface="Arial" pitchFamily="34" charset="0"/>
                <a:ea typeface="Calibri"/>
                <a:cs typeface="Arial" pitchFamily="34" charset="0"/>
              </a:rPr>
              <a:t>познавательные и социальные на высшем уровне</a:t>
            </a:r>
            <a:r>
              <a:rPr lang="ru-RU" sz="2400" dirty="0">
                <a:latin typeface="Arial" pitchFamily="34" charset="0"/>
                <a:ea typeface="Calibri"/>
                <a:cs typeface="Arial" pitchFamily="34" charset="0"/>
              </a:rPr>
              <a:t>, </a:t>
            </a:r>
            <a:r>
              <a:rPr lang="ru-RU" sz="2400" b="1" dirty="0">
                <a:latin typeface="Arial" pitchFamily="34" charset="0"/>
                <a:ea typeface="Calibri"/>
                <a:cs typeface="Arial" pitchFamily="34" charset="0"/>
              </a:rPr>
              <a:t>внутренние</a:t>
            </a:r>
            <a:r>
              <a:rPr lang="ru-RU" sz="2400" dirty="0">
                <a:latin typeface="Arial" pitchFamily="34" charset="0"/>
                <a:ea typeface="Calibri"/>
                <a:cs typeface="Arial" pitchFamily="34" charset="0"/>
              </a:rPr>
              <a:t> и мотивы, направленные </a:t>
            </a:r>
            <a:r>
              <a:rPr lang="ru-RU" sz="2400" b="1" dirty="0">
                <a:latin typeface="Arial" pitchFamily="34" charset="0"/>
                <a:ea typeface="Calibri"/>
                <a:cs typeface="Arial" pitchFamily="34" charset="0"/>
              </a:rPr>
              <a:t>на достижение успеха</a:t>
            </a:r>
            <a:r>
              <a:rPr lang="ru-RU" sz="2400" dirty="0">
                <a:latin typeface="Arial" pitchFamily="34" charset="0"/>
                <a:ea typeface="Calibri"/>
                <a:cs typeface="Arial" pitchFamily="34" charset="0"/>
              </a:rPr>
              <a:t>. Это та совокупность мотивов, которая определяет высокий уровень развития учебной мотивации школьников.</a:t>
            </a:r>
            <a:endParaRPr lang="ru-RU" sz="2400" dirty="0">
              <a:effectLst/>
              <a:latin typeface="Arial" pitchFamily="34" charset="0"/>
              <a:ea typeface="Calibri"/>
              <a:cs typeface="Arial" pitchFamily="34" charset="0"/>
            </a:endParaRPr>
          </a:p>
        </p:txBody>
      </p:sp>
      <p:sp>
        <p:nvSpPr>
          <p:cNvPr id="15" name="Овал 14"/>
          <p:cNvSpPr/>
          <p:nvPr/>
        </p:nvSpPr>
        <p:spPr>
          <a:xfrm>
            <a:off x="3143073" y="4221087"/>
            <a:ext cx="1152128" cy="1368152"/>
          </a:xfrm>
          <a:prstGeom prst="ellipse">
            <a:avLst/>
          </a:prstGeom>
          <a:solidFill>
            <a:schemeClr val="accent2">
              <a:lumMod val="40000"/>
              <a:lumOff val="60000"/>
              <a:alpha val="51000"/>
            </a:schemeClr>
          </a:solidFill>
          <a:ln w="3175">
            <a:solidFill>
              <a:schemeClr val="accent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6" name="Овал 15"/>
          <p:cNvSpPr/>
          <p:nvPr/>
        </p:nvSpPr>
        <p:spPr>
          <a:xfrm>
            <a:off x="3491880" y="3829690"/>
            <a:ext cx="1152128" cy="1368152"/>
          </a:xfrm>
          <a:prstGeom prst="ellipse">
            <a:avLst/>
          </a:prstGeom>
          <a:solidFill>
            <a:srgbClr val="FFFF00">
              <a:alpha val="51000"/>
            </a:srgbClr>
          </a:solidFill>
          <a:ln w="31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7" name="Овал 16"/>
          <p:cNvSpPr/>
          <p:nvPr/>
        </p:nvSpPr>
        <p:spPr>
          <a:xfrm>
            <a:off x="3491880" y="4745577"/>
            <a:ext cx="1152128" cy="1368152"/>
          </a:xfrm>
          <a:prstGeom prst="ellipse">
            <a:avLst/>
          </a:prstGeom>
          <a:solidFill>
            <a:srgbClr val="FFC000">
              <a:alpha val="51000"/>
            </a:srgbClr>
          </a:solidFill>
          <a:ln w="31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8" name="Овал 17"/>
          <p:cNvSpPr/>
          <p:nvPr/>
        </p:nvSpPr>
        <p:spPr>
          <a:xfrm>
            <a:off x="3851920" y="4329100"/>
            <a:ext cx="1152128" cy="1368152"/>
          </a:xfrm>
          <a:prstGeom prst="ellipse">
            <a:avLst/>
          </a:prstGeom>
          <a:solidFill>
            <a:srgbClr val="FF6600">
              <a:alpha val="50980"/>
            </a:srgbClr>
          </a:solidFill>
          <a:ln w="3175">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5" name="TextBox 4"/>
          <p:cNvSpPr txBox="1"/>
          <p:nvPr/>
        </p:nvSpPr>
        <p:spPr>
          <a:xfrm>
            <a:off x="3000604" y="3583944"/>
            <a:ext cx="2566728" cy="369332"/>
          </a:xfrm>
          <a:prstGeom prst="rect">
            <a:avLst/>
          </a:prstGeom>
          <a:noFill/>
        </p:spPr>
        <p:txBody>
          <a:bodyPr wrap="none" rtlCol="0">
            <a:spAutoFit/>
          </a:bodyPr>
          <a:lstStyle/>
          <a:p>
            <a:r>
              <a:rPr lang="ru-RU" dirty="0" smtClean="0"/>
              <a:t>Внутренние мотивы</a:t>
            </a:r>
            <a:endParaRPr lang="ru-RU" dirty="0"/>
          </a:p>
        </p:txBody>
      </p:sp>
      <p:sp>
        <p:nvSpPr>
          <p:cNvPr id="6" name="TextBox 5"/>
          <p:cNvSpPr txBox="1"/>
          <p:nvPr/>
        </p:nvSpPr>
        <p:spPr>
          <a:xfrm>
            <a:off x="446627" y="4551511"/>
            <a:ext cx="2648482" cy="646331"/>
          </a:xfrm>
          <a:prstGeom prst="rect">
            <a:avLst/>
          </a:prstGeom>
          <a:noFill/>
        </p:spPr>
        <p:txBody>
          <a:bodyPr wrap="none" rtlCol="0">
            <a:spAutoFit/>
          </a:bodyPr>
          <a:lstStyle/>
          <a:p>
            <a:r>
              <a:rPr lang="ru-RU" dirty="0" smtClean="0"/>
              <a:t>Мотивы </a:t>
            </a:r>
          </a:p>
          <a:p>
            <a:r>
              <a:rPr lang="ru-RU" dirty="0" smtClean="0"/>
              <a:t>соц. сотрудничества</a:t>
            </a:r>
            <a:endParaRPr lang="ru-RU" dirty="0"/>
          </a:p>
        </p:txBody>
      </p:sp>
      <p:sp>
        <p:nvSpPr>
          <p:cNvPr id="7" name="TextBox 6"/>
          <p:cNvSpPr txBox="1"/>
          <p:nvPr/>
        </p:nvSpPr>
        <p:spPr>
          <a:xfrm>
            <a:off x="5201351" y="4690010"/>
            <a:ext cx="3275256" cy="369332"/>
          </a:xfrm>
          <a:prstGeom prst="rect">
            <a:avLst/>
          </a:prstGeom>
          <a:noFill/>
        </p:spPr>
        <p:txBody>
          <a:bodyPr wrap="none" rtlCol="0">
            <a:spAutoFit/>
          </a:bodyPr>
          <a:lstStyle/>
          <a:p>
            <a:r>
              <a:rPr lang="ru-RU" dirty="0" smtClean="0"/>
              <a:t>Мотивы самообразования</a:t>
            </a:r>
            <a:endParaRPr lang="ru-RU" dirty="0"/>
          </a:p>
        </p:txBody>
      </p:sp>
      <p:sp>
        <p:nvSpPr>
          <p:cNvPr id="8" name="TextBox 7"/>
          <p:cNvSpPr txBox="1"/>
          <p:nvPr/>
        </p:nvSpPr>
        <p:spPr>
          <a:xfrm>
            <a:off x="1174363" y="6190838"/>
            <a:ext cx="5787162" cy="369332"/>
          </a:xfrm>
          <a:prstGeom prst="rect">
            <a:avLst/>
          </a:prstGeom>
          <a:noFill/>
        </p:spPr>
        <p:txBody>
          <a:bodyPr wrap="none" rtlCol="0">
            <a:spAutoFit/>
          </a:bodyPr>
          <a:lstStyle/>
          <a:p>
            <a:r>
              <a:rPr lang="ru-RU" dirty="0" smtClean="0"/>
              <a:t>Мотивы, направленные на достижение успеха</a:t>
            </a:r>
            <a:endParaRPr lang="ru-RU" dirty="0"/>
          </a:p>
        </p:txBody>
      </p:sp>
    </p:spTree>
    <p:extLst>
      <p:ext uri="{BB962C8B-B14F-4D97-AF65-F5344CB8AC3E}">
        <p14:creationId xmlns:p14="http://schemas.microsoft.com/office/powerpoint/2010/main" val="37518398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276872"/>
            <a:ext cx="7992888" cy="4154984"/>
          </a:xfrm>
          <a:prstGeom prst="rect">
            <a:avLst/>
          </a:prstGeom>
          <a:noFill/>
        </p:spPr>
        <p:txBody>
          <a:bodyPr wrap="square" rtlCol="0">
            <a:spAutoFit/>
          </a:bodyPr>
          <a:lstStyle/>
          <a:p>
            <a:r>
              <a:rPr lang="ru-RU" sz="2400" b="1" dirty="0">
                <a:latin typeface="Arial" pitchFamily="34" charset="0"/>
                <a:cs typeface="Arial" pitchFamily="34" charset="0"/>
              </a:rPr>
              <a:t>Психологические условия возникновения познавательного интереса </a:t>
            </a:r>
            <a:r>
              <a:rPr lang="ru-RU" sz="2400" dirty="0">
                <a:latin typeface="Arial" pitchFamily="34" charset="0"/>
                <a:cs typeface="Arial" pitchFamily="34" charset="0"/>
              </a:rPr>
              <a:t>(как мотива) в процессе обучения:</a:t>
            </a:r>
          </a:p>
          <a:p>
            <a:r>
              <a:rPr lang="ru-RU" sz="2400" dirty="0">
                <a:latin typeface="Arial" pitchFamily="34" charset="0"/>
                <a:cs typeface="Arial" pitchFamily="34" charset="0"/>
              </a:rPr>
              <a:t>•	Трудность задания – основной внешний фактор. Наибольший комфорт и привлекательность вызывают задачи средней трудности.</a:t>
            </a:r>
          </a:p>
          <a:p>
            <a:pPr algn="just"/>
            <a:r>
              <a:rPr lang="ru-RU" sz="2400" dirty="0">
                <a:latin typeface="Arial" pitchFamily="34" charset="0"/>
                <a:cs typeface="Arial" pitchFamily="34" charset="0"/>
              </a:rPr>
              <a:t>•	Чем более интересную творческую деятельность осуществляет ученик, тем более удовлетворяется его мотив личностного роста.</a:t>
            </a:r>
          </a:p>
          <a:p>
            <a:r>
              <a:rPr lang="ru-RU" sz="2400" dirty="0">
                <a:latin typeface="Arial" pitchFamily="34" charset="0"/>
                <a:cs typeface="Arial" pitchFamily="34" charset="0"/>
              </a:rPr>
              <a:t>•	Создание педагогом реалистического уровня притязаний.</a:t>
            </a:r>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4" y="548680"/>
            <a:ext cx="3541074" cy="1628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43450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1" y="764704"/>
            <a:ext cx="8064895" cy="5632311"/>
          </a:xfrm>
          <a:prstGeom prst="rect">
            <a:avLst/>
          </a:prstGeom>
          <a:noFill/>
        </p:spPr>
        <p:txBody>
          <a:bodyPr wrap="square" rtlCol="0">
            <a:spAutoFit/>
          </a:bodyPr>
          <a:lstStyle/>
          <a:p>
            <a:pPr algn="just"/>
            <a:r>
              <a:rPr lang="ru-RU" sz="2400" dirty="0">
                <a:latin typeface="Arial" pitchFamily="34" charset="0"/>
                <a:cs typeface="Arial" pitchFamily="34" charset="0"/>
              </a:rPr>
              <a:t>•	Активность поисковых действий и правильное решение учебной задачи получает положительную оценку (одобрение учителя или коллектива класса, учебной группы), это способствует развитию уверенности ученика в своих силах (позитивная самооценка).</a:t>
            </a:r>
          </a:p>
          <a:p>
            <a:pPr algn="just"/>
            <a:r>
              <a:rPr lang="ru-RU" sz="2400" dirty="0">
                <a:latin typeface="Arial" pitchFamily="34" charset="0"/>
                <a:cs typeface="Arial" pitchFamily="34" charset="0"/>
              </a:rPr>
              <a:t>•	Получаемые знания обладают новизной для учеников.</a:t>
            </a:r>
          </a:p>
          <a:p>
            <a:pPr algn="just"/>
            <a:r>
              <a:rPr lang="ru-RU" sz="2400" dirty="0">
                <a:latin typeface="Arial" pitchFamily="34" charset="0"/>
                <a:cs typeface="Arial" pitchFamily="34" charset="0"/>
              </a:rPr>
              <a:t>•	Знания осознаются как полезные для учащихся, т.е. объективное значение этих знаний приобретает для них личностный смысл.</a:t>
            </a:r>
          </a:p>
          <a:p>
            <a:pPr algn="just"/>
            <a:r>
              <a:rPr lang="ru-RU" sz="2400" dirty="0">
                <a:latin typeface="Arial" pitchFamily="34" charset="0"/>
                <a:cs typeface="Arial" pitchFamily="34" charset="0"/>
              </a:rPr>
              <a:t>•	Ученик сам выбирает задания или соглашается с предложенным вариантом, сам принимает решение о переходе к следующему этапу обучения, сам планирует свой прогресс.</a:t>
            </a:r>
          </a:p>
        </p:txBody>
      </p:sp>
    </p:spTree>
    <p:extLst>
      <p:ext uri="{BB962C8B-B14F-4D97-AF65-F5344CB8AC3E}">
        <p14:creationId xmlns:p14="http://schemas.microsoft.com/office/powerpoint/2010/main" val="25523126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5484" y="548680"/>
            <a:ext cx="7776865" cy="1384995"/>
          </a:xfrm>
          <a:prstGeom prst="rect">
            <a:avLst/>
          </a:prstGeom>
          <a:noFill/>
        </p:spPr>
        <p:txBody>
          <a:bodyPr wrap="square" rtlCol="0">
            <a:spAutoFit/>
          </a:bodyPr>
          <a:lstStyle/>
          <a:p>
            <a:pPr algn="ctr"/>
            <a:r>
              <a:rPr lang="ru-RU" sz="2800" dirty="0">
                <a:latin typeface="Arial" pitchFamily="34" charset="0"/>
                <a:cs typeface="Arial" pitchFamily="34" charset="0"/>
              </a:rPr>
              <a:t>Способы формирования мотивации учащихся к обучению на уроках немецкого языка (из личного опыта):</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564904"/>
            <a:ext cx="185737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9906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3" y="548680"/>
            <a:ext cx="7685117" cy="523220"/>
          </a:xfrm>
          <a:prstGeom prst="rect">
            <a:avLst/>
          </a:prstGeom>
          <a:noFill/>
        </p:spPr>
        <p:txBody>
          <a:bodyPr wrap="none" rtlCol="0">
            <a:spAutoFit/>
          </a:bodyPr>
          <a:lstStyle/>
          <a:p>
            <a:pPr algn="ctr"/>
            <a:r>
              <a:rPr lang="ru-RU" sz="2800" dirty="0" smtClean="0">
                <a:latin typeface="Arial" pitchFamily="34" charset="0"/>
                <a:cs typeface="Arial" pitchFamily="34" charset="0"/>
              </a:rPr>
              <a:t>Эстетический </a:t>
            </a:r>
            <a:r>
              <a:rPr lang="ru-RU" sz="2800" dirty="0">
                <a:latin typeface="Arial" pitchFamily="34" charset="0"/>
                <a:cs typeface="Arial" pitchFamily="34" charset="0"/>
              </a:rPr>
              <a:t>вид и оснащённость кабинета.</a:t>
            </a:r>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773" y="1196752"/>
            <a:ext cx="6624736" cy="5068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423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95626" y="476672"/>
            <a:ext cx="8352928" cy="4524315"/>
          </a:xfrm>
          <a:prstGeom prst="rect">
            <a:avLst/>
          </a:prstGeom>
          <a:noFill/>
        </p:spPr>
        <p:txBody>
          <a:bodyPr wrap="square" rtlCol="0">
            <a:spAutoFit/>
          </a:bodyPr>
          <a:lstStyle/>
          <a:p>
            <a:r>
              <a:rPr lang="ru-RU" sz="3200" dirty="0" smtClean="0">
                <a:latin typeface="Arial" pitchFamily="34" charset="0"/>
                <a:cs typeface="Arial" pitchFamily="34" charset="0"/>
              </a:rPr>
              <a:t>Федеральный государственный образовательный стандарт основного общего образования устанавливает </a:t>
            </a:r>
            <a:r>
              <a:rPr lang="ru-RU" sz="3200" b="1" dirty="0" smtClean="0">
                <a:latin typeface="Arial" pitchFamily="34" charset="0"/>
                <a:cs typeface="Arial" pitchFamily="34" charset="0"/>
              </a:rPr>
              <a:t>требования к результатам освоения обучающимися основной образовательной программы основного общего образования</a:t>
            </a:r>
            <a:r>
              <a:rPr lang="ru-RU" sz="3200" dirty="0" smtClean="0">
                <a:latin typeface="Arial" pitchFamily="34" charset="0"/>
                <a:cs typeface="Arial" pitchFamily="34" charset="0"/>
              </a:rPr>
              <a:t>: личностным, </a:t>
            </a:r>
            <a:r>
              <a:rPr lang="ru-RU" sz="3200" dirty="0" err="1" smtClean="0">
                <a:latin typeface="Arial" pitchFamily="34" charset="0"/>
                <a:cs typeface="Arial" pitchFamily="34" charset="0"/>
              </a:rPr>
              <a:t>метапредметным</a:t>
            </a:r>
            <a:r>
              <a:rPr lang="ru-RU" sz="3200" dirty="0" smtClean="0">
                <a:latin typeface="Arial" pitchFamily="34" charset="0"/>
                <a:cs typeface="Arial" pitchFamily="34" charset="0"/>
              </a:rPr>
              <a:t> и предметным. </a:t>
            </a:r>
            <a:endParaRPr lang="ru-RU" sz="3200" dirty="0">
              <a:latin typeface="Arial" pitchFamily="34" charset="0"/>
              <a:cs typeface="Arial" pitchFamily="34" charset="0"/>
            </a:endParaRPr>
          </a:p>
        </p:txBody>
      </p:sp>
      <p:pic>
        <p:nvPicPr>
          <p:cNvPr id="1028" name="Picture 4" descr="http://gimn2.gorono.ru/docs/26.12.2012.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4869160"/>
            <a:ext cx="3362325" cy="1447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67312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48680"/>
            <a:ext cx="5472608" cy="1938992"/>
          </a:xfrm>
          <a:prstGeom prst="rect">
            <a:avLst/>
          </a:prstGeom>
          <a:noFill/>
        </p:spPr>
        <p:txBody>
          <a:bodyPr wrap="square" rtlCol="0">
            <a:spAutoFit/>
          </a:bodyPr>
          <a:lstStyle/>
          <a:p>
            <a:pPr algn="just"/>
            <a:r>
              <a:rPr lang="ru-RU" sz="2400" dirty="0" smtClean="0">
                <a:latin typeface="Arial" pitchFamily="34" charset="0"/>
                <a:cs typeface="Arial" pitchFamily="34" charset="0"/>
              </a:rPr>
              <a:t>Атмосфера </a:t>
            </a:r>
            <a:r>
              <a:rPr lang="ru-RU" sz="2400" dirty="0">
                <a:latin typeface="Arial" pitchFamily="34" charset="0"/>
                <a:cs typeface="Arial" pitchFamily="34" charset="0"/>
              </a:rPr>
              <a:t>энтузиазма, </a:t>
            </a:r>
            <a:r>
              <a:rPr lang="ru-RU" sz="2400" dirty="0" smtClean="0">
                <a:latin typeface="Arial" pitchFamily="34" charset="0"/>
                <a:cs typeface="Arial" pitchFamily="34" charset="0"/>
              </a:rPr>
              <a:t>оптимизма</a:t>
            </a:r>
          </a:p>
          <a:p>
            <a:pPr algn="just"/>
            <a:r>
              <a:rPr lang="ru-RU" sz="2400" dirty="0" smtClean="0">
                <a:latin typeface="Arial" pitchFamily="34" charset="0"/>
                <a:cs typeface="Arial" pitchFamily="34" charset="0"/>
              </a:rPr>
              <a:t>и </a:t>
            </a:r>
            <a:r>
              <a:rPr lang="ru-RU" sz="2400" dirty="0">
                <a:latin typeface="Arial" pitchFamily="34" charset="0"/>
                <a:cs typeface="Arial" pitchFamily="34" charset="0"/>
              </a:rPr>
              <a:t>веры в способности и </a:t>
            </a:r>
            <a:endParaRPr lang="ru-RU" sz="2400" dirty="0" smtClean="0">
              <a:latin typeface="Arial" pitchFamily="34" charset="0"/>
              <a:cs typeface="Arial" pitchFamily="34" charset="0"/>
            </a:endParaRPr>
          </a:p>
          <a:p>
            <a:pPr algn="just"/>
            <a:r>
              <a:rPr lang="ru-RU" sz="2400" dirty="0" smtClean="0">
                <a:latin typeface="Arial" pitchFamily="34" charset="0"/>
                <a:cs typeface="Arial" pitchFamily="34" charset="0"/>
              </a:rPr>
              <a:t>возможности </a:t>
            </a:r>
            <a:r>
              <a:rPr lang="ru-RU" sz="2400" dirty="0">
                <a:latin typeface="Arial" pitchFamily="34" charset="0"/>
                <a:cs typeface="Arial" pitchFamily="34" charset="0"/>
              </a:rPr>
              <a:t>учеников, </a:t>
            </a:r>
            <a:endParaRPr lang="ru-RU" sz="2400" dirty="0" smtClean="0">
              <a:latin typeface="Arial" pitchFamily="34" charset="0"/>
              <a:cs typeface="Arial" pitchFamily="34" charset="0"/>
            </a:endParaRPr>
          </a:p>
          <a:p>
            <a:pPr algn="just"/>
            <a:r>
              <a:rPr lang="ru-RU" sz="2400" dirty="0" smtClean="0">
                <a:latin typeface="Arial" pitchFamily="34" charset="0"/>
                <a:cs typeface="Arial" pitchFamily="34" charset="0"/>
              </a:rPr>
              <a:t>пришедших </a:t>
            </a:r>
            <a:r>
              <a:rPr lang="ru-RU" sz="2400" dirty="0">
                <a:latin typeface="Arial" pitchFamily="34" charset="0"/>
                <a:cs typeface="Arial" pitchFamily="34" charset="0"/>
              </a:rPr>
              <a:t>на урок немецкого языка.</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980728"/>
            <a:ext cx="1691233" cy="4760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0883" y="2636912"/>
            <a:ext cx="4901993" cy="3676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12370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427727"/>
            <a:ext cx="6927153" cy="830997"/>
          </a:xfrm>
          <a:prstGeom prst="rect">
            <a:avLst/>
          </a:prstGeom>
          <a:noFill/>
        </p:spPr>
        <p:txBody>
          <a:bodyPr wrap="none" rtlCol="0">
            <a:spAutoFit/>
          </a:bodyPr>
          <a:lstStyle/>
          <a:p>
            <a:r>
              <a:rPr lang="ru-RU" sz="2400" dirty="0" smtClean="0">
                <a:latin typeface="Arial" pitchFamily="34" charset="0"/>
                <a:cs typeface="Arial" pitchFamily="34" charset="0"/>
              </a:rPr>
              <a:t>Разные </a:t>
            </a:r>
            <a:r>
              <a:rPr lang="ru-RU" sz="2400" dirty="0">
                <a:latin typeface="Arial" pitchFamily="34" charset="0"/>
                <a:cs typeface="Arial" pitchFamily="34" charset="0"/>
              </a:rPr>
              <a:t>типы уроков и разнообразные приёмы </a:t>
            </a:r>
            <a:endParaRPr lang="ru-RU" sz="2400" dirty="0" smtClean="0">
              <a:latin typeface="Arial" pitchFamily="34" charset="0"/>
              <a:cs typeface="Arial" pitchFamily="34" charset="0"/>
            </a:endParaRPr>
          </a:p>
          <a:p>
            <a:r>
              <a:rPr lang="ru-RU" sz="2400" dirty="0" smtClean="0">
                <a:latin typeface="Arial" pitchFamily="34" charset="0"/>
                <a:cs typeface="Arial" pitchFamily="34" charset="0"/>
              </a:rPr>
              <a:t>работы </a:t>
            </a:r>
            <a:r>
              <a:rPr lang="ru-RU" sz="2400" dirty="0">
                <a:latin typeface="Arial" pitchFamily="34" charset="0"/>
                <a:cs typeface="Arial" pitchFamily="34" charset="0"/>
              </a:rPr>
              <a:t>на </a:t>
            </a:r>
            <a:r>
              <a:rPr lang="ru-RU" sz="2400" dirty="0" smtClean="0">
                <a:latin typeface="Arial" pitchFamily="34" charset="0"/>
                <a:cs typeface="Arial" pitchFamily="34" charset="0"/>
              </a:rPr>
              <a:t>уроке.</a:t>
            </a:r>
            <a:endParaRPr lang="ru-RU" sz="2400" dirty="0">
              <a:latin typeface="Arial" pitchFamily="34" charset="0"/>
              <a:cs typeface="Arial" pitchFamily="34" charset="0"/>
            </a:endParaRP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1124744"/>
            <a:ext cx="4715569" cy="5151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14189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7541" y="517171"/>
            <a:ext cx="8135625" cy="954107"/>
          </a:xfrm>
          <a:prstGeom prst="rect">
            <a:avLst/>
          </a:prstGeom>
          <a:noFill/>
        </p:spPr>
        <p:txBody>
          <a:bodyPr wrap="none" rtlCol="0">
            <a:spAutoFit/>
          </a:bodyPr>
          <a:lstStyle/>
          <a:p>
            <a:r>
              <a:rPr lang="ru-RU" sz="2800" b="1" dirty="0" smtClean="0">
                <a:latin typeface="Arial" pitchFamily="34" charset="0"/>
                <a:cs typeface="Arial" pitchFamily="34" charset="0"/>
              </a:rPr>
              <a:t>Использование </a:t>
            </a:r>
            <a:r>
              <a:rPr lang="ru-RU" sz="2800" b="1" dirty="0">
                <a:latin typeface="Arial" pitchFamily="34" charset="0"/>
                <a:cs typeface="Arial" pitchFamily="34" charset="0"/>
              </a:rPr>
              <a:t>активных игровых методов </a:t>
            </a:r>
            <a:endParaRPr lang="ru-RU" sz="2800" b="1" dirty="0" smtClean="0">
              <a:latin typeface="Arial" pitchFamily="34" charset="0"/>
              <a:cs typeface="Arial" pitchFamily="34" charset="0"/>
            </a:endParaRPr>
          </a:p>
          <a:p>
            <a:pPr algn="ctr"/>
            <a:r>
              <a:rPr lang="ru-RU" sz="2800" b="1" dirty="0" smtClean="0">
                <a:latin typeface="Arial" pitchFamily="34" charset="0"/>
                <a:cs typeface="Arial" pitchFamily="34" charset="0"/>
              </a:rPr>
              <a:t>обучения</a:t>
            </a:r>
            <a:r>
              <a:rPr lang="ru-RU" b="1" dirty="0"/>
              <a:t>.</a:t>
            </a:r>
          </a:p>
        </p:txBody>
      </p:sp>
      <p:sp>
        <p:nvSpPr>
          <p:cNvPr id="3" name="TextBox 2"/>
          <p:cNvSpPr txBox="1"/>
          <p:nvPr/>
        </p:nvSpPr>
        <p:spPr>
          <a:xfrm>
            <a:off x="395537" y="1916832"/>
            <a:ext cx="8260986" cy="4154984"/>
          </a:xfrm>
          <a:prstGeom prst="rect">
            <a:avLst/>
          </a:prstGeom>
          <a:noFill/>
        </p:spPr>
        <p:txBody>
          <a:bodyPr wrap="square" rtlCol="0">
            <a:spAutoFit/>
          </a:bodyPr>
          <a:lstStyle/>
          <a:p>
            <a:r>
              <a:rPr lang="ru-RU" sz="2400" dirty="0">
                <a:latin typeface="Arial" pitchFamily="34" charset="0"/>
                <a:ea typeface="Calibri"/>
                <a:cs typeface="Arial" pitchFamily="34" charset="0"/>
              </a:rPr>
              <a:t>А</a:t>
            </a:r>
            <a:r>
              <a:rPr lang="ru-RU" sz="2400" dirty="0" smtClean="0">
                <a:latin typeface="Arial" pitchFamily="34" charset="0"/>
                <a:ea typeface="Calibri"/>
                <a:cs typeface="Arial" pitchFamily="34" charset="0"/>
              </a:rPr>
              <a:t>ктивные </a:t>
            </a:r>
            <a:r>
              <a:rPr lang="ru-RU" sz="2400" dirty="0">
                <a:latin typeface="Arial" pitchFamily="34" charset="0"/>
                <a:ea typeface="Calibri"/>
                <a:cs typeface="Arial" pitchFamily="34" charset="0"/>
              </a:rPr>
              <a:t>методы обучения – это система методов, обеспечивающих активность и разнообразие мыслительной и практической деятельности учащихся в процессе освоения учебного материала. АМО строятся на практической направленности, игровом действе и творческом характере обучения, интерактивности, разнообразных коммуникациях, диалоге и </a:t>
            </a:r>
            <a:r>
              <a:rPr lang="ru-RU" sz="2400" dirty="0" err="1">
                <a:latin typeface="Arial" pitchFamily="34" charset="0"/>
                <a:ea typeface="Calibri"/>
                <a:cs typeface="Arial" pitchFamily="34" charset="0"/>
              </a:rPr>
              <a:t>полилоге</a:t>
            </a:r>
            <a:r>
              <a:rPr lang="ru-RU" sz="2400" dirty="0">
                <a:latin typeface="Arial" pitchFamily="34" charset="0"/>
                <a:ea typeface="Calibri"/>
                <a:cs typeface="Arial" pitchFamily="34" charset="0"/>
              </a:rPr>
              <a:t>, использовании знаний и опыта обучающихся, групповой форме организации их работы, вовлечении в процесс всех органов чувств, </a:t>
            </a:r>
            <a:r>
              <a:rPr lang="ru-RU" sz="2400" dirty="0" err="1">
                <a:latin typeface="Arial" pitchFamily="34" charset="0"/>
                <a:ea typeface="Calibri"/>
                <a:cs typeface="Arial" pitchFamily="34" charset="0"/>
              </a:rPr>
              <a:t>деятельностном</a:t>
            </a:r>
            <a:r>
              <a:rPr lang="ru-RU" sz="2400" dirty="0">
                <a:latin typeface="Arial" pitchFamily="34" charset="0"/>
                <a:ea typeface="Calibri"/>
                <a:cs typeface="Arial" pitchFamily="34" charset="0"/>
              </a:rPr>
              <a:t> подходе к обучению, движении и рефлексии.</a:t>
            </a:r>
            <a:endParaRPr lang="ru-RU" sz="2400" dirty="0">
              <a:latin typeface="Arial" pitchFamily="34" charset="0"/>
              <a:cs typeface="Arial" pitchFamily="34" charset="0"/>
            </a:endParaRPr>
          </a:p>
        </p:txBody>
      </p:sp>
    </p:spTree>
    <p:extLst>
      <p:ext uri="{BB962C8B-B14F-4D97-AF65-F5344CB8AC3E}">
        <p14:creationId xmlns:p14="http://schemas.microsoft.com/office/powerpoint/2010/main" val="5595567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754075"/>
            <a:ext cx="7104790"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56172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5845" y="620688"/>
            <a:ext cx="7992887" cy="5632311"/>
          </a:xfrm>
          <a:prstGeom prst="rect">
            <a:avLst/>
          </a:prstGeom>
          <a:noFill/>
        </p:spPr>
        <p:txBody>
          <a:bodyPr wrap="square" rtlCol="0">
            <a:spAutoFit/>
          </a:bodyPr>
          <a:lstStyle/>
          <a:p>
            <a:pPr algn="just"/>
            <a:r>
              <a:rPr lang="ru-RU" sz="2000" dirty="0">
                <a:latin typeface="Arial" pitchFamily="34" charset="0"/>
                <a:cs typeface="Arial" pitchFamily="34" charset="0"/>
              </a:rPr>
              <a:t>Формированию учебной мотивации способствует, как уже было сказано выше,  умелое использование упражнений с игровыми ситуациями и другими элементами занимательности. С внедрением в учебный процесс компьютерных технологий и с появлением Смарт-доски в моём кабинете </a:t>
            </a:r>
            <a:r>
              <a:rPr lang="ru-RU" sz="2000" b="1" dirty="0">
                <a:latin typeface="Arial" pitchFamily="34" charset="0"/>
                <a:cs typeface="Arial" pitchFamily="34" charset="0"/>
              </a:rPr>
              <a:t>интерактивные упражнения</a:t>
            </a:r>
            <a:r>
              <a:rPr lang="ru-RU" sz="2000" dirty="0">
                <a:latin typeface="Arial" pitchFamily="34" charset="0"/>
                <a:cs typeface="Arial" pitchFamily="34" charset="0"/>
              </a:rPr>
              <a:t> стали привычной формой работы учащихся на моих уроках. С удовольствием постигаю возможности компьютера для использования его на уроке на курсах повышения квалификации и семинарах. Создаю авторские электронные презентации в программе </a:t>
            </a:r>
            <a:r>
              <a:rPr lang="ru-RU" sz="2000" dirty="0" err="1">
                <a:latin typeface="Arial" pitchFamily="34" charset="0"/>
                <a:cs typeface="Arial" pitchFamily="34" charset="0"/>
              </a:rPr>
              <a:t>Power</a:t>
            </a:r>
            <a:r>
              <a:rPr lang="ru-RU" sz="2000" dirty="0">
                <a:latin typeface="Arial" pitchFamily="34" charset="0"/>
                <a:cs typeface="Arial" pitchFamily="34" charset="0"/>
              </a:rPr>
              <a:t> </a:t>
            </a:r>
            <a:r>
              <a:rPr lang="ru-RU" sz="2000" dirty="0" err="1">
                <a:latin typeface="Arial" pitchFamily="34" charset="0"/>
                <a:cs typeface="Arial" pitchFamily="34" charset="0"/>
              </a:rPr>
              <a:t>Point</a:t>
            </a:r>
            <a:r>
              <a:rPr lang="ru-RU" sz="2000" dirty="0">
                <a:latin typeface="Arial" pitchFamily="34" charset="0"/>
                <a:cs typeface="Arial" pitchFamily="34" charset="0"/>
              </a:rPr>
              <a:t>, интерактивные упражнения с помощью языка программирования VBA, в программе «</a:t>
            </a:r>
            <a:r>
              <a:rPr lang="ru-RU" sz="2000" dirty="0" err="1">
                <a:latin typeface="Arial" pitchFamily="34" charset="0"/>
                <a:cs typeface="Arial" pitchFamily="34" charset="0"/>
              </a:rPr>
              <a:t>Smart</a:t>
            </a:r>
            <a:r>
              <a:rPr lang="ru-RU" sz="2000" dirty="0">
                <a:latin typeface="Arial" pitchFamily="34" charset="0"/>
                <a:cs typeface="Arial" pitchFamily="34" charset="0"/>
              </a:rPr>
              <a:t> </a:t>
            </a:r>
            <a:r>
              <a:rPr lang="ru-RU" sz="2000" dirty="0" err="1">
                <a:latin typeface="Arial" pitchFamily="34" charset="0"/>
                <a:cs typeface="Arial" pitchFamily="34" charset="0"/>
              </a:rPr>
              <a:t>Notebook</a:t>
            </a:r>
            <a:r>
              <a:rPr lang="ru-RU" sz="2000" dirty="0">
                <a:latin typeface="Arial" pitchFamily="34" charset="0"/>
                <a:cs typeface="Arial" pitchFamily="34" charset="0"/>
              </a:rPr>
              <a:t>», </a:t>
            </a:r>
            <a:r>
              <a:rPr lang="ru-RU" sz="2000" dirty="0" err="1">
                <a:latin typeface="Arial" pitchFamily="34" charset="0"/>
                <a:cs typeface="Arial" pitchFamily="34" charset="0"/>
              </a:rPr>
              <a:t>learningapps</a:t>
            </a:r>
            <a:r>
              <a:rPr lang="ru-RU" sz="2000" dirty="0">
                <a:latin typeface="Arial" pitchFamily="34" charset="0"/>
                <a:cs typeface="Arial" pitchFamily="34" charset="0"/>
              </a:rPr>
              <a:t>, </a:t>
            </a:r>
            <a:r>
              <a:rPr lang="ru-RU" sz="2000" dirty="0" err="1">
                <a:latin typeface="Arial" pitchFamily="34" charset="0"/>
                <a:cs typeface="Arial" pitchFamily="34" charset="0"/>
              </a:rPr>
              <a:t>Hot</a:t>
            </a:r>
            <a:r>
              <a:rPr lang="ru-RU" sz="2000" dirty="0">
                <a:latin typeface="Arial" pitchFamily="34" charset="0"/>
                <a:cs typeface="Arial" pitchFamily="34" charset="0"/>
              </a:rPr>
              <a:t> </a:t>
            </a:r>
            <a:r>
              <a:rPr lang="ru-RU" sz="2000" dirty="0" err="1">
                <a:latin typeface="Arial" pitchFamily="34" charset="0"/>
                <a:cs typeface="Arial" pitchFamily="34" charset="0"/>
              </a:rPr>
              <a:t>potatoes</a:t>
            </a:r>
            <a:r>
              <a:rPr lang="ru-RU" sz="2000" dirty="0">
                <a:latin typeface="Arial" pitchFamily="34" charset="0"/>
                <a:cs typeface="Arial" pitchFamily="34" charset="0"/>
              </a:rPr>
              <a:t>. Это, например, домино (для отработки лексики), кроссворды, упражнения для формирования орфографических навыков написания слов, тесты с вводом информации и выводом оценки, кроссворды с элементом изображения, презентации с использованием макроса </a:t>
            </a:r>
            <a:r>
              <a:rPr lang="ru-RU" sz="2000" dirty="0" err="1">
                <a:latin typeface="Arial" pitchFamily="34" charset="0"/>
                <a:cs typeface="Arial" pitchFamily="34" charset="0"/>
              </a:rPr>
              <a:t>DragAndDrop</a:t>
            </a:r>
            <a:r>
              <a:rPr lang="ru-RU" sz="2000" dirty="0">
                <a:latin typeface="Arial" pitchFamily="34" charset="0"/>
                <a:cs typeface="Arial" pitchFamily="34" charset="0"/>
              </a:rPr>
              <a:t>, в которой можно перетаскивать объекты, упражнения-тренажёры и много другое. </a:t>
            </a:r>
          </a:p>
        </p:txBody>
      </p:sp>
    </p:spTree>
    <p:extLst>
      <p:ext uri="{BB962C8B-B14F-4D97-AF65-F5344CB8AC3E}">
        <p14:creationId xmlns:p14="http://schemas.microsoft.com/office/powerpoint/2010/main" val="17213146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5" y="692696"/>
            <a:ext cx="8208912" cy="1477328"/>
          </a:xfrm>
          <a:prstGeom prst="rect">
            <a:avLst/>
          </a:prstGeom>
          <a:noFill/>
        </p:spPr>
        <p:txBody>
          <a:bodyPr wrap="square" rtlCol="0">
            <a:spAutoFit/>
          </a:bodyPr>
          <a:lstStyle/>
          <a:p>
            <a:r>
              <a:rPr lang="ru-RU" b="1" dirty="0">
                <a:latin typeface="Arial" pitchFamily="34" charset="0"/>
                <a:cs typeface="Arial" pitchFamily="34" charset="0"/>
              </a:rPr>
              <a:t>Проектная деятельность </a:t>
            </a:r>
            <a:r>
              <a:rPr lang="ru-RU" dirty="0">
                <a:latin typeface="Arial" pitchFamily="34" charset="0"/>
                <a:cs typeface="Arial" pitchFamily="34" charset="0"/>
              </a:rPr>
              <a:t>– педагогическая технология, ориентированная не на интеграцию фактических знаний, а на их применение и приобретение новых путем самообразования. Метод дает простор для творческой инициативы учащихся и педагога, подразумевает их дружеское сотрудничество, что создает положительную мотивацию ребенка к учебе.</a:t>
            </a:r>
          </a:p>
        </p:txBody>
      </p:sp>
      <p:pic>
        <p:nvPicPr>
          <p:cNvPr id="14338" name="Picture 2" descr="C:\Documents and Settings\User\Рабочий стол\моя папка\классные фотографии\проект\9 мая 2012 0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2276872"/>
            <a:ext cx="5490270" cy="4117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77257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692696"/>
            <a:ext cx="7776864" cy="5632311"/>
          </a:xfrm>
          <a:prstGeom prst="rect">
            <a:avLst/>
          </a:prstGeom>
          <a:noFill/>
        </p:spPr>
        <p:txBody>
          <a:bodyPr wrap="square" rtlCol="0">
            <a:spAutoFit/>
          </a:bodyPr>
          <a:lstStyle/>
          <a:p>
            <a:pPr algn="just"/>
            <a:r>
              <a:rPr lang="ru-RU" sz="2400" dirty="0">
                <a:latin typeface="Arial" pitchFamily="34" charset="0"/>
                <a:cs typeface="Arial" pitchFamily="34" charset="0"/>
              </a:rPr>
              <a:t>Следующий важный путь повышения учебной мотивации к изучению немецкого языка мне представляется во </a:t>
            </a:r>
            <a:r>
              <a:rPr lang="ru-RU" sz="2400" b="1" dirty="0">
                <a:latin typeface="Arial" pitchFamily="34" charset="0"/>
                <a:cs typeface="Arial" pitchFamily="34" charset="0"/>
              </a:rPr>
              <a:t>внеурочной деятельности</a:t>
            </a:r>
            <a:r>
              <a:rPr lang="ru-RU" sz="2400" dirty="0">
                <a:latin typeface="Arial" pitchFamily="34" charset="0"/>
                <a:cs typeface="Arial" pitchFamily="34" charset="0"/>
              </a:rPr>
              <a:t>. Данный вид деятельности помогает преодолевать трудности в обучении и самоутверждении учащихся, поскольку позволяет им раскрывать свои возможности и способности. Внеурочная работа увеличивает пространство, в котором школьники могут развивать свою творческую и познавательную активность, реализовывать свои лучшие личностные качества, т.е. демонстрировать те способности, которые зачастую остаются невостребованными на уроках. Все это создает благоприятный фон для достижения успеха, что, в свою очередь, положительно влияет на учебную деятельность.</a:t>
            </a:r>
          </a:p>
        </p:txBody>
      </p:sp>
    </p:spTree>
    <p:extLst>
      <p:ext uri="{BB962C8B-B14F-4D97-AF65-F5344CB8AC3E}">
        <p14:creationId xmlns:p14="http://schemas.microsoft.com/office/powerpoint/2010/main" val="30202792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3" y="581728"/>
            <a:ext cx="7547735" cy="5660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45576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620688"/>
            <a:ext cx="7416824" cy="5562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69758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616" y="620688"/>
            <a:ext cx="7344816" cy="5508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85732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980728"/>
            <a:ext cx="7776864" cy="4832092"/>
          </a:xfrm>
          <a:prstGeom prst="rect">
            <a:avLst/>
          </a:prstGeom>
          <a:noFill/>
        </p:spPr>
        <p:txBody>
          <a:bodyPr wrap="square" rtlCol="0">
            <a:spAutoFit/>
          </a:bodyPr>
          <a:lstStyle/>
          <a:p>
            <a:r>
              <a:rPr lang="ru-RU" sz="2800" b="1" dirty="0" err="1" smtClean="0">
                <a:latin typeface="Arial" pitchFamily="34" charset="0"/>
                <a:cs typeface="Arial" pitchFamily="34" charset="0"/>
              </a:rPr>
              <a:t>Сформированность</a:t>
            </a:r>
            <a:r>
              <a:rPr lang="ru-RU" sz="2800" b="1" dirty="0" smtClean="0">
                <a:latin typeface="Arial" pitchFamily="34" charset="0"/>
                <a:cs typeface="Arial" pitchFamily="34" charset="0"/>
              </a:rPr>
              <a:t> мотивации учащихся к обучению и целенаправленной познавательной деятельности</a:t>
            </a:r>
            <a:r>
              <a:rPr lang="ru-RU" sz="2800" dirty="0" smtClean="0">
                <a:latin typeface="Arial" pitchFamily="34" charset="0"/>
                <a:cs typeface="Arial" pitchFamily="34" charset="0"/>
              </a:rPr>
              <a:t> позиционируется в нём как одно из ведущих требований развития человека в школе как личности и субъекта деятельности. Мотивация выступает как цель и в то же время как средство для достижения </a:t>
            </a:r>
            <a:r>
              <a:rPr lang="ru-RU" sz="2800" dirty="0" err="1" smtClean="0">
                <a:latin typeface="Arial" pitchFamily="34" charset="0"/>
                <a:cs typeface="Arial" pitchFamily="34" charset="0"/>
              </a:rPr>
              <a:t>метапредметных</a:t>
            </a:r>
            <a:r>
              <a:rPr lang="ru-RU" sz="2800" dirty="0" smtClean="0">
                <a:latin typeface="Arial" pitchFamily="34" charset="0"/>
                <a:cs typeface="Arial" pitchFamily="34" charset="0"/>
              </a:rPr>
              <a:t> и предметных результатов освоения учащимися образовательной программы основного общего образования. </a:t>
            </a:r>
            <a:endParaRPr lang="ru-RU" sz="2800" dirty="0">
              <a:latin typeface="Arial" pitchFamily="34" charset="0"/>
              <a:cs typeface="Arial" pitchFamily="34" charset="0"/>
            </a:endParaRPr>
          </a:p>
        </p:txBody>
      </p:sp>
    </p:spTree>
    <p:extLst>
      <p:ext uri="{BB962C8B-B14F-4D97-AF65-F5344CB8AC3E}">
        <p14:creationId xmlns:p14="http://schemas.microsoft.com/office/powerpoint/2010/main" val="37615637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548680"/>
            <a:ext cx="8256959" cy="5632311"/>
          </a:xfrm>
          <a:prstGeom prst="rect">
            <a:avLst/>
          </a:prstGeom>
          <a:noFill/>
        </p:spPr>
        <p:txBody>
          <a:bodyPr wrap="square" rtlCol="0">
            <a:spAutoFit/>
          </a:bodyPr>
          <a:lstStyle/>
          <a:p>
            <a:pPr algn="just"/>
            <a:r>
              <a:rPr lang="ru-RU" sz="2400" dirty="0">
                <a:latin typeface="Arial" pitchFamily="34" charset="0"/>
                <a:cs typeface="Arial" pitchFamily="34" charset="0"/>
              </a:rPr>
              <a:t>Комплексное решение практических, образовательных, воспитательных и развивающих задач обучения возможно лишь при условии воздействия не только на сознание учащихся, но и проникновения в их эмоциональную сферу. Проблема повышения мотивации обучения требует от учителя нового подхода к ее решению, в частности, разработки </a:t>
            </a:r>
            <a:endParaRPr lang="en-US" sz="2400" dirty="0" smtClean="0">
              <a:latin typeface="Arial" pitchFamily="34" charset="0"/>
              <a:cs typeface="Arial" pitchFamily="34" charset="0"/>
            </a:endParaRPr>
          </a:p>
          <a:p>
            <a:pPr algn="just"/>
            <a:r>
              <a:rPr lang="ru-RU" sz="2400" dirty="0" smtClean="0">
                <a:latin typeface="Arial" pitchFamily="34" charset="0"/>
                <a:cs typeface="Arial" pitchFamily="34" charset="0"/>
              </a:rPr>
              <a:t>более </a:t>
            </a:r>
            <a:r>
              <a:rPr lang="ru-RU" sz="2400" dirty="0">
                <a:latin typeface="Arial" pitchFamily="34" charset="0"/>
                <a:cs typeface="Arial" pitchFamily="34" charset="0"/>
              </a:rPr>
              <a:t>совершенных </a:t>
            </a:r>
            <a:endParaRPr lang="en-US" sz="2400" dirty="0" smtClean="0">
              <a:latin typeface="Arial" pitchFamily="34" charset="0"/>
              <a:cs typeface="Arial" pitchFamily="34" charset="0"/>
            </a:endParaRPr>
          </a:p>
          <a:p>
            <a:pPr algn="just"/>
            <a:r>
              <a:rPr lang="ru-RU" sz="2400" dirty="0" smtClean="0">
                <a:latin typeface="Arial" pitchFamily="34" charset="0"/>
                <a:cs typeface="Arial" pitchFamily="34" charset="0"/>
              </a:rPr>
              <a:t>организационных </a:t>
            </a:r>
            <a:r>
              <a:rPr lang="ru-RU" sz="2400" dirty="0">
                <a:latin typeface="Arial" pitchFamily="34" charset="0"/>
                <a:cs typeface="Arial" pitchFamily="34" charset="0"/>
              </a:rPr>
              <a:t>форм и </a:t>
            </a:r>
            <a:endParaRPr lang="en-US" sz="2400" dirty="0" smtClean="0">
              <a:latin typeface="Arial" pitchFamily="34" charset="0"/>
              <a:cs typeface="Arial" pitchFamily="34" charset="0"/>
            </a:endParaRPr>
          </a:p>
          <a:p>
            <a:pPr algn="just"/>
            <a:r>
              <a:rPr lang="ru-RU" sz="2400" dirty="0" smtClean="0">
                <a:latin typeface="Arial" pitchFamily="34" charset="0"/>
                <a:cs typeface="Arial" pitchFamily="34" charset="0"/>
              </a:rPr>
              <a:t>методических </a:t>
            </a:r>
            <a:r>
              <a:rPr lang="ru-RU" sz="2400" dirty="0">
                <a:latin typeface="Arial" pitchFamily="34" charset="0"/>
                <a:cs typeface="Arial" pitchFamily="34" charset="0"/>
              </a:rPr>
              <a:t>приемов обучения</a:t>
            </a:r>
            <a:r>
              <a:rPr lang="ru-RU" sz="2400" dirty="0" smtClean="0">
                <a:latin typeface="Arial" pitchFamily="34" charset="0"/>
                <a:cs typeface="Arial" pitchFamily="34" charset="0"/>
              </a:rPr>
              <a:t>.</a:t>
            </a:r>
            <a:endParaRPr lang="en-US" sz="2400" dirty="0" smtClean="0">
              <a:latin typeface="Arial" pitchFamily="34" charset="0"/>
              <a:cs typeface="Arial" pitchFamily="34" charset="0"/>
            </a:endParaRPr>
          </a:p>
          <a:p>
            <a:pPr algn="just"/>
            <a:r>
              <a:rPr lang="ru-RU" sz="2400" dirty="0" smtClean="0">
                <a:latin typeface="Arial" pitchFamily="34" charset="0"/>
                <a:cs typeface="Arial" pitchFamily="34" charset="0"/>
              </a:rPr>
              <a:t> </a:t>
            </a:r>
            <a:r>
              <a:rPr lang="ru-RU" sz="2400" dirty="0">
                <a:latin typeface="Arial" pitchFamily="34" charset="0"/>
                <a:cs typeface="Arial" pitchFamily="34" charset="0"/>
              </a:rPr>
              <a:t>Надо помнить, что в </a:t>
            </a:r>
            <a:r>
              <a:rPr lang="ru-RU" sz="2400" dirty="0" smtClean="0">
                <a:latin typeface="Arial" pitchFamily="34" charset="0"/>
                <a:cs typeface="Arial" pitchFamily="34" charset="0"/>
              </a:rPr>
              <a:t>процессе </a:t>
            </a:r>
            <a:endParaRPr lang="en-US" sz="2400" dirty="0" smtClean="0">
              <a:latin typeface="Arial" pitchFamily="34" charset="0"/>
              <a:cs typeface="Arial" pitchFamily="34" charset="0"/>
            </a:endParaRPr>
          </a:p>
          <a:p>
            <a:pPr algn="just"/>
            <a:r>
              <a:rPr lang="ru-RU" sz="2400" dirty="0" smtClean="0">
                <a:latin typeface="Arial" pitchFamily="34" charset="0"/>
                <a:cs typeface="Arial" pitchFamily="34" charset="0"/>
              </a:rPr>
              <a:t>обучения </a:t>
            </a:r>
            <a:r>
              <a:rPr lang="ru-RU" sz="2400" dirty="0">
                <a:latin typeface="Arial" pitchFamily="34" charset="0"/>
                <a:cs typeface="Arial" pitchFamily="34" charset="0"/>
              </a:rPr>
              <a:t>важны не только </a:t>
            </a:r>
            <a:endParaRPr lang="en-US" sz="2400" dirty="0" smtClean="0">
              <a:latin typeface="Arial" pitchFamily="34" charset="0"/>
              <a:cs typeface="Arial" pitchFamily="34" charset="0"/>
            </a:endParaRPr>
          </a:p>
          <a:p>
            <a:pPr algn="just"/>
            <a:r>
              <a:rPr lang="ru-RU" sz="2400" dirty="0" smtClean="0">
                <a:latin typeface="Arial" pitchFamily="34" charset="0"/>
                <a:cs typeface="Arial" pitchFamily="34" charset="0"/>
              </a:rPr>
              <a:t>знания</a:t>
            </a:r>
            <a:r>
              <a:rPr lang="ru-RU" sz="2400" dirty="0">
                <a:latin typeface="Arial" pitchFamily="34" charset="0"/>
                <a:cs typeface="Arial" pitchFamily="34" charset="0"/>
              </a:rPr>
              <a:t>, но и впечатления, </a:t>
            </a:r>
            <a:endParaRPr lang="en-US" sz="2400" dirty="0" smtClean="0">
              <a:latin typeface="Arial" pitchFamily="34" charset="0"/>
              <a:cs typeface="Arial" pitchFamily="34" charset="0"/>
            </a:endParaRPr>
          </a:p>
          <a:p>
            <a:pPr algn="just"/>
            <a:r>
              <a:rPr lang="ru-RU" sz="2400" dirty="0" smtClean="0">
                <a:latin typeface="Arial" pitchFamily="34" charset="0"/>
                <a:cs typeface="Arial" pitchFamily="34" charset="0"/>
              </a:rPr>
              <a:t>с </a:t>
            </a:r>
            <a:r>
              <a:rPr lang="ru-RU" sz="2400" dirty="0">
                <a:latin typeface="Arial" pitchFamily="34" charset="0"/>
                <a:cs typeface="Arial" pitchFamily="34" charset="0"/>
              </a:rPr>
              <a:t>которыми ребенок </a:t>
            </a:r>
            <a:endParaRPr lang="en-US" sz="2400" dirty="0" smtClean="0">
              <a:latin typeface="Arial" pitchFamily="34" charset="0"/>
              <a:cs typeface="Arial" pitchFamily="34" charset="0"/>
            </a:endParaRPr>
          </a:p>
          <a:p>
            <a:pPr algn="just"/>
            <a:r>
              <a:rPr lang="ru-RU" sz="2400" dirty="0" smtClean="0">
                <a:latin typeface="Arial" pitchFamily="34" charset="0"/>
                <a:cs typeface="Arial" pitchFamily="34" charset="0"/>
              </a:rPr>
              <a:t>уходит </a:t>
            </a:r>
            <a:r>
              <a:rPr lang="ru-RU" sz="2400" dirty="0">
                <a:latin typeface="Arial" pitchFamily="34" charset="0"/>
                <a:cs typeface="Arial" pitchFamily="34" charset="0"/>
              </a:rPr>
              <a:t>с урока. </a:t>
            </a: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3323067"/>
            <a:ext cx="3144391" cy="2994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5501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692696"/>
            <a:ext cx="7992888" cy="2677656"/>
          </a:xfrm>
          <a:prstGeom prst="rect">
            <a:avLst/>
          </a:prstGeom>
          <a:noFill/>
        </p:spPr>
        <p:txBody>
          <a:bodyPr wrap="square" rtlCol="0">
            <a:spAutoFit/>
          </a:bodyPr>
          <a:lstStyle/>
          <a:p>
            <a:r>
              <a:rPr lang="ru-RU" sz="2800" dirty="0" smtClean="0">
                <a:latin typeface="Arial" pitchFamily="34" charset="0"/>
                <a:cs typeface="Arial" pitchFamily="34" charset="0"/>
              </a:rPr>
              <a:t>Без мотива нет поступка, нет действия. Что же движет нашими учениками, когда они хотят или наоборот не хотят учиться или идти на тот или иной урок? Как учить, чтобы научить? Как сделать процесс учения интересным и доступным для каждого ученика? </a:t>
            </a:r>
            <a:endParaRPr lang="ru-RU" sz="2800" dirty="0">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5996" y="3573016"/>
            <a:ext cx="3718375" cy="2780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253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548680"/>
            <a:ext cx="7560839" cy="3970318"/>
          </a:xfrm>
          <a:prstGeom prst="rect">
            <a:avLst/>
          </a:prstGeom>
          <a:noFill/>
        </p:spPr>
        <p:txBody>
          <a:bodyPr wrap="square" rtlCol="0">
            <a:spAutoFit/>
          </a:bodyPr>
          <a:lstStyle/>
          <a:p>
            <a:r>
              <a:rPr lang="ru-RU" sz="2800" b="1" u="none" strike="noStrike" dirty="0" smtClean="0">
                <a:effectLst/>
                <a:latin typeface="Arial" pitchFamily="34" charset="0"/>
                <a:ea typeface="Calibri"/>
                <a:cs typeface="Arial" pitchFamily="34" charset="0"/>
              </a:rPr>
              <a:t>Мотивация</a:t>
            </a:r>
            <a:r>
              <a:rPr lang="ru-RU" sz="2800" u="none" strike="noStrike" dirty="0" smtClean="0">
                <a:effectLst/>
                <a:latin typeface="Arial" pitchFamily="34" charset="0"/>
                <a:ea typeface="Calibri"/>
                <a:cs typeface="Arial" pitchFamily="34" charset="0"/>
              </a:rPr>
              <a:t> (от латинского </a:t>
            </a:r>
            <a:r>
              <a:rPr lang="en-US" sz="2800" u="none" strike="noStrike" dirty="0" err="1" smtClean="0">
                <a:effectLst/>
                <a:latin typeface="Arial" pitchFamily="34" charset="0"/>
                <a:ea typeface="Calibri"/>
                <a:cs typeface="Arial" pitchFamily="34" charset="0"/>
              </a:rPr>
              <a:t>movere</a:t>
            </a:r>
            <a:r>
              <a:rPr lang="ru-RU" sz="2800" u="none" strike="noStrike" dirty="0" smtClean="0">
                <a:effectLst/>
                <a:latin typeface="Arial" pitchFamily="34" charset="0"/>
                <a:ea typeface="Calibri"/>
                <a:cs typeface="Arial" pitchFamily="34" charset="0"/>
              </a:rPr>
              <a:t>) – побуждение к действию, динамический процесс психофизиологического плана, управляющий поведением человека, определяющий его направленность, организованность, активность и устойчивость; способность человека деятельно удовлетворять свои потребности. </a:t>
            </a:r>
            <a:endParaRPr lang="ru-RU" sz="2800" dirty="0">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3789040"/>
            <a:ext cx="2720656" cy="2636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3179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2682" y="476672"/>
            <a:ext cx="8136904" cy="4832092"/>
          </a:xfrm>
          <a:prstGeom prst="rect">
            <a:avLst/>
          </a:prstGeom>
          <a:noFill/>
        </p:spPr>
        <p:txBody>
          <a:bodyPr wrap="square" rtlCol="0">
            <a:spAutoFit/>
          </a:bodyPr>
          <a:lstStyle/>
          <a:p>
            <a:r>
              <a:rPr lang="ru-RU" sz="2800" dirty="0" smtClean="0">
                <a:latin typeface="Arial" pitchFamily="34" charset="0"/>
                <a:cs typeface="Arial" pitchFamily="34" charset="0"/>
              </a:rPr>
              <a:t>Чтобы правильно оценить действия ученика, надо, прежде всего, понять мотивы его действий. Поскольку нас интересуют мотивы нашего ученика в учебном процессе, мы будем рассматривать учебные мотивы его поступков. </a:t>
            </a:r>
          </a:p>
          <a:p>
            <a:r>
              <a:rPr lang="ru-RU" sz="2800" dirty="0" smtClean="0">
                <a:latin typeface="Arial" pitchFamily="34" charset="0"/>
                <a:cs typeface="Arial" pitchFamily="34" charset="0"/>
              </a:rPr>
              <a:t>Л. И. </a:t>
            </a:r>
            <a:r>
              <a:rPr lang="ru-RU" sz="2800" dirty="0" err="1" smtClean="0">
                <a:latin typeface="Arial" pitchFamily="34" charset="0"/>
                <a:cs typeface="Arial" pitchFamily="34" charset="0"/>
              </a:rPr>
              <a:t>Божович</a:t>
            </a:r>
            <a:r>
              <a:rPr lang="ru-RU" sz="2800" dirty="0" smtClean="0">
                <a:latin typeface="Arial" pitchFamily="34" charset="0"/>
                <a:cs typeface="Arial" pitchFamily="34" charset="0"/>
              </a:rPr>
              <a:t> определяет следующие виды мотивов учения: </a:t>
            </a:r>
            <a:r>
              <a:rPr lang="ru-RU" sz="2800" b="1" dirty="0" smtClean="0">
                <a:latin typeface="Arial" pitchFamily="34" charset="0"/>
                <a:cs typeface="Arial" pitchFamily="34" charset="0"/>
              </a:rPr>
              <a:t>социальные, познавательные, направленные на избегание неудач, направленные на достижение успеха, внешние и </a:t>
            </a:r>
          </a:p>
          <a:p>
            <a:r>
              <a:rPr lang="ru-RU" sz="2800" b="1" dirty="0" smtClean="0">
                <a:latin typeface="Arial" pitchFamily="34" charset="0"/>
                <a:cs typeface="Arial" pitchFamily="34" charset="0"/>
              </a:rPr>
              <a:t>внутренние. </a:t>
            </a:r>
            <a:endParaRPr lang="ru-RU" sz="2800" b="1" dirty="0">
              <a:latin typeface="Arial" pitchFamily="34" charset="0"/>
              <a:cs typeface="Arial"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3433" y="4562611"/>
            <a:ext cx="1934455" cy="1814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4565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496944" cy="3970318"/>
          </a:xfrm>
          <a:prstGeom prst="rect">
            <a:avLst/>
          </a:prstGeom>
          <a:noFill/>
        </p:spPr>
        <p:txBody>
          <a:bodyPr wrap="square" rtlCol="0">
            <a:spAutoFit/>
          </a:bodyPr>
          <a:lstStyle/>
          <a:p>
            <a:r>
              <a:rPr lang="ru-RU" sz="2800" b="1" dirty="0" smtClean="0">
                <a:latin typeface="Arial" pitchFamily="34" charset="0"/>
                <a:cs typeface="Arial" pitchFamily="34" charset="0"/>
              </a:rPr>
              <a:t>Познавательные мотивы </a:t>
            </a:r>
            <a:r>
              <a:rPr lang="ru-RU" sz="2800" dirty="0" smtClean="0">
                <a:latin typeface="Arial" pitchFamily="34" charset="0"/>
                <a:cs typeface="Arial" pitchFamily="34" charset="0"/>
              </a:rPr>
              <a:t>связаны с содержанием учебной деятельности и процессом ее выполнения. Эти мотивы свидетельствуют об ориентации школьников на овладение новыми знаниями, учебными навыками. Познавательные мотивы отражают стремление школьников к самообразованию, направленность на</a:t>
            </a:r>
          </a:p>
          <a:p>
            <a:r>
              <a:rPr lang="ru-RU" sz="2800" dirty="0" smtClean="0">
                <a:latin typeface="Arial" pitchFamily="34" charset="0"/>
                <a:cs typeface="Arial" pitchFamily="34" charset="0"/>
              </a:rPr>
              <a:t> самостоятельное совершенствование</a:t>
            </a:r>
          </a:p>
          <a:p>
            <a:r>
              <a:rPr lang="ru-RU" sz="2800" dirty="0" smtClean="0">
                <a:latin typeface="Arial" pitchFamily="34" charset="0"/>
                <a:cs typeface="Arial" pitchFamily="34" charset="0"/>
              </a:rPr>
              <a:t> способов добывания знаний.</a:t>
            </a:r>
            <a:endParaRPr lang="ru-RU" sz="2800" dirty="0">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005064"/>
            <a:ext cx="2674226" cy="2173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57861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8064896" cy="4893647"/>
          </a:xfrm>
          <a:prstGeom prst="rect">
            <a:avLst/>
          </a:prstGeom>
          <a:noFill/>
        </p:spPr>
        <p:txBody>
          <a:bodyPr wrap="square" rtlCol="0">
            <a:spAutoFit/>
          </a:bodyPr>
          <a:lstStyle/>
          <a:p>
            <a:pPr algn="just"/>
            <a:r>
              <a:rPr lang="ru-RU" sz="2400" b="1" dirty="0" smtClean="0">
                <a:latin typeface="Arial" pitchFamily="34" charset="0"/>
                <a:cs typeface="Arial" pitchFamily="34" charset="0"/>
              </a:rPr>
              <a:t>Социальные мотивы </a:t>
            </a:r>
            <a:r>
              <a:rPr lang="ru-RU" sz="2400" dirty="0" smtClean="0">
                <a:latin typeface="Arial" pitchFamily="34" charset="0"/>
                <a:cs typeface="Arial" pitchFamily="34" charset="0"/>
              </a:rPr>
              <a:t>связаны с различными видами социального взаимодействия школьника с другими людьми. Например: стремление получать знания, чтобы быть полезным обществу, желание выполнить свой долг, понимание необходимости учиться, чувство ответственности. Также к социальным мотивам относятся и так называемые позиционные мотивы, выражающиеся в стремлении занять определенную позицию </a:t>
            </a:r>
          </a:p>
          <a:p>
            <a:pPr algn="just"/>
            <a:r>
              <a:rPr lang="ru-RU" sz="2400" dirty="0" smtClean="0">
                <a:latin typeface="Arial" pitchFamily="34" charset="0"/>
                <a:cs typeface="Arial" pitchFamily="34" charset="0"/>
              </a:rPr>
              <a:t>в отношениях с </a:t>
            </a:r>
            <a:endParaRPr lang="en-US" sz="2400" dirty="0" smtClean="0">
              <a:latin typeface="Arial" pitchFamily="34" charset="0"/>
              <a:cs typeface="Arial" pitchFamily="34" charset="0"/>
            </a:endParaRPr>
          </a:p>
          <a:p>
            <a:pPr algn="just"/>
            <a:r>
              <a:rPr lang="ru-RU" sz="2400" dirty="0" smtClean="0">
                <a:latin typeface="Arial" pitchFamily="34" charset="0"/>
                <a:cs typeface="Arial" pitchFamily="34" charset="0"/>
              </a:rPr>
              <a:t>окружающими, </a:t>
            </a:r>
          </a:p>
          <a:p>
            <a:pPr algn="just"/>
            <a:r>
              <a:rPr lang="ru-RU" sz="2400" dirty="0" smtClean="0">
                <a:latin typeface="Arial" pitchFamily="34" charset="0"/>
                <a:cs typeface="Arial" pitchFamily="34" charset="0"/>
              </a:rPr>
              <a:t>получить их одобрение, </a:t>
            </a:r>
          </a:p>
          <a:p>
            <a:pPr algn="just"/>
            <a:r>
              <a:rPr lang="ru-RU" sz="2400" dirty="0" smtClean="0">
                <a:latin typeface="Arial" pitchFamily="34" charset="0"/>
                <a:cs typeface="Arial" pitchFamily="34" charset="0"/>
              </a:rPr>
              <a:t>заслужить авторитет. </a:t>
            </a:r>
            <a:endParaRPr lang="ru-RU" sz="2400" dirty="0">
              <a:latin typeface="Arial" pitchFamily="34" charset="0"/>
              <a:cs typeface="Arial"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1353" y="3702634"/>
            <a:ext cx="4283521" cy="2543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7624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53504"/>
            <a:ext cx="8352928" cy="5189113"/>
          </a:xfrm>
          <a:prstGeom prst="rect">
            <a:avLst/>
          </a:prstGeom>
          <a:noFill/>
        </p:spPr>
        <p:txBody>
          <a:bodyPr wrap="square" rtlCol="0">
            <a:spAutoFit/>
          </a:bodyPr>
          <a:lstStyle/>
          <a:p>
            <a:pPr>
              <a:lnSpc>
                <a:spcPct val="115000"/>
              </a:lnSpc>
              <a:spcAft>
                <a:spcPts val="0"/>
              </a:spcAft>
            </a:pPr>
            <a:r>
              <a:rPr lang="ru-RU" sz="2400" u="none" strike="noStrike" dirty="0" smtClean="0">
                <a:effectLst/>
                <a:latin typeface="Arial" pitchFamily="34" charset="0"/>
                <a:ea typeface="Calibri"/>
                <a:cs typeface="Arial" pitchFamily="34" charset="0"/>
              </a:rPr>
              <a:t>И познавательные и социальные мотивы могут иметь разные </a:t>
            </a:r>
            <a:r>
              <a:rPr lang="ru-RU" sz="2400" b="1" u="none" strike="noStrike" dirty="0" smtClean="0">
                <a:effectLst/>
                <a:latin typeface="Arial" pitchFamily="34" charset="0"/>
                <a:ea typeface="Calibri"/>
                <a:cs typeface="Arial" pitchFamily="34" charset="0"/>
              </a:rPr>
              <a:t>уровни</a:t>
            </a:r>
            <a:r>
              <a:rPr lang="ru-RU" sz="2400" u="none" strike="noStrike" dirty="0" smtClean="0">
                <a:effectLst/>
                <a:latin typeface="Arial" pitchFamily="34" charset="0"/>
                <a:ea typeface="Calibri"/>
                <a:cs typeface="Arial" pitchFamily="34" charset="0"/>
              </a:rPr>
              <a:t>.</a:t>
            </a:r>
            <a:endParaRPr lang="ru-RU" sz="2400" dirty="0" smtClean="0">
              <a:effectLst/>
              <a:latin typeface="Arial" pitchFamily="34" charset="0"/>
              <a:ea typeface="Calibri"/>
              <a:cs typeface="Arial" pitchFamily="34" charset="0"/>
            </a:endParaRPr>
          </a:p>
          <a:p>
            <a:pPr>
              <a:lnSpc>
                <a:spcPct val="115000"/>
              </a:lnSpc>
              <a:spcAft>
                <a:spcPts val="0"/>
              </a:spcAft>
            </a:pPr>
            <a:r>
              <a:rPr lang="ru-RU" sz="2400" u="none" strike="noStrike" dirty="0" smtClean="0">
                <a:effectLst/>
                <a:latin typeface="Arial" pitchFamily="34" charset="0"/>
                <a:ea typeface="Calibri"/>
                <a:cs typeface="Arial" pitchFamily="34" charset="0"/>
              </a:rPr>
              <a:t>Познавательные мотивы имеют уровни: </a:t>
            </a:r>
            <a:r>
              <a:rPr lang="ru-RU" sz="2400" b="1" u="none" strike="noStrike" dirty="0" smtClean="0">
                <a:effectLst/>
                <a:latin typeface="Arial" pitchFamily="34" charset="0"/>
                <a:ea typeface="Calibri"/>
                <a:cs typeface="Arial" pitchFamily="34" charset="0"/>
              </a:rPr>
              <a:t>широкие познавательные мотивы</a:t>
            </a:r>
            <a:r>
              <a:rPr lang="ru-RU" sz="2400" u="none" strike="noStrike" dirty="0" smtClean="0">
                <a:effectLst/>
                <a:latin typeface="Arial" pitchFamily="34" charset="0"/>
                <a:ea typeface="Calibri"/>
                <a:cs typeface="Arial" pitchFamily="34" charset="0"/>
              </a:rPr>
              <a:t> (ориентация на овладение новыми знаниями — фактами, явлениями, закономерностями), </a:t>
            </a:r>
            <a:r>
              <a:rPr lang="ru-RU" sz="2400" b="1" u="none" strike="noStrike" dirty="0" smtClean="0">
                <a:effectLst/>
                <a:latin typeface="Arial" pitchFamily="34" charset="0"/>
                <a:ea typeface="Calibri"/>
                <a:cs typeface="Arial" pitchFamily="34" charset="0"/>
              </a:rPr>
              <a:t>учебно-познавательные мотивы </a:t>
            </a:r>
            <a:r>
              <a:rPr lang="ru-RU" sz="2400" u="none" strike="noStrike" dirty="0" smtClean="0">
                <a:effectLst/>
                <a:latin typeface="Arial" pitchFamily="34" charset="0"/>
                <a:ea typeface="Calibri"/>
                <a:cs typeface="Arial" pitchFamily="34" charset="0"/>
              </a:rPr>
              <a:t>(ориентация на усвоение способов добывания знаний, приемов самостоятельного приобретения знаний), </a:t>
            </a:r>
            <a:r>
              <a:rPr lang="ru-RU" sz="2400" b="1" u="none" strike="noStrike" dirty="0" smtClean="0">
                <a:effectLst/>
                <a:latin typeface="Arial" pitchFamily="34" charset="0"/>
                <a:ea typeface="Calibri"/>
                <a:cs typeface="Arial" pitchFamily="34" charset="0"/>
              </a:rPr>
              <a:t>мотивы самообразования </a:t>
            </a:r>
            <a:r>
              <a:rPr lang="ru-RU" sz="2400" u="none" strike="noStrike" dirty="0" smtClean="0">
                <a:effectLst/>
                <a:latin typeface="Arial" pitchFamily="34" charset="0"/>
                <a:ea typeface="Calibri"/>
                <a:cs typeface="Arial" pitchFamily="34" charset="0"/>
              </a:rPr>
              <a:t>(ориентация на приобретение дополнительных знаний и затем на построение специальной программы самосовершенствования).</a:t>
            </a:r>
            <a:endParaRPr lang="ru-RU" sz="2400" dirty="0">
              <a:effectLst/>
              <a:latin typeface="Arial" pitchFamily="34" charset="0"/>
              <a:ea typeface="Calibri"/>
              <a:cs typeface="Arial" pitchFamily="34" charset="0"/>
            </a:endParaRPr>
          </a:p>
        </p:txBody>
      </p:sp>
      <p:pic>
        <p:nvPicPr>
          <p:cNvPr id="7172" name="Picture 4" descr="http://cs10583.vkontakte.ru/u127410525/-14/x_03426b9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4678521"/>
            <a:ext cx="1728192" cy="172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68526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252</TotalTime>
  <Words>1251</Words>
  <Application>Microsoft Office PowerPoint</Application>
  <PresentationFormat>Экран (4:3)</PresentationFormat>
  <Paragraphs>71</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Аспект</vt:lpstr>
      <vt:lpstr>Способы формирования мотивации учащихся к обучению на уроках немецкого языка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Способы формирования мотивации учащихся к обучению на уроках немецкого языка </dc:title>
  <dc:creator>Admin</dc:creator>
  <cp:lastModifiedBy>Admin</cp:lastModifiedBy>
  <cp:revision>25</cp:revision>
  <dcterms:created xsi:type="dcterms:W3CDTF">2013-03-25T12:09:03Z</dcterms:created>
  <dcterms:modified xsi:type="dcterms:W3CDTF">2013-04-04T12:33:42Z</dcterms:modified>
</cp:coreProperties>
</file>