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70" r:id="rId9"/>
    <p:sldId id="271" r:id="rId10"/>
    <p:sldId id="262" r:id="rId11"/>
    <p:sldId id="263" r:id="rId12"/>
    <p:sldId id="267" r:id="rId13"/>
    <p:sldId id="266" r:id="rId14"/>
    <p:sldId id="264" r:id="rId15"/>
    <p:sldId id="268" r:id="rId16"/>
    <p:sldId id="26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C91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094853-DBAF-4472-842F-415028162EB3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2E1FF8-7102-4645-8037-6238ECD41A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094853-DBAF-4472-842F-415028162EB3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2E1FF8-7102-4645-8037-6238ECD41A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094853-DBAF-4472-842F-415028162EB3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2E1FF8-7102-4645-8037-6238ECD41A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094853-DBAF-4472-842F-415028162EB3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2E1FF8-7102-4645-8037-6238ECD41A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094853-DBAF-4472-842F-415028162EB3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2E1FF8-7102-4645-8037-6238ECD41A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094853-DBAF-4472-842F-415028162EB3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2E1FF8-7102-4645-8037-6238ECD41A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094853-DBAF-4472-842F-415028162EB3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2E1FF8-7102-4645-8037-6238ECD41A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094853-DBAF-4472-842F-415028162EB3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2E1FF8-7102-4645-8037-6238ECD41A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094853-DBAF-4472-842F-415028162EB3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2E1FF8-7102-4645-8037-6238ECD41A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094853-DBAF-4472-842F-415028162EB3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2E1FF8-7102-4645-8037-6238ECD41A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094853-DBAF-4472-842F-415028162EB3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2E1FF8-7102-4645-8037-6238ECD41A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D094853-DBAF-4472-842F-415028162EB3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42E1FF8-7102-4645-8037-6238ECD41A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>
    <p:wipe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428736"/>
            <a:ext cx="8062912" cy="404179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  <a:t>Уровень </a:t>
            </a:r>
            <a: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  <a:t>формирования  универсальных учебных действий выпускников дошкольного образовательного учреждения, как предпосылка к формированию  универсальных учебных действий  у первоклассников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429124" y="5500702"/>
            <a:ext cx="4286280" cy="1071570"/>
          </a:xfrm>
          <a:prstGeom prst="round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Подготовила: Аббасова Р.А.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357298"/>
            <a:ext cx="7786742" cy="3071834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100" b="1" u="sng" dirty="0" smtClean="0">
                <a:latin typeface="Times New Roman" pitchFamily="18" charset="0"/>
                <a:cs typeface="Times New Roman" pitchFamily="18" charset="0"/>
              </a:rPr>
              <a:t>Коммуникативные действия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обеспечивают социальную компетентность и учет позиции других людей, партнеров по общению или деятельности; умение слушать и вступать в диалог; участвовать в коллективном обсуждении проблем; интегрироваться в группу сверстников и строить продуктивное взаимодействие и сотрудничество со сверстниками  и взрослыми.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>
                <a:effectLst/>
                <a:latin typeface="Times New Roman" pitchFamily="18" charset="0"/>
                <a:cs typeface="Times New Roman" pitchFamily="18" charset="0"/>
              </a:rPr>
              <a:t>К коммуникативным действиям относятся: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71538" y="1357298"/>
            <a:ext cx="4500594" cy="1000132"/>
          </a:xfrm>
          <a:prstGeom prst="roundRect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планирование учебного сотрудничества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14810" y="2428868"/>
            <a:ext cx="4500594" cy="1000132"/>
          </a:xfrm>
          <a:prstGeom prst="roundRect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постановка вопросов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71538" y="3500438"/>
            <a:ext cx="4500594" cy="1000132"/>
          </a:xfrm>
          <a:prstGeom prst="roundRect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решение конфликтов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14810" y="4572008"/>
            <a:ext cx="4500594" cy="1000132"/>
          </a:xfrm>
          <a:prstGeom prst="roundRect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управление поведением партнёра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71538" y="5643578"/>
            <a:ext cx="4500594" cy="1000132"/>
          </a:xfrm>
          <a:prstGeom prst="roundRect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умение с достаточной полнотой и точностью выражать свои мысли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64783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Портрет выпускника ДОУ в соответствии с ФГТ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1026" name="Picture 2" descr="http://www.campacademia.com/blog/wp-content/uploads/2011/01/happy-running-bo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2071678"/>
            <a:ext cx="2732503" cy="3643338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071538" y="1071546"/>
            <a:ext cx="3500462" cy="857256"/>
          </a:xfrm>
          <a:prstGeom prst="roundRect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Физически развитый, овладевший основными культурно-гигиеническими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навыками.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4282" y="2285992"/>
            <a:ext cx="3429024" cy="857256"/>
          </a:xfrm>
          <a:prstGeom prst="roundRect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Любознательный, активный, интересуется новым, неизвестным в окружающем мире.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500166" y="3357562"/>
            <a:ext cx="2357454" cy="571504"/>
          </a:xfrm>
          <a:prstGeom prst="roundRect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Эмоционально отзывчивый.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286380" y="1214422"/>
            <a:ext cx="3143272" cy="1143008"/>
          </a:xfrm>
          <a:prstGeom prst="roundRect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Способный управлять своим поведением и планировать свои действия, направленные на достижение конкретной цели.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15074" y="2500306"/>
            <a:ext cx="2928926" cy="1214446"/>
          </a:xfrm>
          <a:prstGeom prst="roundRect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Способный решать интеллектуальные и личностные задачи (проблемы), адекватные возрасту. 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072198" y="3786190"/>
            <a:ext cx="2857520" cy="1143008"/>
          </a:xfrm>
          <a:prstGeom prst="roundRect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Имеющий первичные представления о себе, семье, обществе, государстве, мире и природе.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357818" y="5143512"/>
            <a:ext cx="3428992" cy="1500198"/>
          </a:xfrm>
          <a:prstGeom prst="roundRect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Овладевший универсальными предпосылками учебной деятельности: умениями работать по правилу и образцу, слушать взрослого и выполнять его инструкции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71472" y="4071942"/>
            <a:ext cx="3643338" cy="857256"/>
          </a:xfrm>
          <a:prstGeom prst="roundRect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Овладевший средствами общения и способами взаимодействия с взрослыми и сверстниками.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285852" y="5214950"/>
            <a:ext cx="2643206" cy="1071570"/>
          </a:xfrm>
          <a:prstGeom prst="roundRect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Овладевший необходимыми умениями и навыками</a:t>
            </a: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500042"/>
            <a:ext cx="7790712" cy="114300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Применительно к моменту поступления ребенка в школу можно выделить следующие предпосылки   регулятивных универсальных учебных действий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857364"/>
            <a:ext cx="7719274" cy="4391036"/>
          </a:xfrm>
        </p:spPr>
        <p:txBody>
          <a:bodyPr>
            <a:normAutofit/>
          </a:bodyPr>
          <a:lstStyle/>
          <a:p>
            <a:pPr lvl="0">
              <a:buClr>
                <a:schemeClr val="tx2"/>
              </a:buClr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умение осуществлять действие по образцу и заданному правилу;</a:t>
            </a:r>
          </a:p>
          <a:p>
            <a:pPr lvl="0">
              <a:buClr>
                <a:schemeClr val="tx2"/>
              </a:buCl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умение сохранять заданную цель;</a:t>
            </a:r>
          </a:p>
          <a:p>
            <a:pPr lvl="0">
              <a:buClr>
                <a:schemeClr val="tx2"/>
              </a:buCl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умение видеть указанную ошибку и исправлять ее по указанию взрослого;</a:t>
            </a:r>
          </a:p>
          <a:p>
            <a:pPr lvl="0">
              <a:buClr>
                <a:schemeClr val="tx2"/>
              </a:buCl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умение контролировать свою деятельность по результату;</a:t>
            </a:r>
          </a:p>
          <a:p>
            <a:pPr lvl="0">
              <a:buClr>
                <a:schemeClr val="tx2"/>
              </a:buCl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умение адекватно понимать оценку взрослого и сверстника.</a:t>
            </a:r>
          </a:p>
          <a:p>
            <a:pPr>
              <a:buClr>
                <a:schemeClr val="tx2"/>
              </a:buClr>
              <a:buFont typeface="Wingdings" pitchFamily="2" charset="2"/>
              <a:buChar char="v"/>
            </a:pP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785794"/>
            <a:ext cx="8072462" cy="114300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700" b="1" dirty="0" smtClean="0">
                <a:effectLst/>
                <a:latin typeface="Times New Roman" pitchFamily="18" charset="0"/>
                <a:cs typeface="Times New Roman" pitchFamily="18" charset="0"/>
              </a:rPr>
              <a:t>В сфере  формирования коммуникативных универсальных учебных действий предполагается, что при поступлении в школу ребенок достигает определенного уровня развития общения. В состав абсолютно необходимых для начала обучения ребенка в школе предпосылок входят следующие компоненты</a:t>
            </a:r>
            <a:r>
              <a:rPr lang="ru-RU" sz="2000" b="1" i="1" dirty="0" smtClean="0"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2357430"/>
            <a:ext cx="7498080" cy="4800600"/>
          </a:xfrm>
        </p:spPr>
        <p:txBody>
          <a:bodyPr>
            <a:normAutofit/>
          </a:bodyPr>
          <a:lstStyle/>
          <a:p>
            <a:pPr lvl="0">
              <a:buClr>
                <a:schemeClr val="tx2"/>
              </a:buCl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потребность ребенка в общении со взрослыми и сверстниками;</a:t>
            </a:r>
          </a:p>
          <a:p>
            <a:pPr lvl="0">
              <a:buClr>
                <a:schemeClr val="tx2"/>
              </a:buCl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владение определенными вербальными и невербальными средствами общения;</a:t>
            </a:r>
          </a:p>
          <a:p>
            <a:pPr lvl="0">
              <a:buClr>
                <a:schemeClr val="tx2"/>
              </a:buCl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желательно эмоционально позитивное  отношение к  процессу сотрудничества;</a:t>
            </a:r>
          </a:p>
          <a:p>
            <a:pPr lvl="0">
              <a:buClr>
                <a:schemeClr val="tx2"/>
              </a:buCl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ориентация на партнера по общению,</a:t>
            </a:r>
          </a:p>
          <a:p>
            <a:pPr lvl="0">
              <a:buClr>
                <a:schemeClr val="tx2"/>
              </a:buCl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умение слушать собеседника.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1571604" y="1571612"/>
            <a:ext cx="685804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Важно отметить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тот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факт, что предпосылки универсальных учебных действий  дошкольника находят свое развитие на начальной ступени образования.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928794" y="1285860"/>
            <a:ext cx="6500858" cy="400052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Универсальные учебные действия (УУД)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285992"/>
            <a:ext cx="3207830" cy="396240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2714612" y="1500174"/>
            <a:ext cx="714380" cy="5715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6" name="Скругленный прямоугольник 5"/>
          <p:cNvSpPr/>
          <p:nvPr/>
        </p:nvSpPr>
        <p:spPr>
          <a:xfrm>
            <a:off x="928662" y="2285992"/>
            <a:ext cx="3857652" cy="407196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широком смысле означает умение учиться, т. е. способность обучающегося к саморазвитию и самосовершенствованию путём присвоения нового социального опыта;</a:t>
            </a:r>
            <a:endParaRPr lang="ru-RU" sz="2400" dirty="0"/>
          </a:p>
        </p:txBody>
      </p:sp>
      <p:cxnSp>
        <p:nvCxnSpPr>
          <p:cNvPr id="7" name="Прямая со стрелкой 6"/>
          <p:cNvCxnSpPr/>
          <p:nvPr/>
        </p:nvCxnSpPr>
        <p:spPr>
          <a:xfrm rot="16200000" flipH="1">
            <a:off x="6036479" y="1535893"/>
            <a:ext cx="571504" cy="5000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0" name="Скругленный прямоугольник 9"/>
          <p:cNvSpPr/>
          <p:nvPr/>
        </p:nvSpPr>
        <p:spPr>
          <a:xfrm>
            <a:off x="4929190" y="2143116"/>
            <a:ext cx="3929090" cy="42862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узком значении, этот термин можно определить как совокупность способов действий обучающегося (а также связанных с ними навыков учебной работы), обеспечивающих его способность к самостоятельному усвоению новых знаний и умений, включая организацию этого процесса.</a:t>
            </a: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Виды универсальных учебных действий</a:t>
            </a:r>
            <a:endParaRPr lang="ru-RU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285852" y="1714488"/>
            <a:ext cx="5857916" cy="78581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tx1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Личностные действия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714612" y="2714620"/>
            <a:ext cx="5857916" cy="78581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tx1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Регулятивные действия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71538" y="3786190"/>
            <a:ext cx="5857916" cy="78581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tx1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Познавательные универсальные действия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786050" y="4786322"/>
            <a:ext cx="5857916" cy="78581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tx1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Коммуникативные действия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142852"/>
            <a:ext cx="7862150" cy="1582726"/>
          </a:xfrm>
        </p:spPr>
        <p:txBody>
          <a:bodyPr>
            <a:normAutofit fontScale="90000"/>
          </a:bodyPr>
          <a:lstStyle/>
          <a:p>
            <a:r>
              <a:rPr lang="ru-RU" sz="3100" b="1" u="sng" dirty="0" smtClean="0">
                <a:latin typeface="Times New Roman" pitchFamily="18" charset="0"/>
                <a:cs typeface="Times New Roman" pitchFamily="18" charset="0"/>
              </a:rPr>
              <a:t>Личностные действия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обеспечивают ценностно-смысловую ориентацию учащихся  и ориентацию в социальных ролях и межличностных отношениях. </a:t>
            </a: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928802"/>
            <a:ext cx="7862150" cy="431959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Применительно к учебной деятельности следует выделить три вида личностных действий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rot="5400000">
            <a:off x="2285984" y="2643182"/>
            <a:ext cx="714380" cy="7143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7" name="Скругленный прямоугольник 6"/>
          <p:cNvSpPr/>
          <p:nvPr/>
        </p:nvSpPr>
        <p:spPr>
          <a:xfrm>
            <a:off x="0" y="3357562"/>
            <a:ext cx="2571736" cy="2214578"/>
          </a:xfrm>
          <a:prstGeom prst="roundRect">
            <a:avLst/>
          </a:prstGeom>
          <a:ln w="2857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личностное, профессиональное, жизненное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самоопределение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5929322" y="2643182"/>
            <a:ext cx="785818" cy="6429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0" name="Скругленный прямоугольник 9"/>
          <p:cNvSpPr/>
          <p:nvPr/>
        </p:nvSpPr>
        <p:spPr>
          <a:xfrm>
            <a:off x="5715008" y="3357562"/>
            <a:ext cx="3214710" cy="3357586"/>
          </a:xfrm>
          <a:prstGeom prst="roundRect">
            <a:avLst/>
          </a:prstGeom>
          <a:ln w="2857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 </a:t>
            </a:r>
            <a:r>
              <a:rPr lang="ru-RU" sz="2000" b="1" dirty="0" smtClean="0"/>
              <a:t>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нравственно-этическая ориентация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в том числе,  и оценивание усваиваемого содержания (исходя из социальных и личностных ценностей),  обеспечивающее личностный моральный выбор.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rot="5400000">
            <a:off x="3929058" y="3143248"/>
            <a:ext cx="1000132" cy="1428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" name="Скругленный прямоугольник 12"/>
          <p:cNvSpPr/>
          <p:nvPr/>
        </p:nvSpPr>
        <p:spPr>
          <a:xfrm>
            <a:off x="2714612" y="3714752"/>
            <a:ext cx="2857520" cy="2571768"/>
          </a:xfrm>
          <a:prstGeom prst="roundRect">
            <a:avLst/>
          </a:prstGeom>
          <a:ln w="2857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 </a:t>
            </a:r>
            <a:r>
              <a:rPr lang="ru-RU" sz="2000" dirty="0" smtClean="0"/>
              <a:t>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смыслообразование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т. е. установление обучающимися связи между целью учебной деятельности и её мотивом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10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642918"/>
            <a:ext cx="7719274" cy="1143000"/>
          </a:xfrm>
        </p:spPr>
        <p:txBody>
          <a:bodyPr>
            <a:noAutofit/>
          </a:bodyPr>
          <a:lstStyle/>
          <a:p>
            <a:pPr algn="ctr"/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Регулятивные действия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обеспечивают учащимся организацию их учебной деятельности.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ним относятся: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785926"/>
            <a:ext cx="7498080" cy="4800600"/>
          </a:xfrm>
        </p:spPr>
        <p:txBody>
          <a:bodyPr/>
          <a:lstStyle/>
          <a:p>
            <a:pPr>
              <a:buClr>
                <a:schemeClr val="tx2"/>
              </a:buClr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целеполагание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Clr>
                <a:schemeClr val="tx2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планирование: </a:t>
            </a:r>
          </a:p>
          <a:p>
            <a:pPr>
              <a:buClr>
                <a:schemeClr val="tx2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прогнозирование;</a:t>
            </a:r>
          </a:p>
          <a:p>
            <a:pPr>
              <a:buClr>
                <a:schemeClr val="tx2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контроль;</a:t>
            </a:r>
          </a:p>
          <a:p>
            <a:pPr>
              <a:buClr>
                <a:schemeClr val="tx2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коррекция; </a:t>
            </a:r>
          </a:p>
          <a:p>
            <a:pPr>
              <a:buClr>
                <a:schemeClr val="tx2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оценка;</a:t>
            </a:r>
          </a:p>
          <a:p>
            <a:pPr>
              <a:buClr>
                <a:schemeClr val="tx2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саморегуляция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Познавательные универсальные действия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включают: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42976" y="1785926"/>
            <a:ext cx="7643866" cy="1143008"/>
          </a:xfrm>
          <a:prstGeom prst="roundRect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Общеучебные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универсальные действия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42976" y="3214686"/>
            <a:ext cx="7643866" cy="1143008"/>
          </a:xfrm>
          <a:prstGeom prst="roundRect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Логические универсальные действия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214414" y="4714884"/>
            <a:ext cx="7643866" cy="1143008"/>
          </a:xfrm>
          <a:prstGeom prst="roundRect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Постановку и решение проблемы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err="1" smtClean="0"/>
              <a:t>Общеучебные</a:t>
            </a:r>
            <a:r>
              <a:rPr lang="ru-RU" sz="3200" b="1" dirty="0" smtClean="0"/>
              <a:t> универсальные действия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just">
              <a:buClr>
                <a:schemeClr val="tx2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самостоятельное выделение и формулирование познавательной цели;</a:t>
            </a:r>
          </a:p>
          <a:p>
            <a:pPr algn="just">
              <a:buClr>
                <a:schemeClr val="tx2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поиск и выделение необходимой информации; применение методов информационного поиска, в том числе с помощью компьютерных средств;</a:t>
            </a:r>
          </a:p>
          <a:p>
            <a:pPr algn="just">
              <a:buClr>
                <a:schemeClr val="tx2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структурирование знаний;</a:t>
            </a:r>
          </a:p>
          <a:p>
            <a:pPr algn="just">
              <a:buClr>
                <a:schemeClr val="tx2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осознанное и произвольное построение речевого высказывания в устной и письменной форме;</a:t>
            </a:r>
          </a:p>
          <a:p>
            <a:pPr algn="just">
              <a:buClr>
                <a:schemeClr val="tx2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выбор наиболее эффективных способов решения задач в зависимости от конкретных условий;</a:t>
            </a:r>
          </a:p>
          <a:p>
            <a:pPr algn="just">
              <a:buClr>
                <a:schemeClr val="tx2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рефлексия способов и условий действия, контроль и оценка процесса и результатов деятельности;</a:t>
            </a:r>
          </a:p>
          <a:p>
            <a:pPr algn="just">
              <a:buClr>
                <a:schemeClr val="tx2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смысловое чтение как осмысление цели чтении и выбор вида чтения в зависимости от цели; </a:t>
            </a:r>
          </a:p>
          <a:p>
            <a:pPr algn="just">
              <a:buClr>
                <a:schemeClr val="tx2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понимание и адекватная оценка языка средств массовой информации;</a:t>
            </a:r>
          </a:p>
          <a:p>
            <a:pPr algn="just">
              <a:buClr>
                <a:schemeClr val="tx2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постановка и формулирование проблемы, самостоятельное создание алгоритмов деятельности при решении проблем творческого и поискового характера.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/>
              <a:t>Логические универсальные действия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>
              <a:buClr>
                <a:schemeClr val="tx2"/>
              </a:buClr>
              <a:buFont typeface="Wingdings" pitchFamily="2" charset="2"/>
              <a:buChar char="v"/>
            </a:pPr>
            <a:r>
              <a:rPr lang="ru-RU" sz="31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анализ объектов с целью выделения признаков (существенных, несущественны);</a:t>
            </a:r>
          </a:p>
          <a:p>
            <a:pPr algn="just">
              <a:buClr>
                <a:schemeClr val="tx2"/>
              </a:buClr>
              <a:buFont typeface="Wingdings" pitchFamily="2" charset="2"/>
              <a:buChar char="v"/>
            </a:pPr>
            <a:r>
              <a:rPr lang="ru-RU" sz="31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синтез – составление целого из частей, в том числе самостоятельное достраивание с восполнением недостающих компонентов;</a:t>
            </a:r>
          </a:p>
          <a:p>
            <a:pPr algn="just">
              <a:buClr>
                <a:schemeClr val="tx2"/>
              </a:buClr>
              <a:buFont typeface="Wingdings" pitchFamily="2" charset="2"/>
              <a:buChar char="v"/>
            </a:pPr>
            <a:r>
              <a:rPr lang="ru-RU" sz="31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выбор оснований и критериев для сравнения, классификации объектов;</a:t>
            </a:r>
          </a:p>
          <a:p>
            <a:pPr algn="just">
              <a:buClr>
                <a:schemeClr val="tx2"/>
              </a:buClr>
              <a:buFont typeface="Wingdings" pitchFamily="2" charset="2"/>
              <a:buChar char="v"/>
            </a:pPr>
            <a:r>
              <a:rPr lang="ru-RU" sz="31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подведение под понятие, выведение следствий;</a:t>
            </a:r>
          </a:p>
          <a:p>
            <a:pPr algn="just">
              <a:buClr>
                <a:schemeClr val="tx2"/>
              </a:buClr>
              <a:buFont typeface="Wingdings" pitchFamily="2" charset="2"/>
              <a:buChar char="v"/>
            </a:pPr>
            <a:r>
              <a:rPr lang="ru-RU" sz="31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установление причинно- следственных связей;</a:t>
            </a:r>
          </a:p>
          <a:p>
            <a:pPr algn="just">
              <a:buClr>
                <a:schemeClr val="tx2"/>
              </a:buClr>
              <a:buFont typeface="Wingdings" pitchFamily="2" charset="2"/>
              <a:buChar char="v"/>
            </a:pPr>
            <a:r>
              <a:rPr lang="ru-RU" sz="31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построение логической цепи рассуждений;</a:t>
            </a:r>
          </a:p>
          <a:p>
            <a:pPr algn="just">
              <a:buClr>
                <a:schemeClr val="tx2"/>
              </a:buClr>
              <a:buFont typeface="Wingdings" pitchFamily="2" charset="2"/>
              <a:buChar char="v"/>
            </a:pPr>
            <a:r>
              <a:rPr lang="ru-RU" sz="31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доказательство;</a:t>
            </a:r>
          </a:p>
          <a:p>
            <a:pPr algn="just">
              <a:buClr>
                <a:schemeClr val="tx2"/>
              </a:buClr>
              <a:buFont typeface="Wingdings" pitchFamily="2" charset="2"/>
              <a:buChar char="v"/>
            </a:pPr>
            <a:r>
              <a:rPr lang="ru-RU" sz="31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выдвижение гипотез и их обоснование.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Постановка и решение проблемы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785926"/>
            <a:ext cx="7498080" cy="4462474"/>
          </a:xfrm>
        </p:spPr>
        <p:txBody>
          <a:bodyPr/>
          <a:lstStyle/>
          <a:p>
            <a:pPr algn="just">
              <a:buClr>
                <a:schemeClr val="tx2"/>
              </a:buClr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формулирование проблемы;</a:t>
            </a:r>
          </a:p>
          <a:p>
            <a:pPr algn="just">
              <a:buClr>
                <a:schemeClr val="tx2"/>
              </a:buClr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самостоятельное создание способов решения проблем творческого и поискового характера.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137</TotalTime>
  <Words>577</Words>
  <Application>Microsoft Office PowerPoint</Application>
  <PresentationFormat>Экран (4:3)</PresentationFormat>
  <Paragraphs>81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   Уровень формирования  универсальных учебных действий выпускников дошкольного образовательного учреждения, как предпосылка к формированию  универсальных учебных действий  у первоклассников </vt:lpstr>
      <vt:lpstr>Универсальные учебные действия (УУД)</vt:lpstr>
      <vt:lpstr>Виды универсальных учебных действий</vt:lpstr>
      <vt:lpstr>Личностные действия обеспечивают ценностно-смысловую ориентацию учащихся  и ориентацию в социальных ролях и межличностных отношениях. </vt:lpstr>
      <vt:lpstr>Регулятивные действия обеспечивают учащимся организацию их учебной деятельности.  К ним относятся: </vt:lpstr>
      <vt:lpstr>Познавательные универсальные действия включают:</vt:lpstr>
      <vt:lpstr>Общеучебные универсальные действия</vt:lpstr>
      <vt:lpstr>Логические универсальные действия</vt:lpstr>
      <vt:lpstr>Постановка и решение проблемы</vt:lpstr>
      <vt:lpstr>Коммуникативные действия обеспечивают социальную компетентность и учет позиции других людей, партнеров по общению или деятельности; умение слушать и вступать в диалог; участвовать в коллективном обсуждении проблем; интегрироваться в группу сверстников и строить продуктивное взаимодействие и сотрудничество со сверстниками  и взрослыми. </vt:lpstr>
      <vt:lpstr> К коммуникативным действиям относятся: </vt:lpstr>
      <vt:lpstr> Портрет выпускника ДОУ в соответствии с ФГТ  </vt:lpstr>
      <vt:lpstr>Применительно к моменту поступления ребенка в школу можно выделить следующие предпосылки   регулятивных универсальных учебных действий: </vt:lpstr>
      <vt:lpstr>В сфере  формирования коммуникативных универсальных учебных действий предполагается, что при поступлении в школу ребенок достигает определенного уровня развития общения. В состав абсолютно необходимых для начала обучения ребенка в школе предпосылок входят следующие компоненты: 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Уровень формирования  универсальных учебных действий выпускников дошкольного образовательного учреждения, как предпосылка к формированию  универсальных учебных действий  у первоклассников</dc:title>
  <dc:creator>Admin</dc:creator>
  <cp:lastModifiedBy>Admin</cp:lastModifiedBy>
  <cp:revision>15</cp:revision>
  <dcterms:created xsi:type="dcterms:W3CDTF">2013-03-26T05:55:17Z</dcterms:created>
  <dcterms:modified xsi:type="dcterms:W3CDTF">2013-03-28T17:22:35Z</dcterms:modified>
</cp:coreProperties>
</file>