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305" r:id="rId5"/>
    <p:sldId id="306" r:id="rId6"/>
    <p:sldId id="309" r:id="rId7"/>
    <p:sldId id="325" r:id="rId8"/>
    <p:sldId id="320" r:id="rId9"/>
    <p:sldId id="322" r:id="rId10"/>
    <p:sldId id="260" r:id="rId11"/>
    <p:sldId id="261" r:id="rId12"/>
    <p:sldId id="311" r:id="rId13"/>
    <p:sldId id="312" r:id="rId14"/>
    <p:sldId id="300" r:id="rId15"/>
    <p:sldId id="317" r:id="rId16"/>
    <p:sldId id="324" r:id="rId17"/>
    <p:sldId id="302" r:id="rId18"/>
    <p:sldId id="319" r:id="rId19"/>
    <p:sldId id="329" r:id="rId20"/>
    <p:sldId id="328" r:id="rId21"/>
    <p:sldId id="314" r:id="rId22"/>
    <p:sldId id="301" r:id="rId23"/>
    <p:sldId id="308" r:id="rId24"/>
    <p:sldId id="30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  <a:srgbClr val="0000CC"/>
    <a:srgbClr val="0000FF"/>
    <a:srgbClr val="FF0000"/>
    <a:srgbClr val="80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4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/>
              <a:t>Время проведенное за компьютером</a:t>
            </a:r>
          </a:p>
        </c:rich>
      </c:tx>
      <c:layout>
        <c:manualLayout>
          <c:xMode val="edge"/>
          <c:yMode val="edge"/>
          <c:x val="0.16972807954090485"/>
          <c:y val="7.6996570119000612E-3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390978588585943E-2"/>
          <c:y val="8.6484701164395383E-2"/>
          <c:w val="0.84194679997241684"/>
          <c:h val="0.800815973593295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1-6 кл.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sz="1405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Лист1!$D$1:$G$1</c:f>
              <c:strCache>
                <c:ptCount val="4"/>
                <c:pt idx="0">
                  <c:v>до 1 ч.</c:v>
                </c:pt>
                <c:pt idx="1">
                  <c:v>1-3 ч.</c:v>
                </c:pt>
                <c:pt idx="2">
                  <c:v>3-8 ч.</c:v>
                </c:pt>
                <c:pt idx="3">
                  <c:v>более 8 ч</c:v>
                </c:pt>
              </c:strCache>
            </c:strRef>
          </c:cat>
          <c:val>
            <c:numRef>
              <c:f>Лист1!$D$2:$G$2</c:f>
              <c:numCache>
                <c:formatCode>0%</c:formatCode>
                <c:ptCount val="4"/>
                <c:pt idx="0">
                  <c:v>0.22</c:v>
                </c:pt>
                <c:pt idx="1">
                  <c:v>0.43</c:v>
                </c:pt>
                <c:pt idx="2">
                  <c:v>0.35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Лист1!$C$3</c:f>
              <c:strCache>
                <c:ptCount val="1"/>
                <c:pt idx="0">
                  <c:v>7-8 кл.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5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Лист1!$D$1:$G$1</c:f>
              <c:strCache>
                <c:ptCount val="4"/>
                <c:pt idx="0">
                  <c:v>до 1 ч.</c:v>
                </c:pt>
                <c:pt idx="1">
                  <c:v>1-3 ч.</c:v>
                </c:pt>
                <c:pt idx="2">
                  <c:v>3-8 ч.</c:v>
                </c:pt>
                <c:pt idx="3">
                  <c:v>более 8 ч</c:v>
                </c:pt>
              </c:strCache>
            </c:strRef>
          </c:cat>
          <c:val>
            <c:numRef>
              <c:f>Лист1!$D$3:$G$3</c:f>
              <c:numCache>
                <c:formatCode>0%</c:formatCode>
                <c:ptCount val="4"/>
                <c:pt idx="0">
                  <c:v>0.15</c:v>
                </c:pt>
                <c:pt idx="1">
                  <c:v>0.61</c:v>
                </c:pt>
                <c:pt idx="2">
                  <c:v>0.2</c:v>
                </c:pt>
                <c:pt idx="3">
                  <c:v>0.04</c:v>
                </c:pt>
              </c:numCache>
            </c:numRef>
          </c:val>
        </c:ser>
        <c:ser>
          <c:idx val="2"/>
          <c:order val="2"/>
          <c:tx>
            <c:strRef>
              <c:f>Лист1!$C$4</c:f>
              <c:strCache>
                <c:ptCount val="1"/>
                <c:pt idx="0">
                  <c:v>9-11 кл.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5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Лист1!$D$1:$G$1</c:f>
              <c:strCache>
                <c:ptCount val="4"/>
                <c:pt idx="0">
                  <c:v>до 1 ч.</c:v>
                </c:pt>
                <c:pt idx="1">
                  <c:v>1-3 ч.</c:v>
                </c:pt>
                <c:pt idx="2">
                  <c:v>3-8 ч.</c:v>
                </c:pt>
                <c:pt idx="3">
                  <c:v>более 8 ч</c:v>
                </c:pt>
              </c:strCache>
            </c:strRef>
          </c:cat>
          <c:val>
            <c:numRef>
              <c:f>Лист1!$D$4:$G$4</c:f>
              <c:numCache>
                <c:formatCode>0%</c:formatCode>
                <c:ptCount val="4"/>
                <c:pt idx="0">
                  <c:v>0.03</c:v>
                </c:pt>
                <c:pt idx="1">
                  <c:v>0.68</c:v>
                </c:pt>
                <c:pt idx="2">
                  <c:v>0.24</c:v>
                </c:pt>
                <c:pt idx="3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8242432"/>
        <c:axId val="68256512"/>
        <c:axId val="0"/>
      </c:bar3DChart>
      <c:catAx>
        <c:axId val="68242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68256512"/>
        <c:crosses val="autoZero"/>
        <c:auto val="1"/>
        <c:lblAlgn val="ctr"/>
        <c:lblOffset val="100"/>
        <c:noMultiLvlLbl val="0"/>
      </c:catAx>
      <c:valAx>
        <c:axId val="68256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5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68242432"/>
        <c:crosses val="autoZero"/>
        <c:crossBetween val="between"/>
      </c:valAx>
      <c:spPr>
        <a:noFill/>
        <a:ln w="25404">
          <a:noFill/>
        </a:ln>
      </c:spPr>
    </c:plotArea>
    <c:legend>
      <c:legendPos val="r"/>
      <c:overlay val="0"/>
      <c:txPr>
        <a:bodyPr/>
        <a:lstStyle/>
        <a:p>
          <a:pPr>
            <a:defRPr sz="1473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>
      <a:solidFill>
        <a:srgbClr val="000099"/>
      </a:solidFill>
    </a:ln>
  </c:spPr>
  <c:txPr>
    <a:bodyPr/>
    <a:lstStyle/>
    <a:p>
      <a:pPr>
        <a:defRPr sz="1005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85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/>
              <a:t>Какие компьютерные игры вам нравятся?</a:t>
            </a:r>
          </a:p>
        </c:rich>
      </c:tx>
      <c:layout>
        <c:manualLayout>
          <c:xMode val="edge"/>
          <c:yMode val="edge"/>
          <c:x val="0.11371531273126761"/>
          <c:y val="6.2496875390576183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904968457890133"/>
          <c:y val="0.14990134520477758"/>
          <c:w val="0.7393275314269927"/>
          <c:h val="0.63354901079354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txPr>
              <a:bodyPr/>
              <a:lstStyle/>
              <a:p>
                <a:pPr>
                  <a:defRPr sz="2222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традиционные</c:v>
                </c:pt>
                <c:pt idx="1">
                  <c:v>гонки</c:v>
                </c:pt>
                <c:pt idx="2">
                  <c:v>стрелялки</c:v>
                </c:pt>
                <c:pt idx="3">
                  <c:v>логические</c:v>
                </c:pt>
                <c:pt idx="4">
                  <c:v>стратегии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0.18</c:v>
                </c:pt>
                <c:pt idx="1">
                  <c:v>0.22</c:v>
                </c:pt>
                <c:pt idx="2">
                  <c:v>0.26</c:v>
                </c:pt>
                <c:pt idx="3">
                  <c:v>0.13</c:v>
                </c:pt>
                <c:pt idx="4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40308">
          <a:noFill/>
        </a:ln>
      </c:spPr>
    </c:plotArea>
    <c:legend>
      <c:legendPos val="b"/>
      <c:layout>
        <c:manualLayout>
          <c:xMode val="edge"/>
          <c:yMode val="edge"/>
          <c:x val="5.2335130613051652E-2"/>
          <c:y val="0.79000406199225093"/>
          <c:w val="0.8999999080675336"/>
          <c:h val="9.0948318960130003E-2"/>
        </c:manualLayout>
      </c:layout>
      <c:overlay val="0"/>
      <c:txPr>
        <a:bodyPr/>
        <a:lstStyle/>
        <a:p>
          <a:pPr>
            <a:defRPr sz="2222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58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0.22568</cdr:x>
      <cdr:y>0.90397</cdr:y>
    </cdr:from>
    <cdr:to>
      <cdr:x>0.77304</cdr:x>
      <cdr:y>1</cdr:y>
    </cdr:to>
    <cdr:sp macro="" textlink="">
      <cdr:nvSpPr>
        <cdr:cNvPr id="2" name="Oval 10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58975" y="6072188"/>
          <a:ext cx="4751388" cy="571500"/>
        </a:xfrm>
        <a:prstGeom xmlns:a="http://schemas.openxmlformats.org/drawingml/2006/main" prst="ellipse">
          <a:avLst/>
        </a:prstGeom>
        <a:gradFill xmlns:a="http://schemas.openxmlformats.org/drawingml/2006/main" rotWithShape="1">
          <a:gsLst>
            <a:gs pos="0">
              <a:srgbClr val="F42CCE">
                <a:gamma/>
                <a:shade val="46275"/>
                <a:invGamma/>
              </a:srgbClr>
            </a:gs>
            <a:gs pos="100000">
              <a:srgbClr val="F42CCE"/>
            </a:gs>
          </a:gsLst>
          <a:lin ang="5400000" scaled="1"/>
        </a:gradFill>
        <a:ln xmlns:a="http://schemas.openxmlformats.org/drawingml/2006/main" w="9525">
          <a:solidFill>
            <a:schemeClr val="tx1"/>
          </a:solidFill>
          <a:round/>
          <a:headEnd/>
          <a:tailEnd/>
        </a:ln>
        <a:effectLst xmlns:a="http://schemas.openxmlformats.org/drawingml/2006/main">
          <a:outerShdw sy="50000" rotWithShape="0">
            <a:schemeClr val="bg2">
              <a:alpha val="50000"/>
            </a:schemeClr>
          </a:outerShdw>
        </a:effectLst>
      </cdr:spPr>
      <cdr:txBody>
        <a:bodyPr xmlns:a="http://schemas.openxmlformats.org/drawingml/2006/main" wrap="none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/>
            <a:t>Автор: Лесотова Вероника Викторовна</a:t>
          </a:r>
        </a:p>
        <a:p xmlns:a="http://schemas.openxmlformats.org/drawingml/2006/main">
          <a:pPr algn="ctr"/>
          <a:r>
            <a:rPr lang="ru-RU" sz="1400"/>
            <a:t>МОУ СОШ №5 г. Усть – Кута Иркутской области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C5698-E6E5-4CA2-82C9-234E532C8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345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7122A-110D-459A-B473-16E101AE1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3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D7B73-5568-4473-9CE5-6821DF571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404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3B6A0-F145-46D1-AD60-12D94F35B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8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0D817-C9E6-4AC2-BD7B-B39B98FA6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83FC2-05A8-4EFB-85A9-1AB4AD70D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85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9C7F5-EF9A-46C0-86A8-9950BFCE5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3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651F4-AA05-4012-B589-A245566F0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848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9528C-304F-4FFF-8584-35CDD80ED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16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DBCEC-CD68-43A6-A014-AC1F2137D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15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F2E2C-5715-48DE-82A4-B0C0F0881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16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587C6-2554-4F24-906E-9AC909B37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60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142DB682-B903-42DD-BDC4-1B087CE11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&#1050;&#1086;&#1084;&#1087;&#1083;&#1077;&#1082;&#1089;&#1099;%20&#1092;&#1080;&#1079;&#1082;&#1091;&#1083;&#1100;&#1090;&#1091;&#1088;&#1085;&#1099;&#1093;%20&#1087;&#1072;&#1091;&#1079;.doc" TargetMode="Externa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3.jpeg"/><Relationship Id="rId5" Type="http://schemas.openxmlformats.org/officeDocument/2006/relationships/hyperlink" Target="&#1056;&#1077;&#1082;&#1086;&#1084;&#1077;&#1085;&#1076;&#1072;&#1094;&#1080;&#1080;%20&#1087;&#1088;&#1080;%20&#1088;&#1072;&#1073;&#1086;&#1090;&#1077;%20&#1079;&#1072;%20&#1082;&#1086;&#1084;&#1087;&#1100;&#1102;&#1090;&#1077;&#1088;&#1086;&#1084;.doc" TargetMode="External"/><Relationship Id="rId4" Type="http://schemas.openxmlformats.org/officeDocument/2006/relationships/hyperlink" Target="&#1055;&#1072;&#1084;&#1103;&#1090;&#1082;&#1072;%20%20&#1089;%20&#1082;&#1086;&#1084;&#1087;&#1083;&#1077;&#1082;&#1089;&#1086;&#1084;%20&#1091;&#1087;&#1088;&#1072;&#1078;&#1085;&#1077;&#1085;&#1080;&#1081;%20&#1076;&#1083;&#1103;%20&#1084;&#1099;&#1096;&#1094;%20&#1096;&#1077;&#1080;%20&#1080;%20&#1075;&#1083;&#1072;&#1079;.doc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links.ru/article.php?sid=23749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 rot="20168017">
            <a:off x="23839" y="1706883"/>
            <a:ext cx="9105545" cy="316205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28570"/>
              </a:avLst>
            </a:prstTxWarp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компьютерные игры</a:t>
            </a:r>
            <a:r>
              <a:rPr lang="ru-RU" sz="36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здоровье ребенка</a:t>
            </a:r>
            <a:endParaRPr lang="ru-RU" sz="3600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1" name="AutoShape 9" descr="7"/>
          <p:cNvSpPr>
            <a:spLocks noChangeArrowheads="1"/>
          </p:cNvSpPr>
          <p:nvPr/>
        </p:nvSpPr>
        <p:spPr bwMode="auto">
          <a:xfrm>
            <a:off x="250825" y="333375"/>
            <a:ext cx="2017713" cy="1871663"/>
          </a:xfrm>
          <a:prstGeom prst="flowChartDocumen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10" descr="1"/>
          <p:cNvSpPr>
            <a:spLocks noChangeArrowheads="1"/>
          </p:cNvSpPr>
          <p:nvPr/>
        </p:nvSpPr>
        <p:spPr bwMode="auto">
          <a:xfrm flipH="1">
            <a:off x="6955763" y="2049463"/>
            <a:ext cx="1944688" cy="1800225"/>
          </a:xfrm>
          <a:prstGeom prst="flowChartDocumen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Прямоугольник 1"/>
          <p:cNvSpPr>
            <a:spLocks noChangeArrowheads="1"/>
          </p:cNvSpPr>
          <p:nvPr/>
        </p:nvSpPr>
        <p:spPr bwMode="auto">
          <a:xfrm>
            <a:off x="4328451" y="4797152"/>
            <a:ext cx="4572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ru-RU" dirty="0">
                <a:solidFill>
                  <a:srgbClr val="000066"/>
                </a:solidFill>
              </a:rPr>
              <a:t>Исследовательскую работу </a:t>
            </a:r>
            <a:r>
              <a:rPr lang="ru-RU" dirty="0" smtClean="0">
                <a:solidFill>
                  <a:srgbClr val="000066"/>
                </a:solidFill>
              </a:rPr>
              <a:t>выполнили ученики </a:t>
            </a:r>
            <a:r>
              <a:rPr lang="ru-RU" dirty="0">
                <a:solidFill>
                  <a:srgbClr val="000066"/>
                </a:solidFill>
              </a:rPr>
              <a:t>: Шум </a:t>
            </a:r>
            <a:r>
              <a:rPr lang="ru-RU" dirty="0" smtClean="0">
                <a:solidFill>
                  <a:srgbClr val="000066"/>
                </a:solidFill>
              </a:rPr>
              <a:t>Ксения</a:t>
            </a:r>
            <a:r>
              <a:rPr lang="ru-RU" dirty="0">
                <a:solidFill>
                  <a:srgbClr val="000066"/>
                </a:solidFill>
              </a:rPr>
              <a:t>, Куликова Светлана, ученицы 9 «а» </a:t>
            </a:r>
            <a:r>
              <a:rPr lang="ru-RU" dirty="0" smtClean="0">
                <a:solidFill>
                  <a:srgbClr val="000066"/>
                </a:solidFill>
              </a:rPr>
              <a:t>класса</a:t>
            </a:r>
          </a:p>
          <a:p>
            <a:pPr algn="r"/>
            <a:r>
              <a:rPr lang="ru-RU" dirty="0" smtClean="0">
                <a:solidFill>
                  <a:srgbClr val="000066"/>
                </a:solidFill>
              </a:rPr>
              <a:t>Руководитель группы: </a:t>
            </a:r>
            <a:r>
              <a:rPr lang="ru-RU" dirty="0" err="1" smtClean="0">
                <a:solidFill>
                  <a:srgbClr val="000066"/>
                </a:solidFill>
              </a:rPr>
              <a:t>Лесотова</a:t>
            </a:r>
            <a:r>
              <a:rPr lang="ru-RU" dirty="0" smtClean="0">
                <a:solidFill>
                  <a:srgbClr val="000066"/>
                </a:solidFill>
              </a:rPr>
              <a:t> В. В.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2054" name="Прямоугольник 2"/>
          <p:cNvSpPr>
            <a:spLocks noChangeArrowheads="1"/>
          </p:cNvSpPr>
          <p:nvPr/>
        </p:nvSpPr>
        <p:spPr bwMode="auto">
          <a:xfrm>
            <a:off x="2609850" y="272979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66"/>
                </a:solidFill>
                <a:ea typeface="Calibri" pitchFamily="34" charset="0"/>
                <a:cs typeface="Times New Roman" pitchFamily="18" charset="0"/>
              </a:rPr>
              <a:t>г. </a:t>
            </a:r>
            <a:r>
              <a:rPr lang="ru-RU" dirty="0" err="1">
                <a:solidFill>
                  <a:srgbClr val="000066"/>
                </a:solidFill>
                <a:ea typeface="Calibri" pitchFamily="34" charset="0"/>
                <a:cs typeface="Times New Roman" pitchFamily="18" charset="0"/>
              </a:rPr>
              <a:t>Усть</a:t>
            </a:r>
            <a:r>
              <a:rPr lang="ru-RU" dirty="0">
                <a:solidFill>
                  <a:srgbClr val="000066"/>
                </a:solidFill>
                <a:ea typeface="Calibri" pitchFamily="34" charset="0"/>
                <a:cs typeface="Times New Roman" pitchFamily="18" charset="0"/>
              </a:rPr>
              <a:t> - Кут</a:t>
            </a:r>
            <a:endParaRPr lang="ru-RU" sz="700" dirty="0">
              <a:solidFill>
                <a:srgbClr val="000066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dirty="0">
                <a:solidFill>
                  <a:srgbClr val="000066"/>
                </a:solidFill>
                <a:ea typeface="Calibri" pitchFamily="34" charset="0"/>
                <a:cs typeface="Times New Roman" pitchFamily="18" charset="0"/>
              </a:rPr>
              <a:t> 2013 </a:t>
            </a: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2140747" y="6041150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 dirty="0"/>
              <a:t>Автор: </a:t>
            </a:r>
            <a:r>
              <a:rPr lang="ru-RU" sz="1400" dirty="0" err="1"/>
              <a:t>Лесотова</a:t>
            </a:r>
            <a:r>
              <a:rPr lang="ru-RU" sz="1400" dirty="0"/>
              <a:t> Вероника Викторовна</a:t>
            </a:r>
          </a:p>
          <a:p>
            <a:pPr algn="ctr"/>
            <a:r>
              <a:rPr lang="ru-RU" sz="1400" dirty="0"/>
              <a:t>МОУ СОШ №5 г. </a:t>
            </a:r>
            <a:r>
              <a:rPr lang="ru-RU" sz="1400" dirty="0" err="1"/>
              <a:t>Усть</a:t>
            </a:r>
            <a:r>
              <a:rPr lang="ru-RU" sz="1400" dirty="0"/>
              <a:t> – Кута Иркутской области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0"/>
    </mc:Choice>
    <mc:Fallback xmlns="">
      <p:transition spd="slow" advTm="3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785" y="1772816"/>
            <a:ext cx="5960215" cy="4470161"/>
          </a:xfrm>
          <a:prstGeom prst="rect">
            <a:avLst/>
          </a:prstGeom>
          <a:solidFill>
            <a:srgbClr val="FFFFFF">
              <a:shade val="85000"/>
            </a:srgbClr>
          </a:solidFill>
          <a:ln w="76200">
            <a:solidFill>
              <a:srgbClr val="000099"/>
            </a:solidFill>
            <a:miter lim="800000"/>
            <a:headEnd/>
            <a:tailEnd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0825" y="1196975"/>
            <a:ext cx="4681538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ru-RU" sz="2400" b="1">
                <a:solidFill>
                  <a:srgbClr val="000066"/>
                </a:solidFill>
              </a:rPr>
              <a:t>   Сидячее положение в течение длительного времени;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>
                <a:solidFill>
                  <a:srgbClr val="000066"/>
                </a:solidFill>
              </a:rPr>
              <a:t>   Воздействие электромагнитного излучения монитора;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>
                <a:solidFill>
                  <a:srgbClr val="000066"/>
                </a:solidFill>
              </a:rPr>
              <a:t>   Утомление глаз, нагрузка на зрение;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>
                <a:solidFill>
                  <a:srgbClr val="000066"/>
                </a:solidFill>
              </a:rPr>
              <a:t>   Перегрузка суставов кистей;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>
                <a:solidFill>
                  <a:srgbClr val="000066"/>
                </a:solidFill>
              </a:rPr>
              <a:t>   Стресс при потере информации.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>
                <a:solidFill>
                  <a:srgbClr val="000066"/>
                </a:solidFill>
              </a:rPr>
              <a:t>   Интернет – зависимость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>
                <a:solidFill>
                  <a:srgbClr val="000066"/>
                </a:solidFill>
              </a:rPr>
              <a:t>   Нагрузка на психику</a:t>
            </a:r>
            <a:r>
              <a:rPr lang="ru-RU" sz="2400" b="1"/>
              <a:t>.</a:t>
            </a:r>
          </a:p>
        </p:txBody>
      </p:sp>
      <p:sp>
        <p:nvSpPr>
          <p:cNvPr id="11268" name="AutoShape 5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Основные вредные факторы, </a:t>
            </a:r>
          </a:p>
          <a:p>
            <a:pPr algn="ctr"/>
            <a:r>
              <a:rPr lang="ru-RU" sz="2800" b="1">
                <a:solidFill>
                  <a:schemeClr val="bg1"/>
                </a:solidFill>
              </a:rPr>
              <a:t>действующие на человека за компьютером:</a:t>
            </a:r>
            <a:r>
              <a:rPr lang="ru-RU" sz="4000" i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1915713" y="6242977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00"/>
    </mc:Choice>
    <mc:Fallback xmlns="">
      <p:transition spd="slow" advTm="20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3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Здоровьесберегающие технологии</a:t>
            </a:r>
          </a:p>
          <a:p>
            <a:pPr algn="ctr"/>
            <a:r>
              <a:rPr lang="ru-RU" sz="2800" b="1">
                <a:solidFill>
                  <a:schemeClr val="bg1"/>
                </a:solidFill>
              </a:rPr>
              <a:t> при работе с компьютером</a:t>
            </a:r>
            <a:r>
              <a:rPr lang="ru-RU" sz="2800"/>
              <a:t> </a:t>
            </a:r>
          </a:p>
        </p:txBody>
      </p:sp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341438"/>
            <a:ext cx="7416800" cy="529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1908175" y="6021388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60"/>
    </mc:Choice>
    <mc:Fallback xmlns="">
      <p:transition spd="slow" advTm="190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фото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2163" y="1341438"/>
            <a:ext cx="4105275" cy="5240337"/>
          </a:xfrm>
          <a:noFill/>
        </p:spPr>
      </p:pic>
      <p:pic>
        <p:nvPicPr>
          <p:cNvPr id="13315" name="Picture 4" descr="фото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92"/>
          <a:stretch>
            <a:fillRect/>
          </a:stretch>
        </p:blipFill>
        <p:spPr bwMode="auto">
          <a:xfrm>
            <a:off x="503238" y="1268413"/>
            <a:ext cx="4119562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250825" y="188913"/>
            <a:ext cx="8640763" cy="7921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Комплекс упражнений для глаз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1908175" y="6286500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08"/>
    </mc:Choice>
    <mc:Fallback xmlns="">
      <p:transition spd="slow" advTm="1450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 txBox="1">
            <a:spLocks noChangeArrowheads="1"/>
          </p:cNvSpPr>
          <p:nvPr/>
        </p:nvSpPr>
        <p:spPr bwMode="auto">
          <a:xfrm>
            <a:off x="395288" y="1484313"/>
            <a:ext cx="8424862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Непрерывная длительность работы учащихся Х — XI классов на П</a:t>
            </a:r>
            <a:r>
              <a:rPr lang="ru-RU" sz="2400">
                <a:latin typeface="Times New Roman" pitchFamily="18" charset="0"/>
              </a:rPr>
              <a:t>К не более 50 мин с перерывом 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е менее 20 мин, </a:t>
            </a:r>
            <a:r>
              <a:rPr lang="ru-RU" sz="2400">
                <a:latin typeface="Times New Roman" pitchFamily="18" charset="0"/>
              </a:rPr>
              <a:t>с выходом из класса и обязательным проветриванием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</a:rPr>
              <a:t>Д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лительность работы на П</a:t>
            </a:r>
            <a:r>
              <a:rPr lang="ru-RU" sz="2400">
                <a:latin typeface="Times New Roman" pitchFamily="18" charset="0"/>
              </a:rPr>
              <a:t>К не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должна</a:t>
            </a:r>
            <a:r>
              <a:rPr lang="ru-RU" sz="2400">
                <a:latin typeface="Times New Roman" pitchFamily="18" charset="0"/>
              </a:rPr>
              <a:t> п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ревышать</a:t>
            </a:r>
            <a:r>
              <a:rPr lang="ru-RU" sz="2400">
                <a:latin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400" b="1">
                <a:solidFill>
                  <a:srgbClr val="000099"/>
                </a:solidFill>
                <a:latin typeface="Times New Roman" pitchFamily="18" charset="0"/>
              </a:rPr>
              <a:t>    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д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ля учащихся VIII 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IX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классов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25 мин, </a:t>
            </a:r>
            <a:endParaRPr lang="ru-RU" sz="2400" b="1" i="1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    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</a:rPr>
              <a:t>                        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  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VII классов 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20 мин, </a:t>
            </a:r>
            <a:endParaRPr lang="en-US" sz="2400" b="1" i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    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II-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 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16 мин,</a:t>
            </a:r>
            <a:endParaRPr lang="en-US" sz="2400" b="1" i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I классов (6 лет) </a:t>
            </a:r>
            <a:r>
              <a:rPr lang="en-US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 мин.</a:t>
            </a:r>
            <a:endParaRPr lang="en-US" sz="2400" b="1" i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Для учащихся VIII — XI классов должен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проводиться комплекс упражнений для глаз через 16 — 20 мин работы на П</a:t>
            </a:r>
            <a:r>
              <a:rPr lang="ru-RU" sz="2400">
                <a:latin typeface="Times New Roman" pitchFamily="18" charset="0"/>
              </a:rPr>
              <a:t>К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для остальных классов — после установленной длительности работы. </a:t>
            </a:r>
            <a:endParaRPr lang="ru-RU" sz="240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Во время уроков могут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выполняться физкультпаузы целенаправленного действия (см. СанПиН 2.2.2.542-9</a:t>
            </a:r>
            <a:r>
              <a:rPr lang="ru-RU" sz="2400">
                <a:latin typeface="Times New Roman" pitchFamily="18" charset="0"/>
              </a:rPr>
              <a:t>9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4339" name="AutoShap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>
            <a:solidFill>
              <a:schemeClr val="bg1"/>
            </a:solidFill>
            <a:round/>
            <a:headEnd/>
            <a:tailEnd/>
          </a:ln>
        </p:spPr>
        <p:txBody>
          <a:bodyPr wrap="none"/>
          <a:lstStyle/>
          <a:p>
            <a:r>
              <a:rPr lang="ru-RU" sz="2800" smtClean="0">
                <a:solidFill>
                  <a:schemeClr val="bg1"/>
                </a:solidFill>
              </a:rPr>
              <a:t>Длительность работы учащихся на ПК</a:t>
            </a:r>
          </a:p>
        </p:txBody>
      </p:sp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1908175" y="6286500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09"/>
    </mc:Choice>
    <mc:Fallback xmlns="">
      <p:transition spd="slow" advTm="1350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Итоги анкетирования</a:t>
            </a:r>
          </a:p>
          <a:p>
            <a:pPr algn="ctr" eaLnBrk="0" hangingPunct="0"/>
            <a:endParaRPr 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68313" y="1139825"/>
            <a:ext cx="7993062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269875" algn="l"/>
              </a:tabLst>
            </a:pPr>
            <a:endParaRPr lang="ru-RU"/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endParaRPr lang="ru-RU" b="1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Большинство (72 %) учащихся имеют компьютер 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35% учеников заботятся о здоровье своих глаз.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98% учеников пренебрегают нормами работы с компьютером.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79% учащихся проводят за компьютером боле 3 часов..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45%  учащихся есть постоянное желание играть в  компьютерные  игры.  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48% учеников любят играть в игры, где присутствует  террор и насилие, что неизбежно может привести к нарушению психики. 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24% ссорятся с родителями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У 70% - ограничивают общение с компьютером, 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rgbClr val="000066"/>
                </a:solidFill>
              </a:rPr>
              <a:t>   большая часть (85%)  предпочитают компьютер вместо чтения книг и разгадывания логических игр.</a:t>
            </a: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endParaRPr lang="ru-RU" b="1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Ø"/>
              <a:tabLst>
                <a:tab pos="269875" algn="l"/>
              </a:tabLst>
            </a:pPr>
            <a:r>
              <a:rPr lang="ru-RU" b="1">
                <a:solidFill>
                  <a:schemeClr val="accent2"/>
                </a:solidFill>
              </a:rPr>
              <a:t>Вывод:</a:t>
            </a:r>
            <a:r>
              <a:rPr lang="ru-RU" b="1">
                <a:solidFill>
                  <a:srgbClr val="FF0000"/>
                </a:solidFill>
              </a:rPr>
              <a:t> Компьютер наносит вред человеку , тогда и только тогда, когда человек не соблюдет  санитарные правила и нормы.</a:t>
            </a:r>
          </a:p>
        </p:txBody>
      </p:sp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1908175" y="6021388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22"/>
    </mc:Choice>
    <mc:Fallback xmlns="">
      <p:transition spd="slow" advTm="495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1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1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1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2"/>
          <p:cNvGraphicFramePr>
            <a:graphicFrameLocks/>
          </p:cNvGraphicFramePr>
          <p:nvPr/>
        </p:nvGraphicFramePr>
        <p:xfrm>
          <a:off x="22225" y="157163"/>
          <a:ext cx="9091613" cy="6554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9981750"/>
              </p:ext>
            </p:extLst>
          </p:nvPr>
        </p:nvGraphicFramePr>
        <p:xfrm>
          <a:off x="231775" y="458788"/>
          <a:ext cx="8680450" cy="5951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463550"/>
            <a:ext cx="8782050" cy="519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255713"/>
            <a:ext cx="8845550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92"/>
    </mc:Choice>
    <mc:Fallback xmlns="">
      <p:transition spd="slow" advTm="164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2" grpId="0">
        <p:bldAsOne/>
      </p:bldGraphic>
      <p:bldGraphic spid="2" grpId="1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4421854" y="6280150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Виды заболеваний при работе с компьютером</a:t>
            </a:r>
          </a:p>
          <a:p>
            <a:pPr algn="ctr" eaLnBrk="0" hangingPunct="0"/>
            <a:r>
              <a:rPr lang="ru-RU" sz="1600" b="1">
                <a:solidFill>
                  <a:schemeClr val="bg1"/>
                </a:solidFill>
              </a:rPr>
              <a:t>(данные взяты с интернета)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-1989138" y="274955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5382" name="Group 326"/>
          <p:cNvGraphicFramePr>
            <a:graphicFrameLocks noGrp="1"/>
          </p:cNvGraphicFramePr>
          <p:nvPr/>
        </p:nvGraphicFramePr>
        <p:xfrm>
          <a:off x="179388" y="1341438"/>
          <a:ext cx="8643937" cy="4297464"/>
        </p:xfrm>
        <a:graphic>
          <a:graphicData uri="http://schemas.openxmlformats.org/drawingml/2006/table">
            <a:tbl>
              <a:tblPr/>
              <a:tblGrid>
                <a:gridCol w="4248150"/>
                <a:gridCol w="1397000"/>
                <a:gridCol w="1454150"/>
                <a:gridCol w="1544637"/>
              </a:tblGrid>
              <a:tr h="518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2010-2011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уч.гг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2011-2012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уч.гг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Заключение врача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Затуманивание  зрения (снижение остроты зрения);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замедленная перефокусировка с ближних предметов на дальние и обратно (нарушение аккомодации);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— двоение предметов;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быстрое утомление при чтении.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жжение в глазах;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боли в области глазниц и лба;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боли при движении глаз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покраснение глазных яблок.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Боли в области шеи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Боли в руках (кисть)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Боли в области спины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Сколиоз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79" name="Rectangle 316"/>
          <p:cNvSpPr>
            <a:spLocks noChangeArrowheads="1"/>
          </p:cNvSpPr>
          <p:nvPr/>
        </p:nvSpPr>
        <p:spPr bwMode="auto">
          <a:xfrm>
            <a:off x="250825" y="5702300"/>
            <a:ext cx="86423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1400" b="1" u="sng" dirty="0">
                <a:solidFill>
                  <a:srgbClr val="000066"/>
                </a:solidFill>
                <a:cs typeface="Times New Roman" pitchFamily="18" charset="0"/>
              </a:rPr>
              <a:t>Вывод: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По данным медосмотра произошло снижение зрения, заболевание опорно-двигательной системы обучающихся.</a:t>
            </a:r>
            <a:endParaRPr lang="ru-RU" sz="1400" dirty="0">
              <a:cs typeface="Times New Roman" pitchFamily="18" charset="0"/>
            </a:endParaRPr>
          </a:p>
          <a:p>
            <a:pPr algn="just" eaLnBrk="0" hangingPunct="0"/>
            <a:r>
              <a:rPr lang="ru-RU" sz="1400" dirty="0">
                <a:cs typeface="Times New Roman" pitchFamily="18" charset="0"/>
              </a:rPr>
              <a:t>При этом, как правило, страдают кисть, запястье, плечо и шейная область. Чаще всего от длительной работы с клавиатурой начинает болеть правая рука, затем – левая. В конечном итоге, если не принять меры, это может привести к инвалидности.</a:t>
            </a:r>
            <a:endParaRPr lang="ru-RU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9"/>
    </mc:Choice>
    <mc:Fallback xmlns="">
      <p:transition spd="slow" advTm="2283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Реализация профилактических мероприятий</a:t>
            </a:r>
            <a:r>
              <a:rPr lang="ru-RU"/>
              <a:t> </a:t>
            </a:r>
            <a:endParaRPr lang="ru-RU" sz="2800" b="1">
              <a:solidFill>
                <a:schemeClr val="bg1"/>
              </a:solidFill>
            </a:endParaRPr>
          </a:p>
          <a:p>
            <a:pPr algn="ctr" eaLnBrk="0" hangingPunct="0"/>
            <a:endParaRPr 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-1989138" y="274955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900113" y="1412875"/>
            <a:ext cx="7848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ru-RU" b="1">
                <a:solidFill>
                  <a:srgbClr val="000066"/>
                </a:solidFill>
              </a:rPr>
              <a:t>  Создание презентаций «Компьютерная зависимость», «Вред компьютера на человека».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b="1">
                <a:solidFill>
                  <a:srgbClr val="000066"/>
                </a:solidFill>
              </a:rPr>
              <a:t>  Распространение </a:t>
            </a:r>
            <a:r>
              <a:rPr lang="ru-RU" b="1">
                <a:hlinkClick r:id="rId3" action="ppaction://hlinkfile"/>
              </a:rPr>
              <a:t>комплекса физкультурных пауз.</a:t>
            </a:r>
            <a:endParaRPr lang="ru-RU" b="1"/>
          </a:p>
          <a:p>
            <a:pPr eaLnBrk="1" hangingPunct="1">
              <a:buFont typeface="Wingdings" pitchFamily="2" charset="2"/>
              <a:buChar char="Ø"/>
            </a:pPr>
            <a:r>
              <a:rPr lang="ru-RU" b="1">
                <a:solidFill>
                  <a:srgbClr val="000066"/>
                </a:solidFill>
              </a:rPr>
              <a:t>  Распространение  </a:t>
            </a:r>
            <a:r>
              <a:rPr lang="ru-RU" b="1">
                <a:hlinkClick r:id="rId4" action="ppaction://hlinkfile"/>
              </a:rPr>
              <a:t>памятки с комплексом упражнений для мышц шеи и глаз. </a:t>
            </a:r>
            <a:endParaRPr lang="ru-RU" b="1"/>
          </a:p>
          <a:p>
            <a:pPr eaLnBrk="1" hangingPunct="1">
              <a:buFont typeface="Wingdings" pitchFamily="2" charset="2"/>
              <a:buChar char="Ø"/>
            </a:pPr>
            <a:r>
              <a:rPr lang="ru-RU" b="1">
                <a:solidFill>
                  <a:srgbClr val="000066"/>
                </a:solidFill>
              </a:rPr>
              <a:t>  Распространение</a:t>
            </a:r>
            <a:r>
              <a:rPr lang="ru-RU" b="1"/>
              <a:t>  </a:t>
            </a:r>
            <a:r>
              <a:rPr lang="ru-RU" b="1">
                <a:hlinkClick r:id="rId5" action="ppaction://hlinkfile"/>
              </a:rPr>
              <a:t>рекомендации при работе за компьютером</a:t>
            </a:r>
            <a:r>
              <a:rPr lang="ru-RU" b="1"/>
              <a:t>.</a:t>
            </a:r>
          </a:p>
        </p:txBody>
      </p:sp>
      <p:pic>
        <p:nvPicPr>
          <p:cNvPr id="18437" name="Picture 5" descr="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771900"/>
            <a:ext cx="2016125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60825"/>
            <a:ext cx="1944687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5051425"/>
            <a:ext cx="215900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68313" y="3860800"/>
            <a:ext cx="2663825" cy="20161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 flipH="1">
            <a:off x="5795963" y="3429000"/>
            <a:ext cx="2663825" cy="19446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3203575" y="4841875"/>
            <a:ext cx="2663825" cy="20161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H="1">
            <a:off x="3348038" y="4913313"/>
            <a:ext cx="2592387" cy="19446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5795963" y="3357563"/>
            <a:ext cx="2663825" cy="20161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H="1">
            <a:off x="395288" y="3860800"/>
            <a:ext cx="2592387" cy="19446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Oval 10"/>
          <p:cNvSpPr>
            <a:spLocks noChangeArrowheads="1"/>
          </p:cNvSpPr>
          <p:nvPr/>
        </p:nvSpPr>
        <p:spPr bwMode="auto">
          <a:xfrm>
            <a:off x="4933156" y="6248282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06"/>
    </mc:Choice>
    <mc:Fallback xmlns="">
      <p:transition spd="slow" advTm="203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175" y="4803775"/>
            <a:ext cx="13716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Содержимое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68313" y="1484313"/>
            <a:ext cx="7929562" cy="4114800"/>
          </a:xfrm>
        </p:spPr>
        <p:txBody>
          <a:bodyPr/>
          <a:lstStyle/>
          <a:p>
            <a:pPr>
              <a:defRPr/>
            </a:pPr>
            <a:r>
              <a:rPr lang="ru-RU" sz="2200" dirty="0" smtClean="0">
                <a:solidFill>
                  <a:srgbClr val="000066"/>
                </a:solidFill>
                <a:cs typeface="Times New Roman" pitchFamily="18" charset="0"/>
              </a:rPr>
              <a:t>         </a:t>
            </a:r>
            <a:r>
              <a:rPr lang="ru-RU" sz="2200" dirty="0">
                <a:solidFill>
                  <a:srgbClr val="000066"/>
                </a:solidFill>
              </a:rPr>
              <a:t>В ходе проведенного исследования были определены меры предупреждения компьютерной зависимости и правила защиты от негативного влияния компьютерной техники на человека, проанализированы причины появления компьютерной зависимости и механизмов ее формирования, приведены примеры последствий и жертв чрезмерного увлечения видеоиграми.</a:t>
            </a:r>
          </a:p>
          <a:p>
            <a:pPr>
              <a:defRPr/>
            </a:pPr>
            <a:r>
              <a:rPr lang="ru-RU" sz="2200" dirty="0">
                <a:solidFill>
                  <a:srgbClr val="000066"/>
                </a:solidFill>
              </a:rPr>
              <a:t>На основании результатов данного исследования доказано отрицательное влияние компьютерных игр на здоровье ребенка.</a:t>
            </a:r>
          </a:p>
          <a:p>
            <a:pPr>
              <a:defRPr/>
            </a:pPr>
            <a:r>
              <a:rPr lang="ru-RU" sz="2200" i="1" dirty="0">
                <a:solidFill>
                  <a:srgbClr val="000066"/>
                </a:solidFill>
              </a:rPr>
              <a:t>Компьютер — не игрушка, а инструмент для полезной деятельности и служить должен на </a:t>
            </a:r>
            <a:endParaRPr lang="ru-RU" sz="2200" i="1" dirty="0" smtClean="0">
              <a:solidFill>
                <a:srgbClr val="000066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ru-RU" sz="2200" i="1" dirty="0">
                <a:solidFill>
                  <a:srgbClr val="000066"/>
                </a:solidFill>
              </a:rPr>
              <a:t> </a:t>
            </a:r>
            <a:r>
              <a:rPr lang="ru-RU" sz="2200" i="1" dirty="0" smtClean="0">
                <a:solidFill>
                  <a:srgbClr val="000066"/>
                </a:solidFill>
              </a:rPr>
              <a:t>   благо</a:t>
            </a:r>
            <a:r>
              <a:rPr lang="ru-RU" sz="2200" i="1" dirty="0">
                <a:solidFill>
                  <a:srgbClr val="000066"/>
                </a:solidFill>
              </a:rPr>
              <a:t>, а не во вред человеку.</a:t>
            </a:r>
            <a:endParaRPr lang="ru-RU" sz="2200" dirty="0">
              <a:solidFill>
                <a:srgbClr val="000066"/>
              </a:solidFill>
            </a:endParaRPr>
          </a:p>
          <a:p>
            <a:pPr indent="11113" algn="just"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19460" name="AutoShape 2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Заключение</a:t>
            </a:r>
            <a:endParaRPr lang="ru-RU"/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2998787" y="6286500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p:transition spd="slow" advTm="34106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Прямоугольник 2"/>
          <p:cNvSpPr>
            <a:spLocks noChangeArrowheads="1"/>
          </p:cNvSpPr>
          <p:nvPr/>
        </p:nvSpPr>
        <p:spPr bwMode="auto">
          <a:xfrm>
            <a:off x="2268538" y="1341438"/>
            <a:ext cx="687546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  <a:latin typeface="+mn-lt"/>
              </a:rPr>
              <a:t>Используйте реальный мир для расширения кругозора.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</a:rPr>
              <a:t> </a:t>
            </a:r>
          </a:p>
        </p:txBody>
      </p:sp>
      <p:sp>
        <p:nvSpPr>
          <p:cNvPr id="18437" name="Прямоугольник 3"/>
          <p:cNvSpPr>
            <a:spLocks noChangeArrowheads="1"/>
          </p:cNvSpPr>
          <p:nvPr/>
        </p:nvSpPr>
        <p:spPr bwMode="auto">
          <a:xfrm>
            <a:off x="2579688" y="3079750"/>
            <a:ext cx="632142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</a:rPr>
              <a:t>Определите свое место и цель в реальном мире. Ищите реальные пути быть тем, кем хочется. </a:t>
            </a:r>
          </a:p>
        </p:txBody>
      </p:sp>
      <p:sp>
        <p:nvSpPr>
          <p:cNvPr id="18439" name="Прямоугольник 4"/>
          <p:cNvSpPr>
            <a:spLocks noChangeArrowheads="1"/>
          </p:cNvSpPr>
          <p:nvPr/>
        </p:nvSpPr>
        <p:spPr bwMode="auto">
          <a:xfrm>
            <a:off x="2232025" y="4727575"/>
            <a:ext cx="65881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</a:rPr>
              <a:t> Компьютер - это всего лишь инструмент, усиливающий ваши способности, а не заменитель цели.</a:t>
            </a: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2427856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0486" name="Прямоугольник 5"/>
          <p:cNvSpPr>
            <a:spLocks noChangeArrowheads="1"/>
          </p:cNvSpPr>
          <p:nvPr/>
        </p:nvSpPr>
        <p:spPr bwMode="auto">
          <a:xfrm>
            <a:off x="2555875" y="5516563"/>
            <a:ext cx="6264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ru-RU" sz="2000" b="1">
              <a:latin typeface="Comic Sans MS" pitchFamily="66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68948"/>
            <a:ext cx="1728192" cy="258905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3357563"/>
            <a:ext cx="1509712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868863"/>
            <a:ext cx="151130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AutoShape 2"/>
          <p:cNvSpPr>
            <a:spLocks noChangeArrowheads="1"/>
          </p:cNvSpPr>
          <p:nvPr/>
        </p:nvSpPr>
        <p:spPr bwMode="auto">
          <a:xfrm>
            <a:off x="250825" y="260350"/>
            <a:ext cx="8640763" cy="1008063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Рекомендации детям</a:t>
            </a:r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3" y="852194"/>
            <a:ext cx="2526158" cy="185672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1908175" y="6021388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179388" y="1268413"/>
            <a:ext cx="2232025" cy="863600"/>
          </a:xfrm>
          <a:prstGeom prst="rightArrow">
            <a:avLst>
              <a:gd name="adj1" fmla="val 50000"/>
              <a:gd name="adj2" fmla="val 64614"/>
            </a:avLst>
          </a:prstGeom>
          <a:solidFill>
            <a:schemeClr val="accent2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Цель:</a:t>
            </a:r>
            <a:r>
              <a:rPr lang="ru-RU"/>
              <a:t> </a:t>
            </a: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323850" y="4724400"/>
            <a:ext cx="2232025" cy="863600"/>
          </a:xfrm>
          <a:prstGeom prst="rightArrow">
            <a:avLst>
              <a:gd name="adj1" fmla="val 50000"/>
              <a:gd name="adj2" fmla="val 64614"/>
            </a:avLst>
          </a:prstGeom>
          <a:solidFill>
            <a:schemeClr val="accent2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Задачи:</a:t>
            </a:r>
            <a:r>
              <a:rPr lang="ru-RU"/>
              <a:t>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30475" y="1284288"/>
            <a:ext cx="6264275" cy="83185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ru-RU" sz="1600" b="1" i="1">
                <a:solidFill>
                  <a:srgbClr val="0000CC"/>
                </a:solidFill>
              </a:rPr>
              <a:t>Определить влияние компьютера на здоровье детей и дать рекомендации по сохранению здоровья при работе за компьютером.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555875" y="3032694"/>
            <a:ext cx="6264275" cy="280035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1600" b="1" i="1" dirty="0">
                <a:solidFill>
                  <a:srgbClr val="0000CC"/>
                </a:solidFill>
              </a:rPr>
              <a:t>изучить литературу по данной теме.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>
                <a:solidFill>
                  <a:srgbClr val="0000CC"/>
                </a:solidFill>
              </a:rPr>
              <a:t>описать виды компьютерных игр и их влияние на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>
                <a:solidFill>
                  <a:srgbClr val="0000CC"/>
                </a:solidFill>
              </a:rPr>
              <a:t>доказать негативное воздействие компьютерных игр на здоровье ребенка.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>
                <a:solidFill>
                  <a:srgbClr val="0000CC"/>
                </a:solidFill>
              </a:rPr>
              <a:t>проанализировать причины появления компьютерной зависимости;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>
                <a:solidFill>
                  <a:srgbClr val="0000CC"/>
                </a:solidFill>
              </a:rPr>
              <a:t>выявить последствия увлечения компьютерными играми;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>
                <a:solidFill>
                  <a:srgbClr val="0000CC"/>
                </a:solidFill>
              </a:rPr>
              <a:t>определить меры предупреждения негативного влияния компьютера.</a:t>
            </a:r>
          </a:p>
        </p:txBody>
      </p:sp>
      <p:pic>
        <p:nvPicPr>
          <p:cNvPr id="3078" name="Picture 11" descr="TEACH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565400"/>
            <a:ext cx="1839912" cy="20161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908175" y="6021388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32"/>
    </mc:Choice>
    <mc:Fallback xmlns="">
      <p:transition spd="slow" advTm="170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4" grpId="0" animBg="1"/>
      <p:bldP spid="410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2305050" y="1571625"/>
            <a:ext cx="69119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  <a:cs typeface="Arial" charset="0"/>
              </a:rPr>
              <a:t>Развивать в виртуальной реальности то, что для вас не важно в реальной жизни, - нельзя.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  <a:cs typeface="Arial" charset="0"/>
              </a:rPr>
              <a:t>Делайте то, что хотите, в реальной жизни!</a:t>
            </a:r>
          </a:p>
        </p:txBody>
      </p:sp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2484438" y="4772025"/>
            <a:ext cx="460851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  <a:cs typeface="Arial" charset="0"/>
              </a:rPr>
              <a:t>Ищите друзей в реальности. Виртуальный мир дает только иллюзию принадлежности к группе и не развивает никаких действительных навыков общения.</a:t>
            </a:r>
          </a:p>
        </p:txBody>
      </p:sp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2160588" y="2914650"/>
            <a:ext cx="5543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  <a:cs typeface="Arial" charset="0"/>
              </a:rPr>
              <a:t>Наполняйте жизнь положительными событиями, поступками.</a:t>
            </a:r>
          </a:p>
          <a:p>
            <a:pPr algn="ctr">
              <a:defRPr/>
            </a:pPr>
            <a:endParaRPr lang="ru-RU" sz="2000" dirty="0">
              <a:solidFill>
                <a:srgbClr val="000066"/>
              </a:solidFill>
              <a:latin typeface="+mn-lt"/>
              <a:cs typeface="Arial" charset="0"/>
            </a:endParaRPr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2489200" y="3821113"/>
            <a:ext cx="3960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  <a:cs typeface="Arial" charset="0"/>
              </a:rPr>
              <a:t>Имейте собственные четкие взгляды, убеждения.</a:t>
            </a:r>
          </a:p>
        </p:txBody>
      </p:sp>
      <p:sp>
        <p:nvSpPr>
          <p:cNvPr id="19463" name="Прямоугольник 7"/>
          <p:cNvSpPr>
            <a:spLocks noChangeArrowheads="1"/>
          </p:cNvSpPr>
          <p:nvPr/>
        </p:nvSpPr>
        <p:spPr bwMode="auto">
          <a:xfrm>
            <a:off x="2305050" y="404813"/>
            <a:ext cx="669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66"/>
                </a:solidFill>
                <a:latin typeface="+mn-lt"/>
                <a:cs typeface="Arial" charset="0"/>
              </a:rPr>
              <a:t>Научитесь контролировать собственное время и время за компьютером.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051720" cy="307373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73" y="116632"/>
            <a:ext cx="1874047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642349"/>
            <a:ext cx="2123728" cy="319357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1514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04813"/>
            <a:ext cx="151130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700213"/>
            <a:ext cx="1509712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786063"/>
            <a:ext cx="151130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7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3833813"/>
            <a:ext cx="15113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5441950"/>
            <a:ext cx="1509713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-612576" y="6308094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2"/>
          <p:cNvSpPr txBox="1">
            <a:spLocks noChangeArrowheads="1"/>
          </p:cNvSpPr>
          <p:nvPr/>
        </p:nvSpPr>
        <p:spPr bwMode="auto">
          <a:xfrm>
            <a:off x="0" y="4648200"/>
            <a:ext cx="90360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«Все есть и яд, </a:t>
            </a: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лекарство одновременно:</a:t>
            </a:r>
            <a:br>
              <a:rPr lang="ru-RU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все зависит от дозы»</a:t>
            </a:r>
            <a:endParaRPr lang="ru-RU" sz="4000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808312" cy="3351265"/>
          </a:xfrm>
          <a:prstGeom prst="rect">
            <a:avLst/>
          </a:prstGeom>
          <a:solidFill>
            <a:srgbClr val="FFFFFF">
              <a:shade val="85000"/>
            </a:srgbClr>
          </a:solidFill>
          <a:ln w="2540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4277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9979" y="3594121"/>
            <a:ext cx="3114675" cy="4676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36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4403526" y="16373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99"/>
    </mc:Choice>
    <mc:Fallback xmlns="">
      <p:transition spd="slow" advTm="7099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38" y="4868863"/>
            <a:ext cx="2328862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5" name="AutoShape 2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Литература</a:t>
            </a:r>
          </a:p>
          <a:p>
            <a:pPr algn="ctr" eaLnBrk="0" hangingPunct="0"/>
            <a:endParaRPr lang="ru-RU"/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-1989138" y="274955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503238" y="1557338"/>
            <a:ext cx="813593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>
              <a:buFont typeface="Arial" pitchFamily="34" charset="0"/>
              <a:buAutoNum type="arabicPeriod"/>
            </a:pPr>
            <a:r>
              <a:rPr lang="ru-RU"/>
              <a:t>Леонтьев В. Новейшая энциклопедия персонального компьютера 2007. М.:ОЛМА, 2007, 889с.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/>
              <a:t>Собкин В.С., Евстигнеева Ю. М. Подросток: виртуальная и социальная реальность. По материалам социологического исследования. Труды по социологии образования. Том VI. Выпуск X. - М.: Центр Социологии Образования РАО, 2001-б.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/>
              <a:t>Пименова Н. Издержки игромании. // Вечерняя Москва, №227, 2006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/>
              <a:t>Мартыненко Ю. ”Компьютерная истерия” - ребенок умирает перед компьютером. // Здоровье и игра, 2008.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/>
              <a:t>Жестокие игры развивают склонность реальному насилию. // Психиатрия и психология, 2006, </a:t>
            </a:r>
            <a:r>
              <a:rPr lang="ru-RU" u="sng">
                <a:hlinkClick r:id="rId3"/>
              </a:rPr>
              <a:t>http://www.medlinks.ru/article.php?sid=23749</a:t>
            </a:r>
            <a:r>
              <a:rPr lang="ru-RU"/>
              <a:t>.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/>
              <a:t>Краснова С.В., Казарян Н.Р. Как справиться с компьютерной зависимостью. //</a:t>
            </a:r>
            <a:r>
              <a:rPr lang="ru-RU" u="sng"/>
              <a:t>http://absolut-warez.ru/1444-kak-spravitsja-s-kompjuternojj-zavisimostju.html</a:t>
            </a:r>
            <a:r>
              <a:rPr lang="ru-RU"/>
              <a:t>.</a:t>
            </a:r>
          </a:p>
          <a:p>
            <a:pPr marL="342900" indent="-342900" algn="ctr" eaLnBrk="0" hangingPunct="0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2"/>
    </mc:Choice>
    <mc:Fallback xmlns="">
      <p:transition spd="slow" advTm="203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Что не получилось</a:t>
            </a:r>
          </a:p>
          <a:p>
            <a:pPr algn="ctr" eaLnBrk="0" hangingPunct="0"/>
            <a:endParaRPr lang="ru-RU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-1989138" y="274955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68313" y="3656013"/>
            <a:ext cx="813593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ctr" eaLnBrk="0" hangingPunct="0">
              <a:tabLst>
                <a:tab pos="457200" algn="l"/>
              </a:tabLst>
            </a:pPr>
            <a:r>
              <a:rPr lang="ru-RU"/>
              <a:t>Контрольная группа из 10 человек созданная перед исследованием расформировалась, в связи с тем, что обучающиеся купили компьютеры.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План  работы на 2013 – 2014 уч.гг.</a:t>
            </a:r>
          </a:p>
          <a:p>
            <a:pPr algn="ctr" eaLnBrk="0" hangingPunct="0"/>
            <a:endParaRPr lang="ru-RU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-1989138" y="274955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8313" y="3790950"/>
            <a:ext cx="8135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>
              <a:tabLst>
                <a:tab pos="457200" algn="l"/>
              </a:tabLst>
            </a:pPr>
            <a:endParaRPr lang="ru-RU"/>
          </a:p>
          <a:p>
            <a:pPr marL="342900" indent="-342900" algn="ctr" eaLnBrk="0" hangingPunct="0">
              <a:tabLst>
                <a:tab pos="457200" algn="l"/>
              </a:tabLst>
            </a:pPr>
            <a:endParaRPr lang="ru-R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68313" y="1844675"/>
            <a:ext cx="7848600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/>
              <a:t>Изучить более подробно влияние всех видов мониторов на человека, под руководством учителя физики (теория)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/>
              <a:t>Провести исследование совместно с Центром Госсанэпиднадзора используя специальные измерительные приборы (практика).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/>
              <a:t> Изучить воздействие компьютера на детей 5-6 лет. 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endParaRPr lang="ru-RU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endParaRPr lang="ru-RU"/>
          </a:p>
        </p:txBody>
      </p:sp>
    </p:spTree>
  </p:cSld>
  <p:clrMapOvr>
    <a:masterClrMapping/>
  </p:clrMapOvr>
  <p:transition spd="slow" advTm="190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schoolkids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205038"/>
            <a:ext cx="2089150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064250" y="876300"/>
            <a:ext cx="28781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FF"/>
                </a:solidFill>
              </a:rPr>
              <a:t>Проблема: </a:t>
            </a:r>
          </a:p>
          <a:p>
            <a:pPr eaLnBrk="1" hangingPunct="1"/>
            <a:r>
              <a:rPr lang="ru-RU" sz="1600">
                <a:solidFill>
                  <a:srgbClr val="000066"/>
                </a:solidFill>
              </a:rPr>
              <a:t>необходимость выявления  уровня отрицательного влияния компьютера на здоровье человека и меры профилактики при работе за компьютером.</a:t>
            </a:r>
            <a:r>
              <a:rPr lang="ru-RU" sz="1400"/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443663" y="2924175"/>
            <a:ext cx="25193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600" b="1" dirty="0">
                <a:solidFill>
                  <a:srgbClr val="0000FF"/>
                </a:solidFill>
              </a:rPr>
              <a:t>Объект исследования:</a:t>
            </a:r>
          </a:p>
          <a:p>
            <a:r>
              <a:rPr lang="ru-RU" sz="1600" dirty="0">
                <a:solidFill>
                  <a:srgbClr val="000066"/>
                </a:solidFill>
              </a:rPr>
              <a:t>длительная работа школьников за компьютером дома, в школе и </a:t>
            </a:r>
            <a:r>
              <a:rPr lang="ru-RU" sz="1600" dirty="0" err="1">
                <a:solidFill>
                  <a:srgbClr val="000066"/>
                </a:solidFill>
              </a:rPr>
              <a:t>внеучебных</a:t>
            </a:r>
            <a:r>
              <a:rPr lang="ru-RU" sz="1600" dirty="0">
                <a:solidFill>
                  <a:srgbClr val="000066"/>
                </a:solidFill>
              </a:rPr>
              <a:t> заведениях.  </a:t>
            </a:r>
            <a:endParaRPr lang="ru-RU" sz="1600" b="1" dirty="0">
              <a:solidFill>
                <a:srgbClr val="000066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095105" y="4747954"/>
            <a:ext cx="28829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600" b="1" dirty="0">
                <a:solidFill>
                  <a:srgbClr val="0000FF"/>
                </a:solidFill>
              </a:rPr>
              <a:t>Предмет исследования:</a:t>
            </a:r>
          </a:p>
          <a:p>
            <a:r>
              <a:rPr lang="ru-RU" sz="1600" dirty="0">
                <a:solidFill>
                  <a:srgbClr val="000066"/>
                </a:solidFill>
              </a:rPr>
              <a:t>отрицательное влияние компьютерных игр на здоровье ребенка и методы предупреждения компьютерной зависимости</a:t>
            </a:r>
            <a:r>
              <a:rPr lang="ru-RU" sz="1600" dirty="0"/>
              <a:t>.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82563" y="1266825"/>
            <a:ext cx="28051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600" b="1" dirty="0">
                <a:solidFill>
                  <a:srgbClr val="0000FF"/>
                </a:solidFill>
              </a:rPr>
              <a:t>Гипотеза:</a:t>
            </a:r>
            <a:endParaRPr lang="ru-RU" sz="1600" dirty="0">
              <a:solidFill>
                <a:srgbClr val="0000FF"/>
              </a:solidFill>
            </a:endParaRPr>
          </a:p>
          <a:p>
            <a:pPr eaLnBrk="1" hangingPunct="1"/>
            <a:r>
              <a:rPr lang="ru-RU" sz="1600" dirty="0">
                <a:solidFill>
                  <a:srgbClr val="000066"/>
                </a:solidFill>
              </a:rPr>
              <a:t>непродолжительная по времени игра за компьютером ухудшает самочувствие ребенка, а длительное времяпрепровождение перед монитором приводит к нарушениям его психического и физического здоровья.</a:t>
            </a:r>
            <a:r>
              <a:rPr lang="ru-RU" sz="1600" dirty="0"/>
              <a:t> </a:t>
            </a:r>
            <a:endParaRPr lang="ru-RU" sz="1600" dirty="0">
              <a:solidFill>
                <a:srgbClr val="000066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0" y="4365104"/>
            <a:ext cx="490855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600" b="1" dirty="0">
                <a:solidFill>
                  <a:srgbClr val="0000FF"/>
                </a:solidFill>
              </a:rPr>
              <a:t>Методы исследования:</a:t>
            </a:r>
          </a:p>
          <a:p>
            <a:pPr eaLnBrk="1" hangingPunct="1"/>
            <a:r>
              <a:rPr lang="ru-RU" sz="1600" dirty="0">
                <a:solidFill>
                  <a:srgbClr val="000066"/>
                </a:solidFill>
              </a:rPr>
              <a:t>Теоретический – анализ литературы по теме исследования.</a:t>
            </a:r>
          </a:p>
          <a:p>
            <a:pPr eaLnBrk="1" hangingPunct="1"/>
            <a:r>
              <a:rPr lang="ru-RU" sz="1600" dirty="0">
                <a:solidFill>
                  <a:srgbClr val="000066"/>
                </a:solidFill>
              </a:rPr>
              <a:t>Практический - анкетирование, наблюдение,  математическая обработка данных, построение  диаграмм; </a:t>
            </a:r>
          </a:p>
          <a:p>
            <a:r>
              <a:rPr lang="ru-RU" sz="1600" dirty="0">
                <a:solidFill>
                  <a:srgbClr val="000066"/>
                </a:solidFill>
              </a:rPr>
              <a:t>выявление мер предупреждения  компьютерной зависимости.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77800" y="188913"/>
            <a:ext cx="8785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b="1" dirty="0">
                <a:solidFill>
                  <a:srgbClr val="0000FF"/>
                </a:solidFill>
              </a:rPr>
              <a:t>Актуальность:</a:t>
            </a:r>
            <a:r>
              <a:rPr lang="ru-RU" sz="1600" b="1" dirty="0">
                <a:solidFill>
                  <a:srgbClr val="000066"/>
                </a:solidFill>
              </a:rPr>
              <a:t> </a:t>
            </a:r>
            <a:r>
              <a:rPr lang="ru-RU" sz="1600" dirty="0">
                <a:solidFill>
                  <a:srgbClr val="000066"/>
                </a:solidFill>
              </a:rPr>
              <a:t>данной работы определяется необходимостью классификации компьютерных игр по критерию влияния их на формирование личности ребенка.</a:t>
            </a:r>
          </a:p>
        </p:txBody>
      </p:sp>
      <p:sp>
        <p:nvSpPr>
          <p:cNvPr id="4105" name="Oval 15" descr="schoolkids27"/>
          <p:cNvSpPr>
            <a:spLocks noChangeArrowheads="1"/>
          </p:cNvSpPr>
          <p:nvPr/>
        </p:nvSpPr>
        <p:spPr bwMode="auto">
          <a:xfrm>
            <a:off x="2987675" y="2276475"/>
            <a:ext cx="2882900" cy="259397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V="1">
            <a:off x="4429125" y="773113"/>
            <a:ext cx="0" cy="1431925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H="1" flipV="1">
            <a:off x="2549525" y="2044700"/>
            <a:ext cx="798513" cy="600075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2549525" y="4652963"/>
            <a:ext cx="941388" cy="360362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V="1">
            <a:off x="5832475" y="3573463"/>
            <a:ext cx="588963" cy="287337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5508625" y="4652963"/>
            <a:ext cx="576263" cy="504825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 flipV="1">
            <a:off x="5303838" y="1489075"/>
            <a:ext cx="776287" cy="985838"/>
          </a:xfrm>
          <a:prstGeom prst="line">
            <a:avLst/>
          </a:prstGeom>
          <a:noFill/>
          <a:ln w="66675">
            <a:solidFill>
              <a:srgbClr val="8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Oval 10"/>
          <p:cNvSpPr>
            <a:spLocks noChangeArrowheads="1"/>
          </p:cNvSpPr>
          <p:nvPr/>
        </p:nvSpPr>
        <p:spPr bwMode="auto">
          <a:xfrm>
            <a:off x="2520156" y="6291761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12"/>
    </mc:Choice>
    <mc:Fallback xmlns="">
      <p:transition spd="slow" advTm="117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  <p:bldP spid="5128" grpId="0"/>
      <p:bldP spid="5130" grpId="0"/>
      <p:bldP spid="5131" grpId="0"/>
      <p:bldP spid="5134" grpId="0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33362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dirty="0" smtClean="0">
                <a:solidFill>
                  <a:srgbClr val="000066"/>
                </a:solidFill>
              </a:rPr>
              <a:t>Изучили справочную и научную литературу.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dirty="0" smtClean="0">
                <a:solidFill>
                  <a:srgbClr val="000066"/>
                </a:solidFill>
              </a:rPr>
              <a:t>Провели анкетирование и тестирование обучающихся.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dirty="0" smtClean="0">
                <a:solidFill>
                  <a:srgbClr val="000066"/>
                </a:solidFill>
              </a:rPr>
              <a:t>Изучили санитарные правила и нормы при работе за компьютером.</a:t>
            </a:r>
          </a:p>
          <a:p>
            <a:pPr marL="609600" indent="-609600" eaLnBrk="1" hangingPunct="1">
              <a:buFontTx/>
              <a:buNone/>
            </a:pPr>
            <a:endParaRPr lang="ru-RU" dirty="0" smtClean="0"/>
          </a:p>
          <a:p>
            <a:pPr marL="609600" indent="-609600" eaLnBrk="1" hangingPunct="1">
              <a:buFontTx/>
              <a:buAutoNum type="arabicPeriod"/>
            </a:pPr>
            <a:endParaRPr lang="ru-RU" dirty="0" smtClean="0"/>
          </a:p>
          <a:p>
            <a:pPr marL="609600" indent="-609600" eaLnBrk="1" hangingPunct="1">
              <a:buFontTx/>
              <a:buAutoNum type="arabicPeriod"/>
            </a:pPr>
            <a:endParaRPr lang="ru-RU" dirty="0" smtClean="0"/>
          </a:p>
          <a:p>
            <a:pPr marL="609600" indent="-609600" eaLnBrk="1" hangingPunct="1">
              <a:buFontTx/>
              <a:buAutoNum type="arabicPeriod"/>
            </a:pPr>
            <a:endParaRPr lang="ru-RU" dirty="0" smtClean="0"/>
          </a:p>
        </p:txBody>
      </p:sp>
      <p:sp>
        <p:nvSpPr>
          <p:cNvPr id="5123" name="AutoShape 4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Ход исследования</a:t>
            </a:r>
            <a:endParaRPr lang="ru-RU"/>
          </a:p>
        </p:txBody>
      </p:sp>
      <p:pic>
        <p:nvPicPr>
          <p:cNvPr id="7173" name="Picture 10" descr="DSCN05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005263"/>
            <a:ext cx="3240088" cy="2430462"/>
          </a:xfrm>
          <a:prstGeom prst="flowChartPunchedTape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018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08106"/>
            <a:ext cx="2952750" cy="3384550"/>
          </a:xfrm>
          <a:prstGeom prst="flowChartDocument">
            <a:avLst/>
          </a:prstGeom>
          <a:noFill/>
          <a:ln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908175" y="6149975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j02406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628775"/>
            <a:ext cx="260032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AutoShape 7"/>
          <p:cNvSpPr>
            <a:spLocks noChangeArrowheads="1"/>
          </p:cNvSpPr>
          <p:nvPr/>
        </p:nvSpPr>
        <p:spPr bwMode="auto">
          <a:xfrm>
            <a:off x="250825" y="188913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Из литературы узнали, что</a:t>
            </a:r>
          </a:p>
          <a:p>
            <a:pPr algn="ctr" eaLnBrk="0" hangingPunct="0"/>
            <a:endParaRPr lang="ru-RU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0" y="2336208"/>
            <a:ext cx="9101137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42888" y="1374775"/>
            <a:ext cx="63452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66"/>
                </a:solidFill>
              </a:rPr>
              <a:t>Компьютерные игры </a:t>
            </a:r>
            <a:r>
              <a:rPr lang="ru-RU" sz="2000" i="1">
                <a:solidFill>
                  <a:srgbClr val="000066"/>
                </a:solidFill>
              </a:rPr>
              <a:t>– компьютерные игровые программы, предназначенные для  работы на компьютере или специальной игровой приставке</a:t>
            </a:r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1918965" y="6256338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p:transition advTm="140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Grp="1" noChangeArrowheads="1"/>
          </p:cNvSpPr>
          <p:nvPr>
            <p:ph idx="1"/>
          </p:nvPr>
        </p:nvSpPr>
        <p:spPr>
          <a:xfrm>
            <a:off x="468313" y="333375"/>
            <a:ext cx="8229600" cy="58467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dirty="0" smtClean="0"/>
          </a:p>
          <a:p>
            <a:pPr>
              <a:defRPr/>
            </a:pPr>
            <a:endParaRPr lang="ru-RU" sz="1800" dirty="0"/>
          </a:p>
          <a:p>
            <a:pPr>
              <a:defRPr/>
            </a:pPr>
            <a:endParaRPr lang="ru-RU" sz="1800" dirty="0"/>
          </a:p>
          <a:p>
            <a:pPr>
              <a:defRPr/>
            </a:pPr>
            <a:endParaRPr lang="ru-RU" sz="2000" b="1" dirty="0">
              <a:solidFill>
                <a:srgbClr val="000066"/>
              </a:solidFill>
            </a:endParaRPr>
          </a:p>
          <a:p>
            <a:pPr marL="0">
              <a:buFontTx/>
              <a:buAutoNum type="arabicPeriod"/>
              <a:defRPr/>
            </a:pPr>
            <a:r>
              <a:rPr lang="ru-RU" sz="2000" b="1" dirty="0">
                <a:solidFill>
                  <a:srgbClr val="000066"/>
                </a:solidFill>
              </a:rPr>
              <a:t>Возможна сильная зависимость ребенка от компьютера. </a:t>
            </a:r>
            <a:r>
              <a:rPr lang="ru-RU" sz="2000" b="1" dirty="0" smtClean="0">
                <a:solidFill>
                  <a:srgbClr val="000066"/>
                </a:solidFill>
              </a:rPr>
              <a:t>Он начинает </a:t>
            </a:r>
            <a:r>
              <a:rPr lang="ru-RU" sz="2000" b="1" dirty="0">
                <a:solidFill>
                  <a:srgbClr val="000066"/>
                </a:solidFill>
              </a:rPr>
              <a:t>вести себя как настоящий наркоман: постоянно хочет играть, тратит все свои деньги, чтобы купить новые игры, говорит только о компьютерных играх.</a:t>
            </a:r>
          </a:p>
          <a:p>
            <a:pPr>
              <a:defRPr/>
            </a:pPr>
            <a:endParaRPr lang="ru-RU" sz="2000" b="1" dirty="0">
              <a:solidFill>
                <a:srgbClr val="000066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66"/>
                </a:solidFill>
              </a:rPr>
              <a:t>2.    Компьютерные игры оказывают  неблагоприятное воздействие на развитие психики ребенка. Он становится эмоционально неуравновешенным, напряженным, агрессивным, испытывает чувство тревоги, выглядит подавленным и озабоченным. </a:t>
            </a:r>
          </a:p>
          <a:p>
            <a:pPr>
              <a:defRPr/>
            </a:pPr>
            <a:endParaRPr lang="ru-RU" sz="2000" b="1" dirty="0">
              <a:solidFill>
                <a:srgbClr val="000066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66"/>
                </a:solidFill>
              </a:rPr>
              <a:t>3.    Компьютерная зависимость сказывается и на физическом состоянии ребенка. Он перестает уделять должное внимание спорту и различным физическим нагрузкам, портится зрение и появляются другие нарушения здоровья. </a:t>
            </a:r>
          </a:p>
        </p:txBody>
      </p:sp>
      <p:sp>
        <p:nvSpPr>
          <p:cNvPr id="7171" name="AutoShape 4"/>
          <p:cNvSpPr>
            <a:spLocks noChangeArrowheads="1"/>
          </p:cNvSpPr>
          <p:nvPr/>
        </p:nvSpPr>
        <p:spPr bwMode="auto">
          <a:xfrm>
            <a:off x="323850" y="115888"/>
            <a:ext cx="8640763" cy="1008062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Чем чревата неадекватная тяга ребенка</a:t>
            </a:r>
          </a:p>
          <a:p>
            <a:pPr algn="ctr"/>
            <a:r>
              <a:rPr lang="ru-RU" sz="2800" b="1">
                <a:solidFill>
                  <a:schemeClr val="bg1"/>
                </a:solidFill>
              </a:rPr>
              <a:t> к компьютерным играм?</a:t>
            </a: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1908175" y="6165304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49"/>
    </mc:Choice>
    <mc:Fallback xmlns="">
      <p:transition spd="slow" advTm="169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349250" y="5565475"/>
            <a:ext cx="8351838" cy="708025"/>
            <a:chOff x="467544" y="6026005"/>
            <a:chExt cx="8352928" cy="708512"/>
          </a:xfrm>
        </p:grpSpPr>
        <p:sp>
          <p:nvSpPr>
            <p:cNvPr id="9233" name="Прямоугольник 5"/>
            <p:cNvSpPr>
              <a:spLocks noChangeArrowheads="1"/>
            </p:cNvSpPr>
            <p:nvPr/>
          </p:nvSpPr>
          <p:spPr bwMode="auto">
            <a:xfrm>
              <a:off x="1188363" y="6026005"/>
              <a:ext cx="7632109" cy="708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0066"/>
                  </a:solidFill>
                  <a:latin typeface="+mj-lt"/>
                </a:rPr>
                <a:t>Стремление ребенка </a:t>
              </a:r>
              <a:r>
                <a:rPr lang="ru-RU" sz="2000" b="1" u="sng" dirty="0">
                  <a:solidFill>
                    <a:srgbClr val="000066"/>
                  </a:solidFill>
                  <a:latin typeface="+mj-lt"/>
                </a:rPr>
                <a:t>уйти</a:t>
              </a:r>
              <a:r>
                <a:rPr lang="ru-RU" sz="2000" b="1" dirty="0">
                  <a:solidFill>
                    <a:srgbClr val="000066"/>
                  </a:solidFill>
                  <a:latin typeface="+mj-lt"/>
                </a:rPr>
                <a:t> от трудностей реального мира в виртуальный мир</a:t>
              </a:r>
              <a:r>
                <a:rPr lang="ru-RU" sz="2000" b="1" dirty="0">
                  <a:solidFill>
                    <a:srgbClr val="000066"/>
                  </a:solidFill>
                  <a:latin typeface="Comic Sans MS" pitchFamily="66" charset="0"/>
                </a:rPr>
                <a:t>.</a:t>
              </a:r>
            </a:p>
          </p:txBody>
        </p:sp>
        <p:pic>
          <p:nvPicPr>
            <p:cNvPr id="8209" name="Picture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6165304"/>
              <a:ext cx="648072" cy="4962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Группа 18"/>
          <p:cNvGrpSpPr>
            <a:grpSpLocks/>
          </p:cNvGrpSpPr>
          <p:nvPr/>
        </p:nvGrpSpPr>
        <p:grpSpPr bwMode="auto">
          <a:xfrm>
            <a:off x="323850" y="1628775"/>
            <a:ext cx="8712200" cy="708025"/>
            <a:chOff x="251520" y="1556792"/>
            <a:chExt cx="8712968" cy="708512"/>
          </a:xfrm>
        </p:grpSpPr>
        <p:pic>
          <p:nvPicPr>
            <p:cNvPr id="8206" name="Picture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700808"/>
              <a:ext cx="648072" cy="4962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32" name="Прямоугольник 9"/>
            <p:cNvSpPr>
              <a:spLocks noChangeArrowheads="1"/>
            </p:cNvSpPr>
            <p:nvPr/>
          </p:nvSpPr>
          <p:spPr bwMode="auto">
            <a:xfrm>
              <a:off x="1043753" y="1556792"/>
              <a:ext cx="7920735" cy="708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0066"/>
                  </a:solidFill>
                  <a:latin typeface="+mn-lt"/>
                </a:rPr>
                <a:t>Отсутствие навыков </a:t>
              </a:r>
              <a:r>
                <a:rPr lang="ru-RU" sz="2000" b="1" u="sng" dirty="0">
                  <a:solidFill>
                    <a:srgbClr val="000066"/>
                  </a:solidFill>
                  <a:latin typeface="+mn-lt"/>
                </a:rPr>
                <a:t>самоконтроля</a:t>
              </a:r>
              <a:r>
                <a:rPr lang="ru-RU" sz="2000" b="1" dirty="0">
                  <a:solidFill>
                    <a:srgbClr val="000066"/>
                  </a:solidFill>
                  <a:latin typeface="+mn-lt"/>
                </a:rPr>
                <a:t>. Не может самостоятельно контролировать свои эмоции.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369888" y="2708275"/>
            <a:ext cx="8569325" cy="712788"/>
            <a:chOff x="251520" y="2564904"/>
            <a:chExt cx="8568952" cy="712262"/>
          </a:xfrm>
        </p:grpSpPr>
        <p:pic>
          <p:nvPicPr>
            <p:cNvPr id="8204" name="Picture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780928"/>
              <a:ext cx="648072" cy="4962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30" name="Прямоугольник 10"/>
            <p:cNvSpPr>
              <a:spLocks noChangeArrowheads="1"/>
            </p:cNvSpPr>
            <p:nvPr/>
          </p:nvSpPr>
          <p:spPr bwMode="auto">
            <a:xfrm>
              <a:off x="1115082" y="2564904"/>
              <a:ext cx="7705390" cy="707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u="sng" dirty="0">
                  <a:solidFill>
                    <a:srgbClr val="000066"/>
                  </a:solidFill>
                  <a:latin typeface="+mn-lt"/>
                </a:rPr>
                <a:t>Отсутствие контроля </a:t>
              </a:r>
              <a:r>
                <a:rPr lang="ru-RU" sz="2000" b="1" dirty="0">
                  <a:solidFill>
                    <a:srgbClr val="000066"/>
                  </a:solidFill>
                  <a:latin typeface="+mn-lt"/>
                </a:rPr>
                <a:t>со стороны родителей, неумение самостоятельно организовывать свой досуг</a:t>
              </a:r>
              <a:r>
                <a:rPr lang="ru-RU" sz="2000" dirty="0">
                  <a:solidFill>
                    <a:srgbClr val="000066"/>
                  </a:solidFill>
                  <a:latin typeface="+mn-lt"/>
                </a:rPr>
                <a:t>.</a:t>
              </a:r>
            </a:p>
          </p:txBody>
        </p:sp>
      </p:grp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360363" y="4703763"/>
            <a:ext cx="8496300" cy="708025"/>
            <a:chOff x="395536" y="4509120"/>
            <a:chExt cx="8496944" cy="708513"/>
          </a:xfrm>
        </p:grpSpPr>
        <p:pic>
          <p:nvPicPr>
            <p:cNvPr id="8202" name="Picture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4653136"/>
              <a:ext cx="648072" cy="4962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28" name="Прямоугольник 12"/>
            <p:cNvSpPr>
              <a:spLocks noChangeArrowheads="1"/>
            </p:cNvSpPr>
            <p:nvPr/>
          </p:nvSpPr>
          <p:spPr bwMode="auto">
            <a:xfrm>
              <a:off x="1187758" y="4509120"/>
              <a:ext cx="7704722" cy="708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0066"/>
                  </a:solidFill>
                  <a:latin typeface="+mn-lt"/>
                </a:rPr>
                <a:t>Стремление </a:t>
              </a:r>
              <a:r>
                <a:rPr lang="ru-RU" sz="2000" b="1" u="sng" dirty="0">
                  <a:solidFill>
                    <a:srgbClr val="000066"/>
                  </a:solidFill>
                  <a:latin typeface="+mn-lt"/>
                </a:rPr>
                <a:t>заменить</a:t>
              </a:r>
              <a:r>
                <a:rPr lang="ru-RU" sz="2000" b="1" dirty="0">
                  <a:solidFill>
                    <a:srgbClr val="000066"/>
                  </a:solidFill>
                  <a:latin typeface="+mn-lt"/>
                </a:rPr>
                <a:t> компьютером общение с близкими людьми.</a:t>
              </a:r>
            </a:p>
          </p:txBody>
        </p: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395288" y="3933825"/>
            <a:ext cx="4584700" cy="495300"/>
            <a:chOff x="323528" y="3717032"/>
            <a:chExt cx="4584080" cy="496238"/>
          </a:xfrm>
        </p:grpSpPr>
        <p:sp>
          <p:nvSpPr>
            <p:cNvPr id="9225" name="Прямоугольник 11"/>
            <p:cNvSpPr>
              <a:spLocks noChangeArrowheads="1"/>
            </p:cNvSpPr>
            <p:nvPr/>
          </p:nvSpPr>
          <p:spPr bwMode="auto">
            <a:xfrm>
              <a:off x="1187011" y="3717032"/>
              <a:ext cx="3720597" cy="400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u="sng" dirty="0">
                  <a:solidFill>
                    <a:srgbClr val="000066"/>
                  </a:solidFill>
                  <a:latin typeface="+mn-lt"/>
                </a:rPr>
                <a:t>Дефицит</a:t>
              </a:r>
              <a:r>
                <a:rPr lang="ru-RU" sz="2000" b="1" dirty="0">
                  <a:solidFill>
                    <a:srgbClr val="000066"/>
                  </a:solidFill>
                  <a:latin typeface="+mn-lt"/>
                </a:rPr>
                <a:t> общения в семье.</a:t>
              </a:r>
            </a:p>
          </p:txBody>
        </p:sp>
        <p:pic>
          <p:nvPicPr>
            <p:cNvPr id="8201" name="Picture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717032"/>
              <a:ext cx="648072" cy="4962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199" name="AutoShape 5"/>
          <p:cNvSpPr>
            <a:spLocks noChangeArrowheads="1"/>
          </p:cNvSpPr>
          <p:nvPr/>
        </p:nvSpPr>
        <p:spPr bwMode="auto">
          <a:xfrm>
            <a:off x="323850" y="333375"/>
            <a:ext cx="8229600" cy="922338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2800" b="1">
                <a:solidFill>
                  <a:schemeClr val="bg1"/>
                </a:solidFill>
              </a:rPr>
              <a:t>Причины возникновения </a:t>
            </a:r>
          </a:p>
          <a:p>
            <a:pPr algn="ctr" eaLnBrk="0" hangingPunct="0"/>
            <a:r>
              <a:rPr lang="ru-RU" sz="2800" b="1">
                <a:solidFill>
                  <a:schemeClr val="bg1"/>
                </a:solidFill>
              </a:rPr>
              <a:t>компьютерной зависимости</a:t>
            </a:r>
            <a:endParaRPr lang="ru-RU" sz="4000" i="1">
              <a:solidFill>
                <a:schemeClr val="bg1"/>
              </a:solidFill>
            </a:endParaRPr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2062956" y="6200575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</p:cSld>
  <p:clrMapOvr>
    <a:masterClrMapping/>
  </p:clrMapOvr>
  <p:transition spd="slow" advTm="172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22337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>
            <a:solidFill>
              <a:schemeClr val="bg1"/>
            </a:solidFill>
            <a:round/>
            <a:headEnd/>
            <a:tailEnd/>
          </a:ln>
        </p:spPr>
        <p:txBody>
          <a:bodyPr wrap="none"/>
          <a:lstStyle/>
          <a:p>
            <a:r>
              <a:rPr lang="ru-RU" sz="2800" b="1" smtClean="0">
                <a:solidFill>
                  <a:schemeClr val="bg1"/>
                </a:solidFill>
              </a:rPr>
              <a:t>Компьютерная зависимость</a:t>
            </a:r>
            <a:endParaRPr lang="ru-RU" sz="4000" i="1" smtClean="0">
              <a:solidFill>
                <a:schemeClr val="bg1"/>
              </a:solidFill>
            </a:endParaRP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00823" y="1052736"/>
            <a:ext cx="9359900" cy="53732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486025" y="2420938"/>
            <a:ext cx="338455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200" b="1" i="1" dirty="0">
                <a:solidFill>
                  <a:srgbClr val="000066"/>
                </a:solidFill>
              </a:rPr>
              <a:t>Чем больше у ребенка психологических барьеров в повседневной, реальной жизни, тем быстрее и глубже он погрузится в виртуальную атмосферу</a:t>
            </a:r>
            <a:endParaRPr lang="ru-RU" sz="2200" b="1" dirty="0">
              <a:solidFill>
                <a:srgbClr val="000066"/>
              </a:solidFill>
            </a:endParaRPr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1935988" y="6286500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/>
              <a:t>Автор: Лесотова Вероника Викторовна</a:t>
            </a:r>
          </a:p>
          <a:p>
            <a:pPr algn="ctr"/>
            <a:r>
              <a:rPr lang="ru-RU" sz="1400"/>
              <a:t>МОУ СОШ №5 г. Усть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89"/>
    </mc:Choice>
    <mc:Fallback xmlns="">
      <p:transition spd="slow" advTm="93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нутый угол 7"/>
          <p:cNvSpPr/>
          <p:nvPr/>
        </p:nvSpPr>
        <p:spPr>
          <a:xfrm>
            <a:off x="506413" y="1316038"/>
            <a:ext cx="8208962" cy="147796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Загнутый угол 6"/>
          <p:cNvSpPr/>
          <p:nvPr/>
        </p:nvSpPr>
        <p:spPr>
          <a:xfrm>
            <a:off x="515938" y="2924175"/>
            <a:ext cx="8169275" cy="2309813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4" name="AutoShape 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22337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>
            <a:solidFill>
              <a:schemeClr val="bg1"/>
            </a:solidFill>
            <a:round/>
            <a:headEnd/>
            <a:tailEnd/>
          </a:ln>
        </p:spPr>
        <p:txBody>
          <a:bodyPr wrap="none"/>
          <a:lstStyle/>
          <a:p>
            <a:r>
              <a:rPr lang="ru-RU" sz="2800" b="1" smtClean="0">
                <a:solidFill>
                  <a:schemeClr val="bg1"/>
                </a:solidFill>
              </a:rPr>
              <a:t>Последствия и жертвы</a:t>
            </a:r>
            <a:endParaRPr lang="ru-RU" sz="4000" i="1" smtClean="0">
              <a:solidFill>
                <a:schemeClr val="bg1"/>
              </a:solidFill>
            </a:endParaRPr>
          </a:p>
        </p:txBody>
      </p:sp>
      <p:sp>
        <p:nvSpPr>
          <p:cNvPr id="10245" name="Прямоугольник 2"/>
          <p:cNvSpPr>
            <a:spLocks noChangeArrowheads="1"/>
          </p:cNvSpPr>
          <p:nvPr/>
        </p:nvSpPr>
        <p:spPr bwMode="auto">
          <a:xfrm>
            <a:off x="506413" y="1341438"/>
            <a:ext cx="820896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14-летняя Ирина  из Санкт-Петербурга предприняла попытку покончить с собой, оставив записку о том, что не желает больше жить в этом мире. Такой шаг стал своеобразной реакцией девушки на запрет родителей играть в компьютерные игры более двух часов в день. Ира же не хотела отходить от железного друга ни на минуту </a:t>
            </a:r>
          </a:p>
        </p:txBody>
      </p:sp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515938" y="2924175"/>
            <a:ext cx="8208962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 А в Екатеринбурге в мае 2008 года подросток погиб после 12 часов непрерывной игры на компьютере. Полдня, проведенные в клубе, спровоцировали у подростка инсульт. Врачи, которые несколько дней боролись за жизнь мальчика, не смогли его спасти.</a:t>
            </a:r>
            <a:br>
              <a:rPr lang="ru-RU"/>
            </a:br>
            <a:r>
              <a:rPr lang="ru-RU"/>
              <a:t> Вскрытие показало: мозг юного любителя компьютерных игр был полностью разрушен. Медики  считают, что компьютерные игры послужили катализатором для развития болезни. Они спровоцировали приступ, дав толчок к развитию патологии мозга, уже имевшейся у ребенка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50825" y="5359400"/>
            <a:ext cx="86423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66"/>
                </a:solidFill>
              </a:rPr>
              <a:t>Примеров приводить можно много поэтому необходимо проводить разъяснительную работу среди детей и их родителей, чтобы не пришлось приводить примеры из нашего города.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129588" y="3141663"/>
            <a:ext cx="369887" cy="292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051720" y="6267164"/>
            <a:ext cx="4751388" cy="571500"/>
          </a:xfrm>
          <a:prstGeom prst="ellipse">
            <a:avLst/>
          </a:prstGeom>
          <a:gradFill rotWithShape="1">
            <a:gsLst>
              <a:gs pos="0">
                <a:srgbClr val="F42CCE">
                  <a:gamma/>
                  <a:shade val="46275"/>
                  <a:invGamma/>
                </a:srgbClr>
              </a:gs>
              <a:gs pos="100000">
                <a:srgbClr val="F42CC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1400" dirty="0"/>
              <a:t>Автор: </a:t>
            </a:r>
            <a:r>
              <a:rPr lang="ru-RU" sz="1400" dirty="0" err="1"/>
              <a:t>Лесотова</a:t>
            </a:r>
            <a:r>
              <a:rPr lang="ru-RU" sz="1400" dirty="0"/>
              <a:t> Вероника Викторовна</a:t>
            </a:r>
          </a:p>
          <a:p>
            <a:pPr algn="ctr"/>
            <a:r>
              <a:rPr lang="ru-RU" sz="1400" dirty="0"/>
              <a:t>МОУ СОШ №5 г. </a:t>
            </a:r>
            <a:r>
              <a:rPr lang="ru-RU" sz="1400" dirty="0" err="1"/>
              <a:t>Усть</a:t>
            </a:r>
            <a:r>
              <a:rPr lang="ru-RU" sz="1400" dirty="0"/>
              <a:t> – Кута Иркутской области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567"/>
    </mc:Choice>
    <mc:Fallback xmlns="">
      <p:transition spd="slow" advTm="61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1|0.8|0.7|1.1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8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2.7|6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2.3|2.8|1.5|3.2|2.2|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3.1|2.6|4.1|3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1788</Words>
  <Application>Microsoft Office PowerPoint</Application>
  <PresentationFormat>Экран (4:3)</PresentationFormat>
  <Paragraphs>226</Paragraphs>
  <Slides>24</Slides>
  <Notes>0</Notes>
  <HiddenSlides>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Компьютерная зависимость</vt:lpstr>
      <vt:lpstr>Последствия и жертвы</vt:lpstr>
      <vt:lpstr>Презентация PowerPoint</vt:lpstr>
      <vt:lpstr>Презентация PowerPoint</vt:lpstr>
      <vt:lpstr>Презентация PowerPoint</vt:lpstr>
      <vt:lpstr>Длительность работы учащихся на ПК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71</cp:revision>
  <dcterms:created xsi:type="dcterms:W3CDTF">2010-01-25T16:06:51Z</dcterms:created>
  <dcterms:modified xsi:type="dcterms:W3CDTF">2013-04-04T12:04:42Z</dcterms:modified>
</cp:coreProperties>
</file>