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1"/>
  </p:notesMasterIdLst>
  <p:handoutMasterIdLst>
    <p:handoutMasterId r:id="rId22"/>
  </p:handoutMasterIdLst>
  <p:sldIdLst>
    <p:sldId id="273" r:id="rId2"/>
    <p:sldId id="266" r:id="rId3"/>
    <p:sldId id="270" r:id="rId4"/>
    <p:sldId id="272" r:id="rId5"/>
    <p:sldId id="274" r:id="rId6"/>
    <p:sldId id="283" r:id="rId7"/>
    <p:sldId id="276" r:id="rId8"/>
    <p:sldId id="277" r:id="rId9"/>
    <p:sldId id="260" r:id="rId10"/>
    <p:sldId id="278" r:id="rId11"/>
    <p:sldId id="269" r:id="rId12"/>
    <p:sldId id="271" r:id="rId13"/>
    <p:sldId id="262" r:id="rId14"/>
    <p:sldId id="285" r:id="rId15"/>
    <p:sldId id="279" r:id="rId16"/>
    <p:sldId id="280" r:id="rId17"/>
    <p:sldId id="281" r:id="rId18"/>
    <p:sldId id="282" r:id="rId19"/>
    <p:sldId id="267" r:id="rId20"/>
  </p:sldIdLst>
  <p:sldSz cx="9144000" cy="6858000" type="screen4x3"/>
  <p:notesSz cx="6759575" cy="98679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37" autoAdjust="0"/>
  </p:normalViewPr>
  <p:slideViewPr>
    <p:cSldViewPr>
      <p:cViewPr>
        <p:scale>
          <a:sx n="80" d="100"/>
          <a:sy n="80" d="100"/>
        </p:scale>
        <p:origin x="-576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05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72C470E-9753-41E1-AA93-CFF52E140D1C}" type="datetime1">
              <a:rPr lang="ru-RU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05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8DAAA51-A80E-42CC-ACC9-C1458FC4A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05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018C041-0C1E-4065-8CCB-300E971391F1}" type="datetime1">
              <a:rPr lang="ru-RU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8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7888"/>
            <a:ext cx="5407025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88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8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26E7D6B-5EF3-4240-80B7-0A58D869D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Верхний колонтитул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smtClean="0"/>
              <a:t>Открытый урок по литературному чтению. 2 класс.</a:t>
            </a:r>
          </a:p>
        </p:txBody>
      </p:sp>
      <p:sp>
        <p:nvSpPr>
          <p:cNvPr id="23557" name="Номер слайда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5E6A1C-6DA2-4D78-8C6E-3B24429541F9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3558" name="Дата 5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41627B7-9D35-4601-A717-BAB0D1285896}" type="datetime1">
              <a:rPr lang="ru-RU" smtClean="0"/>
              <a:pPr/>
              <a:t>01.12.2012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Открытый урок по литературному чтению. 2 класс.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25604" name="Верхний колонтитул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 smtClean="0"/>
              <a:t>Открытый урок по литературному чтению. 2 класс.</a:t>
            </a:r>
          </a:p>
        </p:txBody>
      </p:sp>
      <p:sp>
        <p:nvSpPr>
          <p:cNvPr id="25605" name="Номер слайда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65FE3-B528-478E-B092-3DBF49527F82}" type="slidenum">
              <a:rPr lang="ru-RU" smtClean="0"/>
              <a:pPr/>
              <a:t>13</a:t>
            </a:fld>
            <a:endParaRPr lang="ru-RU" dirty="0" smtClean="0"/>
          </a:p>
        </p:txBody>
      </p:sp>
      <p:sp>
        <p:nvSpPr>
          <p:cNvPr id="25606" name="Дата 5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7E238F4-E4A6-4DDD-BAC1-1A44FDF113D8}" type="datetime1">
              <a:rPr lang="ru-RU" smtClean="0"/>
              <a:pPr/>
              <a:t>01.12.2012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Открытый урок по литературному чтению. 2 класс.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Открытый урок по литературному чтению. 2 класс.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01.12.2012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smtClean="0"/>
              <a:t>Открытый урок по литературному чтению. 2 класс.</a:t>
            </a:r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41314E-61B9-4FC5-8823-B9F1022B27E2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82" name="Дата 5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3D4BB9A-0CD1-48D9-A0FD-8FBCABF08C3F}" type="datetime1">
              <a:rPr lang="ru-RU" smtClean="0"/>
              <a:pPr/>
              <a:t>01.12.2012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7818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818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12AD5-AF1E-4EE1-8213-46F56F781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C6E6F-ADE4-49CB-98F7-CC9081E96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4B2FB-7A27-41F3-B3DD-12CAD73B0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55EBE-1801-4B39-842E-8F79E7B97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67C0A-5700-474E-BFCD-82B4BC909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8C9DE-DFBB-4FAD-BD6E-19FA00308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D821C-A7D8-4B54-AD5E-9C58CDE48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0F103-1F15-435A-8CB4-3E4E6C99A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0103C-06E9-4C3F-8658-CCB36C82A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659C0-4276-4D3F-9DB4-B4A3132CF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838D3-5A44-4C08-8D55-152FF7B4B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93325D4-ADF6-4580-83C2-BDCE01FB6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771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71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71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71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71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71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1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771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71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7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59;&#1056;&#1054;&#1050;\&#1041;&#1086;&#1075;&#1072;&#1090;&#1099;&#1088;&#1089;&#1082;&#1072;&#1103;%20&#1089;&#1080;&#1083;&#1072;.mp3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59;&#1056;&#1054;&#1050;\&#1057;&#1080;&#1084;&#1092;&#1086;&#1085;&#1080;&#1103;%20&#8470;2%20&#1089;&#1080;%20&#1084;&#1080;&#1085;&#1086;&#1088;%20&#1041;&#1054;&#1043;&#1040;&#1058;&#1067;&#1056;&#1057;&#1050;&#1040;&#1071;%20I%20Allegro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3071813" y="4786313"/>
            <a:ext cx="5843587" cy="1714500"/>
          </a:xfrm>
        </p:spPr>
        <p:txBody>
          <a:bodyPr/>
          <a:lstStyle/>
          <a:p>
            <a:pPr algn="l">
              <a:defRPr/>
            </a:pPr>
            <a:r>
              <a:rPr lang="ru-RU" b="1" i="1" dirty="0" smtClean="0"/>
              <a:t>2 класс МОУ СОШ 6 г. Петровска- Забайкальского </a:t>
            </a:r>
          </a:p>
          <a:p>
            <a:pPr algn="l">
              <a:defRPr/>
            </a:pPr>
            <a:r>
              <a:rPr lang="ru-RU" b="1" i="1" dirty="0" err="1" smtClean="0"/>
              <a:t>Преп-ль</a:t>
            </a:r>
            <a:r>
              <a:rPr lang="ru-RU" b="1" i="1" dirty="0" smtClean="0"/>
              <a:t>: </a:t>
            </a:r>
            <a:r>
              <a:rPr lang="ru-RU" b="1" i="1" dirty="0" err="1" smtClean="0"/>
              <a:t>Химиченко</a:t>
            </a:r>
            <a:r>
              <a:rPr lang="ru-RU" b="1" i="1" dirty="0" smtClean="0"/>
              <a:t> Т.Ю.</a:t>
            </a:r>
            <a:endParaRPr lang="ru-RU" b="1" i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14313" y="428625"/>
            <a:ext cx="864393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4800" b="1" i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Урок   литературного   чтения.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85813" y="3286125"/>
            <a:ext cx="77724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ru-RU" sz="4000" b="1" i="1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 sz="quarter"/>
          </p:nvPr>
        </p:nvSpPr>
        <p:spPr>
          <a:xfrm>
            <a:off x="285750" y="1857375"/>
            <a:ext cx="8501063" cy="2120900"/>
          </a:xfrm>
        </p:spPr>
        <p:txBody>
          <a:bodyPr/>
          <a:lstStyle/>
          <a:p>
            <a:pPr>
              <a:defRPr/>
            </a:pPr>
            <a:r>
              <a:rPr lang="ru-RU" sz="6600" i="1" dirty="0" smtClean="0"/>
              <a:t>«Дыйканбай и дэв»</a:t>
            </a:r>
            <a:br>
              <a:rPr lang="ru-RU" sz="6600" i="1" dirty="0" smtClean="0"/>
            </a:br>
            <a:r>
              <a:rPr lang="ru-RU" sz="6600" i="1" dirty="0" smtClean="0"/>
              <a:t>(киргизская сказка)</a:t>
            </a:r>
            <a:endParaRPr lang="ru-RU" sz="6600" dirty="0"/>
          </a:p>
        </p:txBody>
      </p:sp>
      <p:grpSp>
        <p:nvGrpSpPr>
          <p:cNvPr id="3078" name="Группа 8"/>
          <p:cNvGrpSpPr>
            <a:grpSpLocks/>
          </p:cNvGrpSpPr>
          <p:nvPr/>
        </p:nvGrpSpPr>
        <p:grpSpPr bwMode="auto">
          <a:xfrm>
            <a:off x="714375" y="4357688"/>
            <a:ext cx="1627188" cy="2138362"/>
            <a:chOff x="357158" y="4512714"/>
            <a:chExt cx="1626860" cy="2138095"/>
          </a:xfrm>
        </p:grpSpPr>
        <p:pic>
          <p:nvPicPr>
            <p:cNvPr id="8" name="Рисунок 7" descr="умк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7158" y="4512714"/>
              <a:ext cx="1357039" cy="2138095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</p:pic>
        <p:pic>
          <p:nvPicPr>
            <p:cNvPr id="3080" name="Рисунок 6" descr="Титульный.JPG"/>
            <p:cNvPicPr>
              <a:picLocks noChangeAspect="1"/>
            </p:cNvPicPr>
            <p:nvPr/>
          </p:nvPicPr>
          <p:blipFill>
            <a:blip r:embed="rId4"/>
            <a:srcRect t="5391" r="-981"/>
            <a:stretch>
              <a:fillRect/>
            </a:stretch>
          </p:blipFill>
          <p:spPr bwMode="auto">
            <a:xfrm rot="1039339">
              <a:off x="1383035" y="5657791"/>
              <a:ext cx="600983" cy="811312"/>
            </a:xfrm>
            <a:prstGeom prst="rect">
              <a:avLst/>
            </a:prstGeom>
            <a:noFill/>
            <a:ln w="9525">
              <a:solidFill>
                <a:srgbClr val="CC66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>
              <a:defRPr/>
            </a:pPr>
            <a:r>
              <a:rPr lang="ru-RU" i="1" dirty="0" smtClean="0"/>
              <a:t>К и </a:t>
            </a:r>
            <a:r>
              <a:rPr lang="ru-RU" i="1" dirty="0" err="1" smtClean="0"/>
              <a:t>р</a:t>
            </a:r>
            <a:r>
              <a:rPr lang="ru-RU" i="1" dirty="0" smtClean="0"/>
              <a:t> г и з и я -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28637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dirty="0" smtClean="0"/>
              <a:t>это страна в Средней Азии</a:t>
            </a:r>
          </a:p>
          <a:p>
            <a:pPr algn="ctr"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со своей культурой,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со своими обычаями,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со своим языком,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со своими сказками.</a:t>
            </a:r>
            <a:endParaRPr lang="ru-RU" dirty="0"/>
          </a:p>
        </p:txBody>
      </p:sp>
      <p:pic>
        <p:nvPicPr>
          <p:cNvPr id="4" name="Содержимое 3" descr="~LWF0019.JPG"/>
          <p:cNvPicPr>
            <a:picLocks noChangeAspect="1"/>
          </p:cNvPicPr>
          <p:nvPr/>
        </p:nvPicPr>
        <p:blipFill>
          <a:blip r:embed="rId3"/>
          <a:srcRect l="4762" t="1581" r="4762" b="1976"/>
          <a:stretch>
            <a:fillRect/>
          </a:stretch>
        </p:blipFill>
        <p:spPr bwMode="auto">
          <a:xfrm>
            <a:off x="5715008" y="1714488"/>
            <a:ext cx="3000396" cy="4816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Рассуждаем.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313" y="1785938"/>
            <a:ext cx="4071937" cy="4857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dirty="0" smtClean="0"/>
              <a:t>Кого вы на ней видите?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/>
              <a:t>Как художник показал величину </a:t>
            </a:r>
            <a:r>
              <a:rPr lang="ru-RU" dirty="0" err="1" smtClean="0"/>
              <a:t>Д</a:t>
            </a:r>
            <a:r>
              <a:rPr lang="ru-RU" dirty="0" err="1" smtClean="0"/>
              <a:t>эва</a:t>
            </a:r>
            <a:r>
              <a:rPr lang="ru-RU" dirty="0" smtClean="0"/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/>
              <a:t>Предположите, что произойдёт дальше?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/>
              <a:t>Кто победит и чем: силой или умом?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6" name="Рисунок 5" descr="~LWF0033.JPG"/>
          <p:cNvPicPr>
            <a:picLocks noChangeAspect="1"/>
          </p:cNvPicPr>
          <p:nvPr/>
        </p:nvPicPr>
        <p:blipFill>
          <a:blip r:embed="rId3"/>
          <a:srcRect l="12800" t="19791" r="16898" b="16666"/>
          <a:stretch>
            <a:fillRect/>
          </a:stretch>
        </p:blipFill>
        <p:spPr>
          <a:xfrm>
            <a:off x="4286248" y="1714488"/>
            <a:ext cx="4630481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143125" y="1143000"/>
            <a:ext cx="48545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/>
              <a:t>Рассмотрите</a:t>
            </a:r>
            <a:r>
              <a:rPr lang="ru-RU"/>
              <a:t> </a:t>
            </a:r>
            <a:r>
              <a:rPr lang="ru-RU" sz="3200"/>
              <a:t>иллюстрацию</a:t>
            </a:r>
            <a:r>
              <a:rPr lang="ru-RU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>
              <a:defRPr/>
            </a:pPr>
            <a:r>
              <a:rPr lang="ru-RU" sz="4000" i="1" dirty="0" smtClean="0"/>
              <a:t>Рассуждаем.</a:t>
            </a:r>
            <a:endParaRPr lang="ru-RU" sz="4000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 smtClean="0"/>
              <a:t>Прочитайте 1 абзац.</a:t>
            </a:r>
          </a:p>
          <a:p>
            <a:pPr>
              <a:defRPr/>
            </a:pPr>
            <a:r>
              <a:rPr lang="ru-RU" dirty="0" smtClean="0"/>
              <a:t>Кто  такой Дыйканбай?</a:t>
            </a:r>
          </a:p>
          <a:p>
            <a:pPr>
              <a:defRPr/>
            </a:pPr>
            <a:r>
              <a:rPr lang="ru-RU" dirty="0" smtClean="0"/>
              <a:t>Каким он был человеком?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b="1" dirty="0" smtClean="0"/>
              <a:t>Прочитайте 2 и 3 абзацы.</a:t>
            </a:r>
          </a:p>
          <a:p>
            <a:pPr>
              <a:defRPr/>
            </a:pPr>
            <a:r>
              <a:rPr lang="ru-RU" dirty="0" smtClean="0"/>
              <a:t>Каким вы увидели </a:t>
            </a:r>
            <a:r>
              <a:rPr lang="ru-RU" dirty="0" smtClean="0"/>
              <a:t>Дэва</a:t>
            </a:r>
            <a:r>
              <a:rPr lang="ru-RU" dirty="0" smtClean="0"/>
              <a:t> в сказке?</a:t>
            </a:r>
          </a:p>
          <a:p>
            <a:pPr>
              <a:defRPr/>
            </a:pPr>
            <a:r>
              <a:rPr lang="ru-RU" dirty="0" smtClean="0"/>
              <a:t>Что такое бурдюк? Чурбак?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i="1" dirty="0" smtClean="0"/>
              <a:t>Б у </a:t>
            </a:r>
            <a:r>
              <a:rPr lang="ru-RU" sz="2800" b="1" i="1" dirty="0" smtClean="0"/>
              <a:t>р</a:t>
            </a:r>
            <a:r>
              <a:rPr lang="ru-RU" sz="2800" b="1" i="1" dirty="0" smtClean="0"/>
              <a:t> </a:t>
            </a:r>
            <a:r>
              <a:rPr lang="ru-RU" sz="2800" b="1" i="1" dirty="0" smtClean="0"/>
              <a:t>д</a:t>
            </a:r>
            <a:r>
              <a:rPr lang="ru-RU" sz="2800" b="1" i="1" dirty="0" smtClean="0"/>
              <a:t> </a:t>
            </a:r>
            <a:r>
              <a:rPr lang="ru-RU" sz="2800" b="1" i="1" dirty="0" smtClean="0"/>
              <a:t>ю</a:t>
            </a:r>
            <a:r>
              <a:rPr lang="ru-RU" sz="2800" b="1" i="1" dirty="0" smtClean="0"/>
              <a:t> к</a:t>
            </a:r>
            <a:r>
              <a:rPr lang="ru-RU" sz="2000" b="1" i="1" dirty="0" smtClean="0"/>
              <a:t>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(мешок из шкуры животного для хранения жидкостей)</a:t>
            </a:r>
            <a:br>
              <a:rPr lang="ru-RU" sz="2400" dirty="0" smtClean="0"/>
            </a:b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i="1" dirty="0" smtClean="0"/>
              <a:t>Ч у </a:t>
            </a:r>
            <a:r>
              <a:rPr lang="ru-RU" b="1" i="1" dirty="0" smtClean="0"/>
              <a:t>р</a:t>
            </a:r>
            <a:r>
              <a:rPr lang="ru-RU" b="1" i="1" dirty="0" smtClean="0"/>
              <a:t> б а к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( обрубок  бревна)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А может дэв такой?</a:t>
            </a:r>
          </a:p>
        </p:txBody>
      </p:sp>
      <p:pic>
        <p:nvPicPr>
          <p:cNvPr id="7" name="Рисунок 6" descr="~LWF0013.JPG"/>
          <p:cNvPicPr>
            <a:picLocks noChangeAspect="1"/>
          </p:cNvPicPr>
          <p:nvPr/>
        </p:nvPicPr>
        <p:blipFill>
          <a:blip r:embed="rId3"/>
          <a:srcRect l="14829" t="17032" r="11312" b="18210"/>
          <a:stretch>
            <a:fillRect/>
          </a:stretch>
        </p:blipFill>
        <p:spPr>
          <a:xfrm>
            <a:off x="1571604" y="2357430"/>
            <a:ext cx="6286544" cy="41161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1143000"/>
            <a:ext cx="9001125" cy="1071563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FFFF"/>
                </a:solidFill>
              </a:rPr>
              <a:t>Ваше представление совпадает с представлением художника?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>
              <a:defRPr/>
            </a:pPr>
            <a:r>
              <a:rPr lang="ru-RU" i="1" dirty="0" smtClean="0"/>
              <a:t>Физкультминутка.</a:t>
            </a:r>
            <a:endParaRPr lang="ru-RU" dirty="0"/>
          </a:p>
        </p:txBody>
      </p:sp>
      <p:pic>
        <p:nvPicPr>
          <p:cNvPr id="6" name="Богатырская си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28688" y="5500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Елена\Desktop\f_4d5f837372e8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071546"/>
            <a:ext cx="3071834" cy="2319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Елена\Desktop\post28573126492624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1142985"/>
            <a:ext cx="2995611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Елена\Desktop\17690357_1202826674_artlib_gallery19881b.jpg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571604" y="3571876"/>
            <a:ext cx="3151985" cy="2541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1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725488"/>
          </a:xfrm>
        </p:spPr>
        <p:txBody>
          <a:bodyPr/>
          <a:lstStyle/>
          <a:p>
            <a:pPr>
              <a:defRPr/>
            </a:pPr>
            <a:r>
              <a:rPr lang="ru-RU" sz="4000" i="1" dirty="0" smtClean="0"/>
              <a:t>Рассуждаем.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214438"/>
            <a:ext cx="8715375" cy="5500687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 smtClean="0"/>
              <a:t>Прочитайте 4 абзац.</a:t>
            </a:r>
          </a:p>
          <a:p>
            <a:pPr>
              <a:defRPr/>
            </a:pPr>
            <a:r>
              <a:rPr lang="ru-RU" dirty="0" smtClean="0"/>
              <a:t>Чему радовался дэв? А Дыйканбай?</a:t>
            </a:r>
          </a:p>
          <a:p>
            <a:pPr>
              <a:defRPr/>
            </a:pPr>
            <a:r>
              <a:rPr lang="ru-RU" dirty="0" smtClean="0"/>
              <a:t>Правдивы  ли слова </a:t>
            </a:r>
            <a:r>
              <a:rPr lang="ru-RU" dirty="0" smtClean="0"/>
              <a:t>Дыйканбая</a:t>
            </a:r>
            <a:r>
              <a:rPr lang="ru-RU" dirty="0" smtClean="0"/>
              <a:t>? Почему он так сказал?</a:t>
            </a:r>
          </a:p>
          <a:p>
            <a:pPr algn="ctr">
              <a:buFont typeface="Wingdings" pitchFamily="2" charset="2"/>
              <a:buNone/>
              <a:defRPr/>
            </a:pPr>
            <a:endParaRPr lang="ru-RU" sz="2000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ru-RU" b="1" dirty="0" smtClean="0"/>
              <a:t>Прочитайте далее до слов на с.190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800" b="1" dirty="0" smtClean="0"/>
              <a:t>«А дэв без оглядки кинулся бежать».</a:t>
            </a:r>
          </a:p>
          <a:p>
            <a:pPr>
              <a:defRPr/>
            </a:pPr>
            <a:r>
              <a:rPr lang="ru-RU" dirty="0" smtClean="0"/>
              <a:t>Что запросил Дыйканбай от </a:t>
            </a:r>
            <a:r>
              <a:rPr lang="ru-RU" dirty="0" err="1" smtClean="0"/>
              <a:t>Д</a:t>
            </a:r>
            <a:r>
              <a:rPr lang="ru-RU" dirty="0" err="1" smtClean="0"/>
              <a:t>эва</a:t>
            </a:r>
            <a:r>
              <a:rPr lang="ru-RU" dirty="0" smtClean="0"/>
              <a:t>? Смысл его требования?</a:t>
            </a:r>
          </a:p>
          <a:p>
            <a:pPr>
              <a:defRPr/>
            </a:pPr>
            <a:r>
              <a:rPr lang="ru-RU" dirty="0" smtClean="0"/>
              <a:t>Почему дэв рассказал о трёх </a:t>
            </a:r>
            <a:r>
              <a:rPr lang="ru-RU" dirty="0" err="1" smtClean="0"/>
              <a:t>дэвах</a:t>
            </a:r>
            <a:r>
              <a:rPr lang="ru-RU" dirty="0" smtClean="0"/>
              <a:t> на острове?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725487"/>
          </a:xfrm>
        </p:spPr>
        <p:txBody>
          <a:bodyPr/>
          <a:lstStyle/>
          <a:p>
            <a:pPr>
              <a:defRPr/>
            </a:pPr>
            <a:r>
              <a:rPr lang="ru-RU" sz="4000" i="1" dirty="0" smtClean="0"/>
              <a:t>Работа с текстом во время чтения.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143000"/>
            <a:ext cx="8715375" cy="5357813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 smtClean="0"/>
              <a:t>Читайте сказку до конца «про себя»</a:t>
            </a:r>
          </a:p>
          <a:p>
            <a:pPr>
              <a:defRPr/>
            </a:pPr>
            <a:r>
              <a:rPr lang="ru-RU" dirty="0" smtClean="0"/>
              <a:t>Как в сказке говорится о силе </a:t>
            </a:r>
            <a:r>
              <a:rPr lang="ru-RU" dirty="0" err="1" smtClean="0"/>
              <a:t>дэвов</a:t>
            </a:r>
            <a:r>
              <a:rPr lang="ru-RU" dirty="0" smtClean="0"/>
              <a:t>?</a:t>
            </a:r>
          </a:p>
          <a:p>
            <a:pPr>
              <a:defRPr/>
            </a:pPr>
            <a:r>
              <a:rPr lang="ru-RU" dirty="0" smtClean="0"/>
              <a:t>Почему Дыйканбай с товарищем залезли на дерево?</a:t>
            </a:r>
          </a:p>
          <a:p>
            <a:pPr>
              <a:defRPr/>
            </a:pPr>
            <a:r>
              <a:rPr lang="ru-RU" dirty="0" smtClean="0"/>
              <a:t>Какой рассказ они услышали?</a:t>
            </a:r>
          </a:p>
          <a:p>
            <a:pPr>
              <a:defRPr/>
            </a:pPr>
            <a:r>
              <a:rPr lang="ru-RU" dirty="0" smtClean="0"/>
              <a:t>Почему царь </a:t>
            </a:r>
            <a:r>
              <a:rPr lang="ru-RU" dirty="0" err="1" smtClean="0"/>
              <a:t>дэвов</a:t>
            </a:r>
            <a:r>
              <a:rPr lang="ru-RU" dirty="0" smtClean="0"/>
              <a:t> велел остерегаться людей?</a:t>
            </a:r>
          </a:p>
          <a:p>
            <a:pPr>
              <a:defRPr/>
            </a:pPr>
            <a:r>
              <a:rPr lang="ru-RU" dirty="0" smtClean="0"/>
              <a:t>Как удалось охотникам напугать сразу 40 </a:t>
            </a:r>
            <a:r>
              <a:rPr lang="ru-RU" dirty="0" err="1" smtClean="0"/>
              <a:t>дэвов</a:t>
            </a:r>
            <a:r>
              <a:rPr lang="ru-RU" dirty="0" smtClean="0"/>
              <a:t>?</a:t>
            </a:r>
          </a:p>
          <a:p>
            <a:pPr>
              <a:defRPr/>
            </a:pPr>
            <a:r>
              <a:rPr lang="ru-RU" dirty="0" smtClean="0"/>
              <a:t>Понравилась ли вам сказка?</a:t>
            </a:r>
          </a:p>
          <a:p>
            <a:pPr>
              <a:defRPr/>
            </a:pPr>
            <a:r>
              <a:rPr lang="ru-RU" dirty="0" smtClean="0"/>
              <a:t>Почему Дыйканбай смог победить </a:t>
            </a:r>
            <a:r>
              <a:rPr lang="ru-RU" dirty="0" err="1" smtClean="0"/>
              <a:t>дэвов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Восстанови порядок слов.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Охотник, по, отважный, давным-давно, имени, жил, Дыйканбай.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Дэв, без, кинулся, оглядки, бежать.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Домой, а, Дыйканбай, вернулись, с, целые, товарищем, невредимые, 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>
              <a:defRPr/>
            </a:pPr>
            <a:r>
              <a:rPr lang="ru-RU" i="1" dirty="0" smtClean="0"/>
              <a:t>Подведение итога.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071563"/>
            <a:ext cx="8401050" cy="5500687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dirty="0" smtClean="0"/>
              <a:t>Прочитайте 3 предложение сказки.</a:t>
            </a:r>
          </a:p>
          <a:p>
            <a:pPr>
              <a:defRPr/>
            </a:pPr>
            <a:r>
              <a:rPr lang="ru-RU" dirty="0" smtClean="0"/>
              <a:t>О каком важном человеческом качестве рассказывает эта сказка?</a:t>
            </a:r>
          </a:p>
          <a:p>
            <a:pPr>
              <a:defRPr/>
            </a:pPr>
            <a:r>
              <a:rPr lang="ru-RU" dirty="0" smtClean="0"/>
              <a:t>Чем же силён человек?</a:t>
            </a:r>
          </a:p>
          <a:p>
            <a:pPr>
              <a:defRPr/>
            </a:pPr>
            <a:endParaRPr lang="ru-RU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ru-RU" dirty="0" smtClean="0"/>
              <a:t>Прочитайте пословицы.</a:t>
            </a:r>
          </a:p>
          <a:p>
            <a:pPr algn="ctr">
              <a:defRPr/>
            </a:pPr>
            <a:r>
              <a:rPr lang="ru-RU" b="1" dirty="0" smtClean="0"/>
              <a:t>Плохи дела – где сила без ума.</a:t>
            </a:r>
          </a:p>
          <a:p>
            <a:pPr algn="ctr">
              <a:buFont typeface="Wingdings" pitchFamily="2" charset="2"/>
              <a:buNone/>
              <a:defRPr/>
            </a:pPr>
            <a:endParaRPr lang="ru-RU" sz="1600" dirty="0" smtClean="0"/>
          </a:p>
          <a:p>
            <a:pPr algn="ctr">
              <a:defRPr/>
            </a:pPr>
            <a:r>
              <a:rPr lang="ru-RU" b="1" dirty="0" smtClean="0"/>
              <a:t>Смекалка и ум к победе ведут.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63" y="142875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Итог урока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5938" y="1285875"/>
            <a:ext cx="6643687" cy="33575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dirty="0" smtClean="0"/>
              <a:t>Прозвенел для нас звонок,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dirty="0" smtClean="0"/>
              <a:t>Вот и кончился урок.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dirty="0" smtClean="0"/>
              <a:t>Наступила перемена,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dirty="0" smtClean="0"/>
              <a:t>Отдохнём мы непременно!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400" b="1" i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400" b="1" i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4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80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Организация на урок.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1625" y="2286000"/>
            <a:ext cx="5786438" cy="36512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Прозвенел звонок 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Начинается урок.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Будем слушать, рассуждать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И друг другу помогать.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401050" cy="654050"/>
          </a:xfrm>
        </p:spPr>
        <p:txBody>
          <a:bodyPr/>
          <a:lstStyle/>
          <a:p>
            <a:pPr>
              <a:defRPr/>
            </a:pPr>
            <a:r>
              <a:rPr lang="ru-RU" i="1" dirty="0" smtClean="0"/>
              <a:t>Богатырские сказки.</a:t>
            </a:r>
            <a:endParaRPr lang="ru-RU" i="1" dirty="0"/>
          </a:p>
        </p:txBody>
      </p:sp>
      <p:pic>
        <p:nvPicPr>
          <p:cNvPr id="5" name="Рисунок 4" descr="_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142984"/>
            <a:ext cx="6360513" cy="4258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имфония №2 си минор БОГАТЫРСКАЯ I Allegr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57188" y="6429375"/>
            <a:ext cx="2143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14313" y="5715000"/>
            <a:ext cx="48577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endParaRPr lang="ru-RU" sz="2800" b="1" i="1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Елена\Desktop\x_26f184ad.jpg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86446" y="1357298"/>
            <a:ext cx="3109803" cy="24919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Елена\Desktop\a94981ca761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88605" y="4214794"/>
            <a:ext cx="3103384" cy="2428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2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i="1" dirty="0" smtClean="0"/>
              <a:t>Подберите синонимы: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dirty="0" smtClean="0"/>
              <a:t>Б о г а т </a:t>
            </a:r>
            <a:r>
              <a:rPr lang="ru-RU" sz="4000" b="1" dirty="0" err="1" smtClean="0"/>
              <a:t>ы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р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ь</a:t>
            </a:r>
            <a:endParaRPr lang="ru-RU" sz="4000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(воин, защитник, витязь)</a:t>
            </a:r>
            <a:br>
              <a:rPr lang="ru-RU" dirty="0" smtClean="0"/>
            </a:b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/>
              <a:t>Герой русских былин, совершающий подвиги во имя Родины.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6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 smtClean="0"/>
              <a:t>Человек, безмерной силы, стойкости, отваги.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78581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Проверь  себя.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63" y="1143000"/>
            <a:ext cx="5000625" cy="5429250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600" dirty="0" smtClean="0"/>
              <a:t>«шлем»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600" dirty="0" smtClean="0"/>
              <a:t>«наплечная </a:t>
            </a:r>
            <a:r>
              <a:rPr lang="ru-RU" sz="3600" dirty="0" err="1" smtClean="0"/>
              <a:t>бармица</a:t>
            </a:r>
            <a:r>
              <a:rPr lang="ru-RU" sz="3600" dirty="0" smtClean="0"/>
              <a:t>»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600" dirty="0" smtClean="0"/>
              <a:t>«кольчуга»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600" dirty="0" smtClean="0"/>
              <a:t>«панцирь»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600" dirty="0" smtClean="0"/>
              <a:t>«меч»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600" dirty="0" smtClean="0"/>
              <a:t>«копьё»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600" dirty="0" smtClean="0"/>
              <a:t>«щит»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600" dirty="0" smtClean="0"/>
              <a:t>«лук»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600" dirty="0" smtClean="0"/>
              <a:t>«колчан со стрелами» </a:t>
            </a:r>
            <a:endParaRPr lang="ru-RU" sz="3600" dirty="0"/>
          </a:p>
        </p:txBody>
      </p:sp>
      <p:pic>
        <p:nvPicPr>
          <p:cNvPr id="7172" name="Рисунок 7" descr="~LWF0036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60083" t="2083" r="758" b="38542"/>
          <a:stretch>
            <a:fillRect/>
          </a:stretch>
        </p:blipFill>
        <p:spPr>
          <a:xfrm>
            <a:off x="357188" y="1000125"/>
            <a:ext cx="3143250" cy="5576888"/>
          </a:xfrm>
          <a:noFill/>
          <a:ln w="19050">
            <a:solidFill>
              <a:srgbClr val="FF9999"/>
            </a:solidFill>
          </a:ln>
        </p:spPr>
      </p:pic>
      <p:sp>
        <p:nvSpPr>
          <p:cNvPr id="7" name="Выноска 1 6"/>
          <p:cNvSpPr/>
          <p:nvPr/>
        </p:nvSpPr>
        <p:spPr>
          <a:xfrm>
            <a:off x="2214563" y="1143000"/>
            <a:ext cx="357187" cy="357188"/>
          </a:xfrm>
          <a:prstGeom prst="borderCallout1">
            <a:avLst>
              <a:gd name="adj1" fmla="val 18750"/>
              <a:gd name="adj2" fmla="val -8333"/>
              <a:gd name="adj3" fmla="val 210531"/>
              <a:gd name="adj4" fmla="val -56181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1</a:t>
            </a:r>
          </a:p>
        </p:txBody>
      </p:sp>
      <p:sp>
        <p:nvSpPr>
          <p:cNvPr id="8" name="Выноска 1 7"/>
          <p:cNvSpPr/>
          <p:nvPr/>
        </p:nvSpPr>
        <p:spPr>
          <a:xfrm>
            <a:off x="2714625" y="1285875"/>
            <a:ext cx="357188" cy="357188"/>
          </a:xfrm>
          <a:prstGeom prst="borderCallout1">
            <a:avLst>
              <a:gd name="adj1" fmla="val 98749"/>
              <a:gd name="adj2" fmla="val 809"/>
              <a:gd name="adj3" fmla="val 317450"/>
              <a:gd name="adj4" fmla="val -151094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2</a:t>
            </a:r>
          </a:p>
        </p:txBody>
      </p:sp>
      <p:sp>
        <p:nvSpPr>
          <p:cNvPr id="9" name="Выноска 1 8"/>
          <p:cNvSpPr/>
          <p:nvPr/>
        </p:nvSpPr>
        <p:spPr>
          <a:xfrm>
            <a:off x="2928938" y="4643438"/>
            <a:ext cx="357187" cy="357187"/>
          </a:xfrm>
          <a:prstGeom prst="borderCallout1">
            <a:avLst>
              <a:gd name="adj1" fmla="val 81606"/>
              <a:gd name="adj2" fmla="val -4905"/>
              <a:gd name="adj3" fmla="val -53595"/>
              <a:gd name="adj4" fmla="val -359092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3</a:t>
            </a:r>
          </a:p>
        </p:txBody>
      </p:sp>
      <p:sp>
        <p:nvSpPr>
          <p:cNvPr id="11" name="Выноска 1 10"/>
          <p:cNvSpPr/>
          <p:nvPr/>
        </p:nvSpPr>
        <p:spPr>
          <a:xfrm>
            <a:off x="2857500" y="1714500"/>
            <a:ext cx="357188" cy="357188"/>
          </a:xfrm>
          <a:prstGeom prst="borderCallout1">
            <a:avLst>
              <a:gd name="adj1" fmla="val 65606"/>
              <a:gd name="adj2" fmla="val -7572"/>
              <a:gd name="adj3" fmla="val 456497"/>
              <a:gd name="adj4" fmla="val -326711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4</a:t>
            </a:r>
          </a:p>
        </p:txBody>
      </p:sp>
      <p:sp>
        <p:nvSpPr>
          <p:cNvPr id="12" name="Выноска 1 11"/>
          <p:cNvSpPr/>
          <p:nvPr/>
        </p:nvSpPr>
        <p:spPr>
          <a:xfrm>
            <a:off x="1143000" y="1785938"/>
            <a:ext cx="357188" cy="357187"/>
          </a:xfrm>
          <a:prstGeom prst="borderCallout1">
            <a:avLst>
              <a:gd name="adj1" fmla="val 97479"/>
              <a:gd name="adj2" fmla="val -3111"/>
              <a:gd name="adj3" fmla="val 152123"/>
              <a:gd name="adj4" fmla="val -117019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6</a:t>
            </a:r>
          </a:p>
        </p:txBody>
      </p:sp>
      <p:sp>
        <p:nvSpPr>
          <p:cNvPr id="13" name="Выноска 1 12"/>
          <p:cNvSpPr/>
          <p:nvPr/>
        </p:nvSpPr>
        <p:spPr>
          <a:xfrm>
            <a:off x="3071813" y="2214563"/>
            <a:ext cx="357187" cy="357187"/>
          </a:xfrm>
          <a:prstGeom prst="borderCallout1">
            <a:avLst>
              <a:gd name="adj1" fmla="val 105606"/>
              <a:gd name="adj2" fmla="val 61762"/>
              <a:gd name="adj3" fmla="val 242022"/>
              <a:gd name="adj4" fmla="val -51284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7</a:t>
            </a:r>
          </a:p>
        </p:txBody>
      </p:sp>
      <p:sp>
        <p:nvSpPr>
          <p:cNvPr id="14" name="Выноска 1 13"/>
          <p:cNvSpPr/>
          <p:nvPr/>
        </p:nvSpPr>
        <p:spPr>
          <a:xfrm>
            <a:off x="2928938" y="6072188"/>
            <a:ext cx="357187" cy="357187"/>
          </a:xfrm>
          <a:prstGeom prst="borderCallout1">
            <a:avLst>
              <a:gd name="adj1" fmla="val -8299"/>
              <a:gd name="adj2" fmla="val 2716"/>
              <a:gd name="adj3" fmla="val -114927"/>
              <a:gd name="adj4" fmla="val -69950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5</a:t>
            </a:r>
          </a:p>
        </p:txBody>
      </p:sp>
      <p:sp>
        <p:nvSpPr>
          <p:cNvPr id="15" name="Выноска 1 14"/>
          <p:cNvSpPr/>
          <p:nvPr/>
        </p:nvSpPr>
        <p:spPr>
          <a:xfrm>
            <a:off x="2928938" y="5286375"/>
            <a:ext cx="357187" cy="357188"/>
          </a:xfrm>
          <a:prstGeom prst="borderCallout1">
            <a:avLst>
              <a:gd name="adj1" fmla="val 1224"/>
              <a:gd name="adj2" fmla="val -6046"/>
              <a:gd name="adj3" fmla="val -89406"/>
              <a:gd name="adj4" fmla="val -104236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8</a:t>
            </a:r>
          </a:p>
        </p:txBody>
      </p:sp>
      <p:sp>
        <p:nvSpPr>
          <p:cNvPr id="16" name="Выноска 1 15"/>
          <p:cNvSpPr/>
          <p:nvPr/>
        </p:nvSpPr>
        <p:spPr>
          <a:xfrm>
            <a:off x="857250" y="4857750"/>
            <a:ext cx="357188" cy="357188"/>
          </a:xfrm>
          <a:prstGeom prst="borderCallout1">
            <a:avLst>
              <a:gd name="adj1" fmla="val -1061"/>
              <a:gd name="adj2" fmla="val 43476"/>
              <a:gd name="adj3" fmla="val -243689"/>
              <a:gd name="adj4" fmla="val 69095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>
              <a:defRPr/>
            </a:pPr>
            <a:r>
              <a:rPr lang="ru-RU" i="1" dirty="0" smtClean="0"/>
              <a:t>Физкультминутка.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25" y="1357298"/>
            <a:ext cx="5357813" cy="5357827"/>
          </a:xfrm>
        </p:spPr>
        <p:txBody>
          <a:bodyPr/>
          <a:lstStyle/>
          <a:p>
            <a:pPr algn="ctr">
              <a:buNone/>
              <a:defRPr/>
            </a:pPr>
            <a:r>
              <a:rPr lang="ru-RU" sz="2400" dirty="0" smtClean="0"/>
              <a:t>	</a:t>
            </a:r>
            <a:r>
              <a:rPr lang="ru-RU" sz="2800" dirty="0" smtClean="0"/>
              <a:t>Дружно встали – раз, два, три – </a:t>
            </a:r>
            <a:br>
              <a:rPr lang="ru-RU" sz="2800" dirty="0" smtClean="0"/>
            </a:br>
            <a:r>
              <a:rPr lang="ru-RU" sz="2800" dirty="0" smtClean="0"/>
              <a:t>Мы теперь богатыри. </a:t>
            </a:r>
            <a:br>
              <a:rPr lang="ru-RU" sz="2800" dirty="0" smtClean="0"/>
            </a:br>
            <a:r>
              <a:rPr lang="ru-RU" sz="2800" dirty="0" smtClean="0"/>
              <a:t>Мы ладонь к глазам приставим, </a:t>
            </a:r>
            <a:br>
              <a:rPr lang="ru-RU" sz="2800" dirty="0" smtClean="0"/>
            </a:br>
            <a:r>
              <a:rPr lang="ru-RU" sz="2800" dirty="0" smtClean="0"/>
              <a:t>Ноги крепкие расставим, </a:t>
            </a:r>
            <a:br>
              <a:rPr lang="ru-RU" sz="2800" dirty="0" smtClean="0"/>
            </a:br>
            <a:r>
              <a:rPr lang="ru-RU" sz="2800" dirty="0" smtClean="0"/>
              <a:t>Поворачиваясь вправо, </a:t>
            </a:r>
            <a:br>
              <a:rPr lang="ru-RU" sz="2800" dirty="0" smtClean="0"/>
            </a:br>
            <a:r>
              <a:rPr lang="ru-RU" sz="2800" dirty="0" smtClean="0"/>
              <a:t>Оглядимся величаво, </a:t>
            </a:r>
            <a:br>
              <a:rPr lang="ru-RU" sz="2800" dirty="0" smtClean="0"/>
            </a:br>
            <a:r>
              <a:rPr lang="ru-RU" sz="2800" dirty="0" smtClean="0"/>
              <a:t>И налево надо тоже </a:t>
            </a:r>
            <a:br>
              <a:rPr lang="ru-RU" sz="2800" dirty="0" smtClean="0"/>
            </a:br>
            <a:r>
              <a:rPr lang="ru-RU" sz="2800" dirty="0" smtClean="0"/>
              <a:t>Поглядеть из-под ладошек, </a:t>
            </a:r>
            <a:br>
              <a:rPr lang="ru-RU" sz="2800" dirty="0" smtClean="0"/>
            </a:br>
            <a:r>
              <a:rPr lang="ru-RU" sz="2800" dirty="0" smtClean="0"/>
              <a:t>И направо, и ещё </a:t>
            </a:r>
            <a:br>
              <a:rPr lang="ru-RU" sz="2800" dirty="0" smtClean="0"/>
            </a:br>
            <a:r>
              <a:rPr lang="ru-RU" sz="2800" dirty="0" smtClean="0"/>
              <a:t>Через левое плечо.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4" descr="~LWF0012.JPG"/>
          <p:cNvPicPr>
            <a:picLocks noChangeAspect="1"/>
          </p:cNvPicPr>
          <p:nvPr/>
        </p:nvPicPr>
        <p:blipFill>
          <a:blip r:embed="rId3"/>
          <a:srcRect l="61911" t="54333" r="4480"/>
          <a:stretch>
            <a:fillRect/>
          </a:stretch>
        </p:blipFill>
        <p:spPr bwMode="auto">
          <a:xfrm>
            <a:off x="7215188" y="4038600"/>
            <a:ext cx="1785937" cy="26082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" name="Содержимое 4" descr="~LWF0012.JPG"/>
          <p:cNvPicPr>
            <a:picLocks noChangeAspect="1"/>
          </p:cNvPicPr>
          <p:nvPr/>
        </p:nvPicPr>
        <p:blipFill>
          <a:blip r:embed="rId3">
            <a:lum bright="10000"/>
          </a:blip>
          <a:srcRect l="53137" t="7441" r="19977" b="55029"/>
          <a:stretch>
            <a:fillRect/>
          </a:stretch>
        </p:blipFill>
        <p:spPr bwMode="auto">
          <a:xfrm>
            <a:off x="7572375" y="1143000"/>
            <a:ext cx="14287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Содержимое 4" descr="~LWF0012.JPG"/>
          <p:cNvPicPr>
            <a:picLocks noChangeAspect="1"/>
          </p:cNvPicPr>
          <p:nvPr/>
        </p:nvPicPr>
        <p:blipFill>
          <a:blip r:embed="rId3">
            <a:lum bright="10000"/>
          </a:blip>
          <a:srcRect l="7076" t="7595" r="54008" b="53899"/>
          <a:stretch>
            <a:fillRect/>
          </a:stretch>
        </p:blipFill>
        <p:spPr bwMode="auto">
          <a:xfrm>
            <a:off x="5715000" y="2500313"/>
            <a:ext cx="208438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85725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Богатыри разных народов.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785938"/>
            <a:ext cx="4281488" cy="485775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Что свойственно богатырям разных народов?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Как зовут киргизского, узбекского, башкирского богатырей?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Чем славились богатыри?</a:t>
            </a:r>
          </a:p>
        </p:txBody>
      </p:sp>
      <p:pic>
        <p:nvPicPr>
          <p:cNvPr id="5" name="Содержимое 8" descr="~LWF0008.JPG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 l="37898" t="12897" r="6857" b="24097"/>
          <a:stretch>
            <a:fillRect/>
          </a:stretch>
        </p:blipFill>
        <p:spPr>
          <a:xfrm>
            <a:off x="4000500" y="1000125"/>
            <a:ext cx="2357438" cy="1952625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8" name="Содержимое 4" descr="~LWF0012.JPG"/>
          <p:cNvPicPr>
            <a:picLocks noGrp="1" noChangeAspect="1"/>
          </p:cNvPicPr>
          <p:nvPr>
            <p:ph sz="half" idx="2"/>
          </p:nvPr>
        </p:nvPicPr>
        <p:blipFill>
          <a:blip r:embed="rId3">
            <a:lum bright="10000"/>
          </a:blip>
          <a:srcRect l="8691" t="47746" r="34783" b="17676"/>
          <a:stretch>
            <a:fillRect/>
          </a:stretch>
        </p:blipFill>
        <p:spPr>
          <a:xfrm>
            <a:off x="3357563" y="4572000"/>
            <a:ext cx="3043237" cy="2000250"/>
          </a:xfrm>
          <a:ln w="28575">
            <a:solidFill>
              <a:schemeClr val="bg1"/>
            </a:solidFill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57188" y="1143000"/>
            <a:ext cx="8429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ru-RU" sz="2800" dirty="0"/>
              <a:t>Чем необычен сегодня  старший домовой Афанасий? Почему?</a:t>
            </a:r>
            <a:endParaRPr lang="ru-RU" sz="2800" b="1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>
              <a:defRPr/>
            </a:pPr>
            <a:r>
              <a:rPr lang="ru-RU" i="1" dirty="0" smtClean="0"/>
              <a:t>Работа со скороговоркой.</a:t>
            </a:r>
            <a:endParaRPr lang="ru-RU" i="1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142875" y="1500188"/>
            <a:ext cx="8786813" cy="5000625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800" b="1" dirty="0" smtClean="0"/>
              <a:t>Ишак в кишлак дрова возил,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dirty="0" smtClean="0"/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800" b="1" dirty="0" smtClean="0"/>
              <a:t>Ишак дрова в траву свалил.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Чем необычна скороговорка?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Можно ли по её содержанию определить, о чем мы будем читать?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7188" y="642938"/>
            <a:ext cx="82296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Работа с текстом до чтения.</a:t>
            </a:r>
            <a:endParaRPr lang="ru-RU" sz="3200" i="1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2500313"/>
            <a:ext cx="8429625" cy="34559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dirty="0" smtClean="0"/>
              <a:t>Прочитайте название произведения на с.188</a:t>
            </a:r>
            <a:br>
              <a:rPr lang="ru-RU" dirty="0" smtClean="0"/>
            </a:br>
            <a:endParaRPr lang="ru-RU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/>
              <a:t>Кто такой дэв? Где об этом можно узнать?</a:t>
            </a:r>
            <a:br>
              <a:rPr lang="ru-RU" dirty="0" smtClean="0"/>
            </a:br>
            <a:endParaRPr lang="ru-RU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/>
              <a:t>А кто это Дыйканбай?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/>
              <a:t>Кто автор сказки?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9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EC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2F4FF"/>
      </a:accent5>
      <a:accent6>
        <a:srgbClr val="2D2D8A"/>
      </a:accent6>
      <a:hlink>
        <a:srgbClr val="6600FF"/>
      </a:hlink>
      <a:folHlink>
        <a:srgbClr val="009900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</TotalTime>
  <Words>740</Words>
  <Application>Microsoft Office PowerPoint</Application>
  <PresentationFormat>Экран (4:3)</PresentationFormat>
  <Paragraphs>190</Paragraphs>
  <Slides>19</Slides>
  <Notes>19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Течение</vt:lpstr>
      <vt:lpstr>«Дыйканбай и дэв» (киргизская сказка)</vt:lpstr>
      <vt:lpstr>Организация на урок.</vt:lpstr>
      <vt:lpstr>Богатырские сказки.</vt:lpstr>
      <vt:lpstr>Подберите синонимы: </vt:lpstr>
      <vt:lpstr>Проверь  себя.</vt:lpstr>
      <vt:lpstr>Физкультминутка.</vt:lpstr>
      <vt:lpstr>Богатыри разных народов.</vt:lpstr>
      <vt:lpstr>Работа со скороговоркой.</vt:lpstr>
      <vt:lpstr>Работа с текстом до чтения.</vt:lpstr>
      <vt:lpstr>К и р г и з и я -</vt:lpstr>
      <vt:lpstr>Рассуждаем.</vt:lpstr>
      <vt:lpstr>Рассуждаем.</vt:lpstr>
      <vt:lpstr>А может дэв такой?</vt:lpstr>
      <vt:lpstr>Физкультминутка.</vt:lpstr>
      <vt:lpstr>Рассуждаем.</vt:lpstr>
      <vt:lpstr>Работа с текстом во время чтения.</vt:lpstr>
      <vt:lpstr>Восстанови порядок слов.</vt:lpstr>
      <vt:lpstr>Подведение итога.</vt:lpstr>
      <vt:lpstr>Итог урока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Полярная ночь.</dc:title>
  <dc:creator>денис</dc:creator>
  <cp:lastModifiedBy>Елена</cp:lastModifiedBy>
  <cp:revision>65</cp:revision>
  <dcterms:created xsi:type="dcterms:W3CDTF">2007-11-16T17:19:46Z</dcterms:created>
  <dcterms:modified xsi:type="dcterms:W3CDTF">2012-12-01T06:35:23Z</dcterms:modified>
</cp:coreProperties>
</file>