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0" r:id="rId1"/>
  </p:sldMasterIdLst>
  <p:sldIdLst>
    <p:sldId id="256" r:id="rId2"/>
    <p:sldId id="258" r:id="rId3"/>
    <p:sldId id="259" r:id="rId4"/>
    <p:sldId id="260" r:id="rId5"/>
    <p:sldId id="261" r:id="rId6"/>
    <p:sldId id="271" r:id="rId7"/>
    <p:sldId id="264" r:id="rId8"/>
    <p:sldId id="263" r:id="rId9"/>
    <p:sldId id="266" r:id="rId10"/>
    <p:sldId id="268" r:id="rId11"/>
    <p:sldId id="269" r:id="rId12"/>
    <p:sldId id="270" r:id="rId13"/>
    <p:sldId id="273" r:id="rId14"/>
    <p:sldId id="277" r:id="rId15"/>
    <p:sldId id="274" r:id="rId16"/>
    <p:sldId id="275" r:id="rId17"/>
    <p:sldId id="276" r:id="rId18"/>
    <p:sldId id="265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F6F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E55838-28A7-498B-8290-FD5A5D4FB5A2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F3E225A6-2563-4BFC-B6DE-467B21BFE042}">
      <dgm:prSet/>
      <dgm:spPr/>
      <dgm:t>
        <a:bodyPr/>
        <a:lstStyle/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Задачи</a:t>
          </a:r>
          <a:endParaRPr lang="ru-RU" dirty="0" smtClean="0"/>
        </a:p>
      </dgm:t>
    </dgm:pt>
    <dgm:pt modelId="{A2714A98-74B5-4BDF-86D3-9FEC51142751}" type="parTrans" cxnId="{6AF34376-C36C-407E-B14F-10D8346BF150}">
      <dgm:prSet/>
      <dgm:spPr/>
      <dgm:t>
        <a:bodyPr/>
        <a:lstStyle/>
        <a:p>
          <a:endParaRPr lang="ru-RU"/>
        </a:p>
      </dgm:t>
    </dgm:pt>
    <dgm:pt modelId="{F4957769-1BB1-45AA-9BA6-E835616D85CD}" type="sibTrans" cxnId="{6AF34376-C36C-407E-B14F-10D8346BF150}">
      <dgm:prSet/>
      <dgm:spPr/>
      <dgm:t>
        <a:bodyPr/>
        <a:lstStyle/>
        <a:p>
          <a:endParaRPr lang="ru-RU"/>
        </a:p>
      </dgm:t>
    </dgm:pt>
    <dgm:pt modelId="{2B392878-B495-464C-9D60-AE2CA67B61C2}">
      <dgm:prSet/>
      <dgm:spPr/>
      <dgm:t>
        <a:bodyPr/>
        <a:lstStyle/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Исследовать состав</a:t>
          </a:r>
        </a:p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 примесей питьевой водопроводной и речной воды</a:t>
          </a:r>
          <a:endParaRPr lang="ru-RU" dirty="0" smtClean="0"/>
        </a:p>
      </dgm:t>
    </dgm:pt>
    <dgm:pt modelId="{53CC8281-18E0-4BB4-8D7F-DC289C1B7C76}" type="parTrans" cxnId="{0E2B9BBC-CD9B-47E6-9E41-14D956912E97}">
      <dgm:prSet/>
      <dgm:spPr/>
      <dgm:t>
        <a:bodyPr/>
        <a:lstStyle/>
        <a:p>
          <a:endParaRPr lang="ru-RU"/>
        </a:p>
      </dgm:t>
    </dgm:pt>
    <dgm:pt modelId="{6776DFCC-8AA1-4381-943F-6D29DD32994B}" type="sibTrans" cxnId="{0E2B9BBC-CD9B-47E6-9E41-14D956912E97}">
      <dgm:prSet/>
      <dgm:spPr/>
      <dgm:t>
        <a:bodyPr/>
        <a:lstStyle/>
        <a:p>
          <a:endParaRPr lang="ru-RU"/>
        </a:p>
      </dgm:t>
    </dgm:pt>
    <dgm:pt modelId="{307CA854-F812-4C0E-9720-9BE55BBABB7D}">
      <dgm:prSet/>
      <dgm:spPr/>
      <dgm:t>
        <a:bodyPr/>
        <a:lstStyle/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Рассмотреть влияние</a:t>
          </a:r>
        </a:p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питьевой воды</a:t>
          </a:r>
        </a:p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на здоровье человека</a:t>
          </a:r>
          <a:endParaRPr lang="ru-RU" dirty="0" smtClean="0"/>
        </a:p>
      </dgm:t>
    </dgm:pt>
    <dgm:pt modelId="{B6319956-1CE5-4251-94B2-6070DC2D480B}" type="parTrans" cxnId="{C8DA902C-8C7E-47E0-880C-D855FB2CABDF}">
      <dgm:prSet/>
      <dgm:spPr/>
      <dgm:t>
        <a:bodyPr/>
        <a:lstStyle/>
        <a:p>
          <a:endParaRPr lang="ru-RU"/>
        </a:p>
      </dgm:t>
    </dgm:pt>
    <dgm:pt modelId="{AE32FBAD-EB43-4BD0-9F22-171829ACD822}" type="sibTrans" cxnId="{C8DA902C-8C7E-47E0-880C-D855FB2CABDF}">
      <dgm:prSet/>
      <dgm:spPr/>
      <dgm:t>
        <a:bodyPr/>
        <a:lstStyle/>
        <a:p>
          <a:endParaRPr lang="ru-RU"/>
        </a:p>
      </dgm:t>
    </dgm:pt>
    <dgm:pt modelId="{8E96A616-B31D-4D09-991D-D405D13ECD7A}">
      <dgm:prSet/>
      <dgm:spPr/>
      <dgm:t>
        <a:bodyPr/>
        <a:lstStyle/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Разработать</a:t>
          </a:r>
        </a:p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  рекомендации </a:t>
          </a:r>
        </a:p>
        <a:p>
          <a:pPr marR="0" algn="ctr" rtl="0"/>
          <a:r>
            <a:rPr lang="ru-RU" b="1" baseline="0" dirty="0" smtClean="0">
              <a:solidFill>
                <a:srgbClr val="000000"/>
              </a:solidFill>
              <a:latin typeface="Arial"/>
            </a:rPr>
            <a:t>по улучшению качества воды</a:t>
          </a:r>
          <a:endParaRPr lang="ru-RU" dirty="0" smtClean="0"/>
        </a:p>
      </dgm:t>
    </dgm:pt>
    <dgm:pt modelId="{C2D9A0BC-25C0-4FB3-9875-8044868E0EB7}" type="parTrans" cxnId="{7993FDF8-1BBD-4826-9F44-0C0503B6129C}">
      <dgm:prSet/>
      <dgm:spPr/>
      <dgm:t>
        <a:bodyPr/>
        <a:lstStyle/>
        <a:p>
          <a:endParaRPr lang="ru-RU"/>
        </a:p>
      </dgm:t>
    </dgm:pt>
    <dgm:pt modelId="{9E87DA42-DCED-4E4A-9DB3-D1480F122417}" type="sibTrans" cxnId="{7993FDF8-1BBD-4826-9F44-0C0503B6129C}">
      <dgm:prSet/>
      <dgm:spPr/>
      <dgm:t>
        <a:bodyPr/>
        <a:lstStyle/>
        <a:p>
          <a:endParaRPr lang="ru-RU"/>
        </a:p>
      </dgm:t>
    </dgm:pt>
    <dgm:pt modelId="{B6A0B255-A3CC-4F9C-B4A6-70CFBF787EB8}" type="pres">
      <dgm:prSet presAssocID="{06E55838-28A7-498B-8290-FD5A5D4FB5A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F358F9F-A919-4462-A684-5212225933ED}" type="pres">
      <dgm:prSet presAssocID="{F3E225A6-2563-4BFC-B6DE-467B21BFE042}" presName="centerShape" presStyleLbl="node0" presStyleIdx="0" presStyleCnt="1" custLinFactNeighborY="438"/>
      <dgm:spPr/>
      <dgm:t>
        <a:bodyPr/>
        <a:lstStyle/>
        <a:p>
          <a:endParaRPr lang="ru-RU"/>
        </a:p>
      </dgm:t>
    </dgm:pt>
    <dgm:pt modelId="{7616726C-1AB2-4BE9-9A3D-1AE83C3E04AC}" type="pres">
      <dgm:prSet presAssocID="{53CC8281-18E0-4BB4-8D7F-DC289C1B7C76}" presName="Name9" presStyleLbl="parChTrans1D2" presStyleIdx="0" presStyleCnt="3"/>
      <dgm:spPr/>
      <dgm:t>
        <a:bodyPr/>
        <a:lstStyle/>
        <a:p>
          <a:endParaRPr lang="ru-RU"/>
        </a:p>
      </dgm:t>
    </dgm:pt>
    <dgm:pt modelId="{5F04CDFC-E34D-4752-8199-4682411159BC}" type="pres">
      <dgm:prSet presAssocID="{53CC8281-18E0-4BB4-8D7F-DC289C1B7C76}" presName="connTx" presStyleLbl="parChTrans1D2" presStyleIdx="0" presStyleCnt="3"/>
      <dgm:spPr/>
      <dgm:t>
        <a:bodyPr/>
        <a:lstStyle/>
        <a:p>
          <a:endParaRPr lang="ru-RU"/>
        </a:p>
      </dgm:t>
    </dgm:pt>
    <dgm:pt modelId="{5EDD5C0D-420F-491A-9927-74C84B5D72DC}" type="pres">
      <dgm:prSet presAssocID="{2B392878-B495-464C-9D60-AE2CA67B61C2}" presName="node" presStyleLbl="node1" presStyleIdx="0" presStyleCnt="3" custRadScaleRad="100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B5EF4A-BF3B-41CD-829C-7B33BD769ACF}" type="pres">
      <dgm:prSet presAssocID="{B6319956-1CE5-4251-94B2-6070DC2D480B}" presName="Name9" presStyleLbl="parChTrans1D2" presStyleIdx="1" presStyleCnt="3"/>
      <dgm:spPr/>
      <dgm:t>
        <a:bodyPr/>
        <a:lstStyle/>
        <a:p>
          <a:endParaRPr lang="ru-RU"/>
        </a:p>
      </dgm:t>
    </dgm:pt>
    <dgm:pt modelId="{107B4FF4-14C2-4440-A3AD-22DFED68F42F}" type="pres">
      <dgm:prSet presAssocID="{B6319956-1CE5-4251-94B2-6070DC2D480B}" presName="connTx" presStyleLbl="parChTrans1D2" presStyleIdx="1" presStyleCnt="3"/>
      <dgm:spPr/>
      <dgm:t>
        <a:bodyPr/>
        <a:lstStyle/>
        <a:p>
          <a:endParaRPr lang="ru-RU"/>
        </a:p>
      </dgm:t>
    </dgm:pt>
    <dgm:pt modelId="{F8E9777A-D29D-48F7-958A-9EF2C965B63C}" type="pres">
      <dgm:prSet presAssocID="{307CA854-F812-4C0E-9720-9BE55BBABB7D}" presName="node" presStyleLbl="node1" presStyleIdx="1" presStyleCnt="3" custRadScaleRad="100441" custRadScaleInc="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34484F-514E-45A2-AECE-AC7F5C929D31}" type="pres">
      <dgm:prSet presAssocID="{C2D9A0BC-25C0-4FB3-9875-8044868E0EB7}" presName="Name9" presStyleLbl="parChTrans1D2" presStyleIdx="2" presStyleCnt="3"/>
      <dgm:spPr/>
      <dgm:t>
        <a:bodyPr/>
        <a:lstStyle/>
        <a:p>
          <a:endParaRPr lang="ru-RU"/>
        </a:p>
      </dgm:t>
    </dgm:pt>
    <dgm:pt modelId="{B51D52A9-1AF1-4D11-94CF-173311CCCD91}" type="pres">
      <dgm:prSet presAssocID="{C2D9A0BC-25C0-4FB3-9875-8044868E0EB7}" presName="connTx" presStyleLbl="parChTrans1D2" presStyleIdx="2" presStyleCnt="3"/>
      <dgm:spPr/>
      <dgm:t>
        <a:bodyPr/>
        <a:lstStyle/>
        <a:p>
          <a:endParaRPr lang="ru-RU"/>
        </a:p>
      </dgm:t>
    </dgm:pt>
    <dgm:pt modelId="{EF1A9E73-E42E-4C59-B0D4-3E5BE91AD5BD}" type="pres">
      <dgm:prSet presAssocID="{8E96A616-B31D-4D09-991D-D405D13ECD7A}" presName="node" presStyleLbl="node1" presStyleIdx="2" presStyleCnt="3" custRadScaleRad="100441" custRadScaleInc="-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2C083B-EBF0-4308-9929-521138096FF7}" type="presOf" srcId="{06E55838-28A7-498B-8290-FD5A5D4FB5A2}" destId="{B6A0B255-A3CC-4F9C-B4A6-70CFBF787EB8}" srcOrd="0" destOrd="0" presId="urn:microsoft.com/office/officeart/2005/8/layout/radial1"/>
    <dgm:cxn modelId="{0E709456-DED0-41BE-B399-47B428D3E158}" type="presOf" srcId="{C2D9A0BC-25C0-4FB3-9875-8044868E0EB7}" destId="{E834484F-514E-45A2-AECE-AC7F5C929D31}" srcOrd="0" destOrd="0" presId="urn:microsoft.com/office/officeart/2005/8/layout/radial1"/>
    <dgm:cxn modelId="{7993FDF8-1BBD-4826-9F44-0C0503B6129C}" srcId="{F3E225A6-2563-4BFC-B6DE-467B21BFE042}" destId="{8E96A616-B31D-4D09-991D-D405D13ECD7A}" srcOrd="2" destOrd="0" parTransId="{C2D9A0BC-25C0-4FB3-9875-8044868E0EB7}" sibTransId="{9E87DA42-DCED-4E4A-9DB3-D1480F122417}"/>
    <dgm:cxn modelId="{0DAB7C5C-2AF3-45EF-AA55-D3551EB3754A}" type="presOf" srcId="{2B392878-B495-464C-9D60-AE2CA67B61C2}" destId="{5EDD5C0D-420F-491A-9927-74C84B5D72DC}" srcOrd="0" destOrd="0" presId="urn:microsoft.com/office/officeart/2005/8/layout/radial1"/>
    <dgm:cxn modelId="{F5EB058E-7519-496E-B626-373EA15926C1}" type="presOf" srcId="{B6319956-1CE5-4251-94B2-6070DC2D480B}" destId="{107B4FF4-14C2-4440-A3AD-22DFED68F42F}" srcOrd="1" destOrd="0" presId="urn:microsoft.com/office/officeart/2005/8/layout/radial1"/>
    <dgm:cxn modelId="{6AF34376-C36C-407E-B14F-10D8346BF150}" srcId="{06E55838-28A7-498B-8290-FD5A5D4FB5A2}" destId="{F3E225A6-2563-4BFC-B6DE-467B21BFE042}" srcOrd="0" destOrd="0" parTransId="{A2714A98-74B5-4BDF-86D3-9FEC51142751}" sibTransId="{F4957769-1BB1-45AA-9BA6-E835616D85CD}"/>
    <dgm:cxn modelId="{E470B940-2F2F-47BA-AAFF-60F33DAF2A5A}" type="presOf" srcId="{53CC8281-18E0-4BB4-8D7F-DC289C1B7C76}" destId="{5F04CDFC-E34D-4752-8199-4682411159BC}" srcOrd="1" destOrd="0" presId="urn:microsoft.com/office/officeart/2005/8/layout/radial1"/>
    <dgm:cxn modelId="{802338D3-0915-4894-8ADA-4EE26887356D}" type="presOf" srcId="{307CA854-F812-4C0E-9720-9BE55BBABB7D}" destId="{F8E9777A-D29D-48F7-958A-9EF2C965B63C}" srcOrd="0" destOrd="0" presId="urn:microsoft.com/office/officeart/2005/8/layout/radial1"/>
    <dgm:cxn modelId="{1DFDC275-BCB8-4292-A1F4-DCCB72A761F4}" type="presOf" srcId="{8E96A616-B31D-4D09-991D-D405D13ECD7A}" destId="{EF1A9E73-E42E-4C59-B0D4-3E5BE91AD5BD}" srcOrd="0" destOrd="0" presId="urn:microsoft.com/office/officeart/2005/8/layout/radial1"/>
    <dgm:cxn modelId="{879BC231-CAF6-40C2-9F2A-646C9A0EF974}" type="presOf" srcId="{53CC8281-18E0-4BB4-8D7F-DC289C1B7C76}" destId="{7616726C-1AB2-4BE9-9A3D-1AE83C3E04AC}" srcOrd="0" destOrd="0" presId="urn:microsoft.com/office/officeart/2005/8/layout/radial1"/>
    <dgm:cxn modelId="{DD58522E-B979-4A26-A207-BFE1F59C2158}" type="presOf" srcId="{C2D9A0BC-25C0-4FB3-9875-8044868E0EB7}" destId="{B51D52A9-1AF1-4D11-94CF-173311CCCD91}" srcOrd="1" destOrd="0" presId="urn:microsoft.com/office/officeart/2005/8/layout/radial1"/>
    <dgm:cxn modelId="{0E2B9BBC-CD9B-47E6-9E41-14D956912E97}" srcId="{F3E225A6-2563-4BFC-B6DE-467B21BFE042}" destId="{2B392878-B495-464C-9D60-AE2CA67B61C2}" srcOrd="0" destOrd="0" parTransId="{53CC8281-18E0-4BB4-8D7F-DC289C1B7C76}" sibTransId="{6776DFCC-8AA1-4381-943F-6D29DD32994B}"/>
    <dgm:cxn modelId="{4E458B2F-8C8F-421D-9EB4-0F8E0D56532F}" type="presOf" srcId="{F3E225A6-2563-4BFC-B6DE-467B21BFE042}" destId="{1F358F9F-A919-4462-A684-5212225933ED}" srcOrd="0" destOrd="0" presId="urn:microsoft.com/office/officeart/2005/8/layout/radial1"/>
    <dgm:cxn modelId="{C8DA902C-8C7E-47E0-880C-D855FB2CABDF}" srcId="{F3E225A6-2563-4BFC-B6DE-467B21BFE042}" destId="{307CA854-F812-4C0E-9720-9BE55BBABB7D}" srcOrd="1" destOrd="0" parTransId="{B6319956-1CE5-4251-94B2-6070DC2D480B}" sibTransId="{AE32FBAD-EB43-4BD0-9F22-171829ACD822}"/>
    <dgm:cxn modelId="{9F8EEC86-4C75-4557-93C2-C37EFCC91D8E}" type="presOf" srcId="{B6319956-1CE5-4251-94B2-6070DC2D480B}" destId="{F0B5EF4A-BF3B-41CD-829C-7B33BD769ACF}" srcOrd="0" destOrd="0" presId="urn:microsoft.com/office/officeart/2005/8/layout/radial1"/>
    <dgm:cxn modelId="{363191FD-1F6A-481E-90EF-141450248455}" type="presParOf" srcId="{B6A0B255-A3CC-4F9C-B4A6-70CFBF787EB8}" destId="{1F358F9F-A919-4462-A684-5212225933ED}" srcOrd="0" destOrd="0" presId="urn:microsoft.com/office/officeart/2005/8/layout/radial1"/>
    <dgm:cxn modelId="{708C7092-B33D-4202-966C-F4D4E3768BBD}" type="presParOf" srcId="{B6A0B255-A3CC-4F9C-B4A6-70CFBF787EB8}" destId="{7616726C-1AB2-4BE9-9A3D-1AE83C3E04AC}" srcOrd="1" destOrd="0" presId="urn:microsoft.com/office/officeart/2005/8/layout/radial1"/>
    <dgm:cxn modelId="{1099AAA7-A26F-46D6-8D5F-461645F366E1}" type="presParOf" srcId="{7616726C-1AB2-4BE9-9A3D-1AE83C3E04AC}" destId="{5F04CDFC-E34D-4752-8199-4682411159BC}" srcOrd="0" destOrd="0" presId="urn:microsoft.com/office/officeart/2005/8/layout/radial1"/>
    <dgm:cxn modelId="{6733E070-5209-440B-B483-32BCBEBA1B0F}" type="presParOf" srcId="{B6A0B255-A3CC-4F9C-B4A6-70CFBF787EB8}" destId="{5EDD5C0D-420F-491A-9927-74C84B5D72DC}" srcOrd="2" destOrd="0" presId="urn:microsoft.com/office/officeart/2005/8/layout/radial1"/>
    <dgm:cxn modelId="{D915A116-9D3D-425B-8CE5-8DEB71B5FBAD}" type="presParOf" srcId="{B6A0B255-A3CC-4F9C-B4A6-70CFBF787EB8}" destId="{F0B5EF4A-BF3B-41CD-829C-7B33BD769ACF}" srcOrd="3" destOrd="0" presId="urn:microsoft.com/office/officeart/2005/8/layout/radial1"/>
    <dgm:cxn modelId="{5744B154-EB8F-4E64-BC13-E96FDFB59944}" type="presParOf" srcId="{F0B5EF4A-BF3B-41CD-829C-7B33BD769ACF}" destId="{107B4FF4-14C2-4440-A3AD-22DFED68F42F}" srcOrd="0" destOrd="0" presId="urn:microsoft.com/office/officeart/2005/8/layout/radial1"/>
    <dgm:cxn modelId="{CAE1BE0F-9E57-4479-8104-2AD2AF60B559}" type="presParOf" srcId="{B6A0B255-A3CC-4F9C-B4A6-70CFBF787EB8}" destId="{F8E9777A-D29D-48F7-958A-9EF2C965B63C}" srcOrd="4" destOrd="0" presId="urn:microsoft.com/office/officeart/2005/8/layout/radial1"/>
    <dgm:cxn modelId="{3AB8CA34-CBD3-4BE3-BD72-CA78353531DC}" type="presParOf" srcId="{B6A0B255-A3CC-4F9C-B4A6-70CFBF787EB8}" destId="{E834484F-514E-45A2-AECE-AC7F5C929D31}" srcOrd="5" destOrd="0" presId="urn:microsoft.com/office/officeart/2005/8/layout/radial1"/>
    <dgm:cxn modelId="{A5202394-F040-47F4-8E4D-B254585415AF}" type="presParOf" srcId="{E834484F-514E-45A2-AECE-AC7F5C929D31}" destId="{B51D52A9-1AF1-4D11-94CF-173311CCCD91}" srcOrd="0" destOrd="0" presId="urn:microsoft.com/office/officeart/2005/8/layout/radial1"/>
    <dgm:cxn modelId="{E3FAA394-529E-4D87-B799-3521F89F6772}" type="presParOf" srcId="{B6A0B255-A3CC-4F9C-B4A6-70CFBF787EB8}" destId="{EF1A9E73-E42E-4C59-B0D4-3E5BE91AD5BD}" srcOrd="6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CCB43-92CE-4CCE-B0B2-1F78070FA01E}" type="datetimeFigureOut">
              <a:rPr lang="ru-RU"/>
              <a:pPr>
                <a:defRPr/>
              </a:pPr>
              <a:t>05.04.2013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762DB-A7EC-40BB-9B85-4EC9A3CFE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34D460-AD81-449E-BA60-BBF77A115578}" type="datetimeFigureOut">
              <a:rPr lang="ru-RU" smtClean="0"/>
              <a:pPr/>
              <a:t>05.04.2013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EBAE7B-83B1-461F-BD73-375F858BFF4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  <p:sldLayoutId id="214748405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nn-photo.ru/images/996ac7b8e74296c273996fe62b0d0b43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37147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/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КАЧЕСТВЕННОЕ ОПРЕДЕЛЕНИЕ ВАЖНЕЙШИХ</a:t>
            </a:r>
            <a:br>
              <a:rPr lang="ru-RU" sz="3200" dirty="0" smtClean="0"/>
            </a:br>
            <a:r>
              <a:rPr lang="ru-RU" sz="3200" dirty="0" smtClean="0"/>
              <a:t>ПРИМЕСЕЙ В  ВОДОПРОВОДНОЙ ПИТЬЕВОЙ ВОДЕ СЕЛА ЛОГИНОВКА И ПРИРОДНОЙ ВОДЕ РЕКИ ЕРУСЛАН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29066"/>
            <a:ext cx="7854696" cy="1643074"/>
          </a:xfrm>
        </p:spPr>
        <p:txBody>
          <a:bodyPr>
            <a:normAutofit fontScale="92500" lnSpcReduction="10000"/>
          </a:bodyPr>
          <a:lstStyle/>
          <a:p>
            <a:r>
              <a:rPr lang="ru-RU" sz="1600" b="1" i="1" dirty="0" smtClean="0">
                <a:solidFill>
                  <a:srgbClr val="FFFF00"/>
                </a:solidFill>
              </a:rPr>
              <a:t>Руководитель: </a:t>
            </a:r>
            <a:endParaRPr lang="ru-RU" sz="1600" i="1" dirty="0" smtClean="0">
              <a:solidFill>
                <a:srgbClr val="FFFF00"/>
              </a:solidFill>
            </a:endParaRPr>
          </a:p>
          <a:p>
            <a:r>
              <a:rPr lang="ru-RU" sz="1600" b="1" i="1" dirty="0" smtClean="0">
                <a:solidFill>
                  <a:srgbClr val="FFFF00"/>
                </a:solidFill>
              </a:rPr>
              <a:t>Воронина Нина Александровна, </a:t>
            </a:r>
            <a:endParaRPr lang="ru-RU" sz="1600" i="1" dirty="0" smtClean="0">
              <a:solidFill>
                <a:srgbClr val="FFFF00"/>
              </a:solidFill>
            </a:endParaRPr>
          </a:p>
          <a:p>
            <a:r>
              <a:rPr lang="ru-RU" sz="1600" b="1" i="1" dirty="0" smtClean="0">
                <a:solidFill>
                  <a:srgbClr val="FFFF00"/>
                </a:solidFill>
              </a:rPr>
              <a:t>учитель биологии, экологии и химии </a:t>
            </a:r>
            <a:endParaRPr lang="ru-RU" sz="1600" i="1" dirty="0" smtClean="0">
              <a:solidFill>
                <a:srgbClr val="FFFF00"/>
              </a:solidFill>
            </a:endParaRPr>
          </a:p>
          <a:p>
            <a:r>
              <a:rPr lang="ru-RU" sz="1600" i="1" dirty="0" smtClean="0"/>
              <a:t> </a:t>
            </a:r>
            <a:r>
              <a:rPr lang="ru-RU" sz="1600" i="1" dirty="0" smtClean="0">
                <a:solidFill>
                  <a:srgbClr val="FFFF00"/>
                </a:solidFill>
              </a:rPr>
              <a:t>МОУ -  </a:t>
            </a:r>
            <a:r>
              <a:rPr lang="ru-RU" sz="1600" i="1" dirty="0" err="1" smtClean="0">
                <a:solidFill>
                  <a:srgbClr val="FFFF00"/>
                </a:solidFill>
              </a:rPr>
              <a:t>сош</a:t>
            </a:r>
            <a:r>
              <a:rPr lang="ru-RU" sz="1600" i="1" dirty="0" smtClean="0">
                <a:solidFill>
                  <a:srgbClr val="FFFF00"/>
                </a:solidFill>
              </a:rPr>
              <a:t> с. </a:t>
            </a:r>
            <a:r>
              <a:rPr lang="ru-RU" sz="1600" i="1" dirty="0" err="1" smtClean="0">
                <a:solidFill>
                  <a:srgbClr val="FFFF00"/>
                </a:solidFill>
              </a:rPr>
              <a:t>Логиновка</a:t>
            </a:r>
            <a:endParaRPr lang="ru-RU" sz="1600" i="1" dirty="0" smtClean="0">
              <a:solidFill>
                <a:srgbClr val="FFFF00"/>
              </a:solidFill>
            </a:endParaRPr>
          </a:p>
          <a:p>
            <a:r>
              <a:rPr lang="ru-RU" sz="1600" i="1" dirty="0" smtClean="0">
                <a:solidFill>
                  <a:srgbClr val="FFFF00"/>
                </a:solidFill>
              </a:rPr>
              <a:t> </a:t>
            </a:r>
            <a:r>
              <a:rPr lang="ru-RU" sz="1600" i="1" dirty="0" err="1" smtClean="0">
                <a:solidFill>
                  <a:srgbClr val="FFFF00"/>
                </a:solidFill>
              </a:rPr>
              <a:t>Краснокутского</a:t>
            </a:r>
            <a:r>
              <a:rPr lang="ru-RU" sz="1600" i="1" dirty="0" smtClean="0">
                <a:solidFill>
                  <a:srgbClr val="FFFF00"/>
                </a:solidFill>
              </a:rPr>
              <a:t> района</a:t>
            </a:r>
          </a:p>
          <a:p>
            <a:r>
              <a:rPr lang="ru-RU" sz="1600" i="1" dirty="0" smtClean="0">
                <a:solidFill>
                  <a:srgbClr val="FFFF00"/>
                </a:solidFill>
              </a:rPr>
              <a:t> Саратовской области</a:t>
            </a:r>
            <a:endParaRPr lang="ru-RU" sz="1600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58204" cy="106129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                                        </a:t>
            </a:r>
            <a:r>
              <a:rPr lang="ru-RU" sz="3600" i="1" dirty="0" smtClean="0"/>
              <a:t>Таблица 1.</a:t>
            </a:r>
            <a:r>
              <a:rPr lang="en-US" sz="3600" i="1" dirty="0" smtClean="0"/>
              <a:t>2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400" b="1" dirty="0" smtClean="0"/>
              <a:t>Характер запаха воды</a:t>
            </a:r>
            <a:endParaRPr lang="ru-RU" sz="4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935163"/>
          <a:ext cx="8258204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Характер запаха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Аналог запаха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Неопределенный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Нет аналога – это должно насторожить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Травянистый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Запах сена, покоса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Сероводородный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Запах тухлых яиц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Затхлый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Запах плесени, застойного воздуха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Прелый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Запах свежевспаханной земли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Древесный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Запах коры деревьев, мокрых опилок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Фекальный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Запах сточных вод, гнили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Болотный</a:t>
                      </a:r>
                      <a:endParaRPr lang="ru-RU" sz="11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Запах тины, ила, цветущей застойной воды</a:t>
                      </a:r>
                      <a:endParaRPr lang="ru-RU" sz="11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Ароматный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Запах цветов, огурцов, томатов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</a:t>
            </a:r>
            <a:r>
              <a:rPr lang="ru-RU" sz="3600" i="1" dirty="0" smtClean="0"/>
              <a:t>Таблица 1.</a:t>
            </a:r>
            <a:r>
              <a:rPr lang="en-US" sz="3600" i="1" dirty="0" smtClean="0"/>
              <a:t>3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400" b="1" dirty="0" smtClean="0"/>
              <a:t>Интенсивность запаха воды</a:t>
            </a:r>
            <a:endParaRPr lang="ru-RU" sz="4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3" y="1935163"/>
          <a:ext cx="8186766" cy="34406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Интенсивность запаха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Характеристика запаха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Очень сильный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Запах интенсивный, сразу ощущается, вода для питья непригодна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Отчетливый</a:t>
                      </a:r>
                      <a:endParaRPr lang="ru-RU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Запах чувствуется отчетливо, вода для питья непригодна</a:t>
                      </a:r>
                      <a:endParaRPr lang="ru-RU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Ощутимо заметный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Запах обнаруживается без труда, такую воду пить нельзя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Слабый</a:t>
                      </a:r>
                      <a:endParaRPr lang="ru-RU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Запах сразу не ощущается, но чувствуется, если сосредоточиться</a:t>
                      </a:r>
                      <a:endParaRPr lang="ru-RU" sz="11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Очень слабый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или отсутствует вовсе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Запах может быть зафиксирован только опытным исследователем в лаборатории.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Отсутствует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400" dirty="0" smtClean="0"/>
              <a:t>                                                                                                 </a:t>
            </a:r>
            <a:r>
              <a:rPr lang="ru-RU" sz="3600" i="1" dirty="0" smtClean="0"/>
              <a:t>Таблица 1.</a:t>
            </a:r>
            <a:r>
              <a:rPr lang="en-US" sz="3600" i="1" dirty="0" smtClean="0"/>
              <a:t>4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4400" b="1" dirty="0" smtClean="0"/>
              <a:t>Вода и неинфекционные заболевания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571611"/>
          <a:ext cx="7929618" cy="4928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  <a:gridCol w="4786346"/>
              </a:tblGrid>
              <a:tr h="379377">
                <a:tc>
                  <a:txBody>
                    <a:bodyPr/>
                    <a:lstStyle/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50" dirty="0">
                          <a:latin typeface="Times New Roman"/>
                          <a:ea typeface="Bookman Old Style"/>
                          <a:cs typeface="Bookman Old Style"/>
                        </a:rPr>
                        <a:t>Качество воды</a:t>
                      </a:r>
                      <a:endParaRPr lang="ru-RU" sz="950" spc="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50">
                          <a:latin typeface="Times New Roman"/>
                          <a:ea typeface="Bookman Old Style"/>
                          <a:cs typeface="Bookman Old Style"/>
                        </a:rPr>
                        <a:t>Воздействие на здоровье</a:t>
                      </a:r>
                      <a:endParaRPr lang="ru-RU" sz="950" spc="5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</a:tr>
              <a:tr h="675603"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>
                          <a:latin typeface="Times New Roman"/>
                          <a:ea typeface="Bookman Old Style"/>
                          <a:cs typeface="Bookman Old Style"/>
                        </a:rPr>
                        <a:t>1. Вода с повышенным содержанием хлоридов и сульфидов</a:t>
                      </a:r>
                      <a:endParaRPr lang="ru-RU" sz="950" spc="5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latin typeface="Times New Roman"/>
                          <a:ea typeface="Bookman Old Style"/>
                          <a:cs typeface="Bookman Old Style"/>
                        </a:rPr>
                        <a:t>Отрицательно влияет на функции системы пищеварения. Минерализация до 3 г/л отрицательно влияет на течение беременности и родов, на плод и новорожденного, </a:t>
                      </a:r>
                      <a:r>
                        <a:rPr lang="ru-RU" sz="1400" spc="50" dirty="0" smtClean="0">
                          <a:latin typeface="Times New Roman"/>
                          <a:ea typeface="Bookman Old Style"/>
                          <a:cs typeface="Bookman Old Style"/>
                        </a:rPr>
                        <a:t>увеличивает </a:t>
                      </a:r>
                      <a:r>
                        <a:rPr lang="ru-RU" sz="1400" spc="50" dirty="0">
                          <a:latin typeface="Times New Roman"/>
                          <a:ea typeface="Bookman Old Style"/>
                          <a:cs typeface="Bookman Old Style"/>
                        </a:rPr>
                        <a:t>гинекологические </a:t>
                      </a:r>
                      <a:r>
                        <a:rPr lang="ru-RU" sz="1400" spc="50" dirty="0" smtClean="0">
                          <a:latin typeface="Times New Roman"/>
                          <a:ea typeface="Bookman Old Style"/>
                          <a:cs typeface="Bookman Old Style"/>
                        </a:rPr>
                        <a:t>заболевания</a:t>
                      </a:r>
                      <a:endParaRPr lang="en-US" sz="1400" spc="50" dirty="0" smtClean="0">
                        <a:latin typeface="Times New Roman"/>
                        <a:ea typeface="Bookman Old Style"/>
                        <a:cs typeface="Bookman Old Style"/>
                      </a:endParaRPr>
                    </a:p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endParaRPr lang="ru-RU" sz="950" spc="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</a:tr>
              <a:tr h="379377"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2. Повышенное </a:t>
                      </a:r>
                      <a:r>
                        <a:rPr lang="ru-RU" sz="1400" spc="5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содержание </a:t>
                      </a:r>
                      <a:r>
                        <a:rPr lang="ru-RU" sz="1400" spc="5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кальция</a:t>
                      </a:r>
                      <a:endParaRPr lang="ru-RU" sz="950" spc="5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Способствует камнеобразованию в почках и мочевом </a:t>
                      </a:r>
                      <a:r>
                        <a:rPr lang="ru-RU" sz="1400" spc="5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пузыре</a:t>
                      </a:r>
                      <a:endParaRPr lang="ru-RU" sz="950" spc="5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</a:tr>
              <a:tr h="506702"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>
                          <a:latin typeface="Times New Roman"/>
                          <a:ea typeface="Bookman Old Style"/>
                          <a:cs typeface="Bookman Old Style"/>
                        </a:rPr>
                        <a:t>3. Маломинерализированные воды (с содер­жанием солей 50 мг/л)</a:t>
                      </a:r>
                      <a:endParaRPr lang="ru-RU" sz="950" spc="5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latin typeface="Times New Roman"/>
                          <a:ea typeface="Bookman Old Style"/>
                          <a:cs typeface="Bookman Old Style"/>
                        </a:rPr>
                        <a:t>Ухудшают водно-солевой обмен, функции желудка. </a:t>
                      </a:r>
                      <a:r>
                        <a:rPr lang="ru-RU" sz="1400" spc="50" dirty="0" smtClean="0">
                          <a:latin typeface="Times New Roman"/>
                          <a:ea typeface="Bookman Old Style"/>
                          <a:cs typeface="Bookman Old Style"/>
                        </a:rPr>
                        <a:t>Плохо </a:t>
                      </a:r>
                      <a:r>
                        <a:rPr lang="ru-RU" sz="1400" spc="50" dirty="0">
                          <a:latin typeface="Times New Roman"/>
                          <a:ea typeface="Bookman Old Style"/>
                          <a:cs typeface="Bookman Old Style"/>
                        </a:rPr>
                        <a:t>утоляют жажду</a:t>
                      </a:r>
                      <a:endParaRPr lang="ru-RU" sz="950" spc="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</a:tr>
              <a:tr h="675603"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4. Дефицит некоторых микроэлементов (фтора, йода)</a:t>
                      </a:r>
                      <a:endParaRPr lang="ru-RU" sz="950" spc="5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Дефицит фтора оказывает отрицательное влияние на со­стояние зубов, причем и в случаях повышенного содер­жания. Дефицит йода вызывает такое заболевание, как эндемический зоб</a:t>
                      </a:r>
                      <a:endParaRPr lang="ru-RU" sz="950" spc="5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</a:tr>
              <a:tr h="1351206"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latin typeface="Times New Roman"/>
                          <a:ea typeface="Bookman Old Style"/>
                          <a:cs typeface="Bookman Old Style"/>
                        </a:rPr>
                        <a:t>5. Присутствие </a:t>
                      </a:r>
                      <a:r>
                        <a:rPr lang="ru-RU" sz="1400" spc="50" dirty="0" smtClean="0">
                          <a:latin typeface="Times New Roman"/>
                          <a:ea typeface="Bookman Old Style"/>
                          <a:cs typeface="Bookman Old Style"/>
                        </a:rPr>
                        <a:t>металлов </a:t>
                      </a:r>
                      <a:r>
                        <a:rPr lang="ru-RU" sz="1400" spc="50" dirty="0">
                          <a:latin typeface="Times New Roman"/>
                          <a:ea typeface="Bookman Old Style"/>
                          <a:cs typeface="Bookman Old Style"/>
                        </a:rPr>
                        <a:t>в концентрациях, превышающих ПДК</a:t>
                      </a:r>
                      <a:endParaRPr lang="ru-RU" sz="950" spc="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latin typeface="Times New Roman"/>
                          <a:ea typeface="Bookman Old Style"/>
                          <a:cs typeface="Bookman Old Style"/>
                        </a:rPr>
                        <a:t>Токсический эффект развивается постепенно, по мере накопления металлов в организме. Свинец вызывает за­болевания нервной и кроветворной систем организма; кадмий, хром — заболевание почек; ртуть — централь­ной нервной системы, выделительной и кровеносной сис­тем; цинк — двигательного аппарата (мышц), расстрой­ство деятельности желудка; мышьяк — почек, печени, легких, </a:t>
                      </a:r>
                      <a:r>
                        <a:rPr lang="ru-RU" sz="1400" spc="50" dirty="0" err="1">
                          <a:latin typeface="Times New Roman"/>
                          <a:ea typeface="Bookman Old Style"/>
                          <a:cs typeface="Bookman Old Style"/>
                        </a:rPr>
                        <a:t>сердечно-сосудистой</a:t>
                      </a:r>
                      <a:r>
                        <a:rPr lang="ru-RU" sz="1400" spc="50" dirty="0">
                          <a:latin typeface="Times New Roman"/>
                          <a:ea typeface="Bookman Old Style"/>
                          <a:cs typeface="Bookman Old Style"/>
                        </a:rPr>
                        <a:t> </a:t>
                      </a:r>
                      <a:r>
                        <a:rPr lang="ru-RU" sz="1400" spc="50" dirty="0" smtClean="0">
                          <a:latin typeface="Times New Roman"/>
                          <a:ea typeface="Bookman Old Style"/>
                          <a:cs typeface="Bookman Old Style"/>
                        </a:rPr>
                        <a:t>системы</a:t>
                      </a:r>
                      <a:endParaRPr lang="en-US" sz="1400" spc="50" dirty="0" smtClean="0">
                        <a:latin typeface="Times New Roman"/>
                        <a:ea typeface="Bookman Old Style"/>
                        <a:cs typeface="Bookman Old Style"/>
                      </a:endParaRPr>
                    </a:p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endParaRPr lang="ru-RU" sz="950" spc="50" dirty="0"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</a:tr>
              <a:tr h="675603"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6. Повышение </a:t>
                      </a:r>
                      <a:r>
                        <a:rPr lang="ru-RU" sz="1400" spc="5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концентрации </a:t>
                      </a:r>
                      <a:r>
                        <a:rPr lang="ru-RU" sz="1400" spc="5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нитратов</a:t>
                      </a:r>
                      <a:endParaRPr lang="ru-RU" sz="950" spc="5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1400" spc="5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/>
                          <a:ea typeface="Bookman Old Style"/>
                          <a:cs typeface="Bookman Old Style"/>
                        </a:rPr>
                        <a:t>Вызывает заболевание крови, особенно у детей (детский цианоз), связанное с появлением в крови формы гемоглобина (метгемоглобина), не способного к переносу ки­слорода</a:t>
                      </a:r>
                      <a:endParaRPr lang="ru-RU" sz="950" spc="5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Bookman Old Style"/>
                        <a:ea typeface="Bookman Old Style"/>
                        <a:cs typeface="Bookman Old Style"/>
                      </a:endParaRPr>
                    </a:p>
                  </a:txBody>
                  <a:tcPr marL="6350" marR="6350" marT="0" marB="0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Некоторые</a:t>
            </a:r>
            <a:r>
              <a:rPr lang="en-US" dirty="0" smtClean="0"/>
              <a:t> </a:t>
            </a:r>
            <a:r>
              <a:rPr lang="ru-RU" dirty="0" smtClean="0"/>
              <a:t> предельно допустимые уровни содержания химических веществ по </a:t>
            </a:r>
            <a:r>
              <a:rPr lang="ru-RU" dirty="0" err="1" smtClean="0"/>
              <a:t>ГОСТу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96717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водородный показатель (</a:t>
            </a:r>
            <a:r>
              <a:rPr lang="ru-RU" dirty="0" err="1" smtClean="0"/>
              <a:t>рН</a:t>
            </a:r>
            <a:r>
              <a:rPr lang="ru-RU" dirty="0" smtClean="0"/>
              <a:t>) — 6,0 — 9,0; </a:t>
            </a:r>
          </a:p>
          <a:p>
            <a:pPr lvl="0"/>
            <a:r>
              <a:rPr lang="ru-RU" dirty="0" smtClean="0"/>
              <a:t>железо (мг/л) — до 0,3; </a:t>
            </a:r>
          </a:p>
          <a:p>
            <a:pPr lvl="0"/>
            <a:r>
              <a:rPr lang="ru-RU" dirty="0" smtClean="0"/>
              <a:t>марганец (мг/л) — до 0,7; </a:t>
            </a:r>
          </a:p>
          <a:p>
            <a:pPr lvl="0"/>
            <a:r>
              <a:rPr lang="ru-RU" dirty="0" smtClean="0"/>
              <a:t>медь (мг/л) — до 1,0; </a:t>
            </a:r>
          </a:p>
          <a:p>
            <a:pPr lvl="0"/>
            <a:r>
              <a:rPr lang="ru-RU" dirty="0" smtClean="0"/>
              <a:t>хлориды (мг/л)— до 350; </a:t>
            </a:r>
          </a:p>
          <a:p>
            <a:pPr lvl="0"/>
            <a:r>
              <a:rPr lang="ru-RU" dirty="0" smtClean="0"/>
              <a:t>цинк (мг/л) — до 5,0; </a:t>
            </a:r>
          </a:p>
          <a:p>
            <a:pPr lvl="0"/>
            <a:r>
              <a:rPr lang="ru-RU" dirty="0" smtClean="0"/>
              <a:t>алюминий (мг/л) — до 0,5; </a:t>
            </a:r>
          </a:p>
          <a:p>
            <a:pPr lvl="0"/>
            <a:r>
              <a:rPr lang="ru-RU" dirty="0" smtClean="0"/>
              <a:t>бериллий (мг/л) — до 0,0002; </a:t>
            </a:r>
          </a:p>
          <a:p>
            <a:pPr lvl="0"/>
            <a:r>
              <a:rPr lang="ru-RU" dirty="0" smtClean="0"/>
              <a:t>свинец (мг/л) — до 0,03.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3600" i="1" dirty="0" smtClean="0"/>
              <a:t/>
            </a:r>
            <a:br>
              <a:rPr lang="en-US" sz="3600" i="1" dirty="0" smtClean="0"/>
            </a:br>
            <a:r>
              <a:rPr lang="en-US" sz="3600" i="1" dirty="0" smtClean="0"/>
              <a:t>                                                                  </a:t>
            </a:r>
            <a:r>
              <a:rPr lang="ru-RU" sz="3600" i="1" dirty="0" smtClean="0"/>
              <a:t>Таблица 1.5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/>
              <a:t>Характеристика воды по химическим показателям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857356" y="2714620"/>
          <a:ext cx="5372127" cy="2857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327"/>
                <a:gridCol w="1371600"/>
                <a:gridCol w="1371600"/>
                <a:gridCol w="1371600"/>
              </a:tblGrid>
              <a:tr h="16275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Характеристика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образца воды/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Источник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Органические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вещества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Cl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–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/>
                          <a:ea typeface="Calibri"/>
                          <a:cs typeface="Times New Roman"/>
                        </a:rPr>
                        <a:t>Cu</a:t>
                      </a:r>
                      <a:r>
                        <a:rPr lang="en-US" sz="1400" baseline="30000" dirty="0">
                          <a:latin typeface="Times New Roman"/>
                          <a:ea typeface="Calibri"/>
                          <a:cs typeface="Times New Roman"/>
                        </a:rPr>
                        <a:t>2+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4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Водопровод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много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нет</a:t>
                      </a:r>
                      <a:endParaRPr lang="ru-RU" sz="1600" dirty="0"/>
                    </a:p>
                  </a:txBody>
                  <a:tcPr/>
                </a:tc>
              </a:tr>
              <a:tr h="6149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Река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есть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мало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нет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DCIM\101SSCAM\SDC14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285860"/>
            <a:ext cx="4857784" cy="3643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i="1" dirty="0" smtClean="0"/>
              <a:t>Определение наличия органических веществ.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Получили результат:</a:t>
            </a:r>
            <a:endParaRPr lang="ru-RU" dirty="0" smtClean="0"/>
          </a:p>
          <a:p>
            <a:r>
              <a:rPr lang="ru-RU" dirty="0" smtClean="0"/>
              <a:t>Для водопроводной воды: нет         </a:t>
            </a:r>
          </a:p>
          <a:p>
            <a:r>
              <a:rPr lang="ru-RU" dirty="0" smtClean="0"/>
              <a:t>Для речной воды: есть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Определение </a:t>
            </a:r>
            <a:r>
              <a:rPr lang="ru-RU" sz="3600" b="1" i="1" dirty="0" err="1" smtClean="0"/>
              <a:t>хлорид-ионов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endParaRPr lang="en-US" b="1" i="1" dirty="0" smtClean="0"/>
          </a:p>
          <a:p>
            <a:pPr>
              <a:buNone/>
            </a:pPr>
            <a:r>
              <a:rPr lang="ru-RU" b="1" i="1" dirty="0" smtClean="0"/>
              <a:t>Получили результат:</a:t>
            </a:r>
            <a:endParaRPr lang="ru-RU" dirty="0" smtClean="0"/>
          </a:p>
          <a:p>
            <a:r>
              <a:rPr lang="ru-RU" dirty="0" smtClean="0"/>
              <a:t>Для водопроводной воды:  </a:t>
            </a:r>
            <a:r>
              <a:rPr lang="ru-RU" b="1" dirty="0" smtClean="0"/>
              <a:t>много</a:t>
            </a:r>
            <a:r>
              <a:rPr lang="ru-RU" dirty="0" smtClean="0"/>
              <a:t>       </a:t>
            </a:r>
          </a:p>
          <a:p>
            <a:r>
              <a:rPr lang="ru-RU" dirty="0" smtClean="0"/>
              <a:t>Для речной воды: </a:t>
            </a:r>
            <a:r>
              <a:rPr lang="ru-RU" b="1" dirty="0" smtClean="0"/>
              <a:t>мало</a:t>
            </a:r>
            <a:endParaRPr lang="ru-RU" b="1" dirty="0"/>
          </a:p>
        </p:txBody>
      </p:sp>
      <p:pic>
        <p:nvPicPr>
          <p:cNvPr id="1026" name="Picture 2" descr="C:\Documents and Settings\Администратор\Рабочий стол\DCIM\101SSCAM\SDC14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428736"/>
            <a:ext cx="372816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Администратор\Рабочий стол\DCIM\101SSCAM\SDC141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643050"/>
            <a:ext cx="5006474" cy="3754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3469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Определение ионов меди(II).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Cu</a:t>
            </a:r>
            <a:r>
              <a:rPr lang="en-US" baseline="30000" dirty="0" smtClean="0"/>
              <a:t>2+</a:t>
            </a:r>
            <a:r>
              <a:rPr lang="en-US" dirty="0" smtClean="0"/>
              <a:t> + 4NH</a:t>
            </a:r>
            <a:r>
              <a:rPr lang="en-US" baseline="-25000" dirty="0" smtClean="0"/>
              <a:t>3</a:t>
            </a:r>
            <a:r>
              <a:rPr lang="en-US" dirty="0" smtClean="0"/>
              <a:t>• H</a:t>
            </a:r>
            <a:r>
              <a:rPr lang="en-US" baseline="-25000" dirty="0" smtClean="0"/>
              <a:t>2</a:t>
            </a:r>
            <a:r>
              <a:rPr lang="en-US" dirty="0" smtClean="0"/>
              <a:t>O = [Cu(NH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4</a:t>
            </a:r>
            <a:r>
              <a:rPr lang="en-US" dirty="0" smtClean="0"/>
              <a:t>]</a:t>
            </a:r>
            <a:r>
              <a:rPr lang="en-US" baseline="30000" dirty="0" smtClean="0"/>
              <a:t>2+</a:t>
            </a:r>
            <a:r>
              <a:rPr lang="en-US" dirty="0" smtClean="0"/>
              <a:t> + 4H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endParaRPr lang="ru-RU" sz="2000" b="1" i="1" dirty="0" smtClean="0"/>
          </a:p>
          <a:p>
            <a:pPr>
              <a:buNone/>
            </a:pPr>
            <a:r>
              <a:rPr lang="ru-RU" sz="2000" b="1" i="1" dirty="0" smtClean="0"/>
              <a:t>Получили результат: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Для водопроводной воды:   </a:t>
            </a:r>
            <a:r>
              <a:rPr lang="ru-RU" sz="2000" b="1" dirty="0" smtClean="0"/>
              <a:t>нет </a:t>
            </a:r>
            <a:r>
              <a:rPr lang="ru-RU" sz="2000" dirty="0" smtClean="0"/>
              <a:t>     </a:t>
            </a:r>
          </a:p>
          <a:p>
            <a:r>
              <a:rPr lang="ru-RU" sz="2000" dirty="0" smtClean="0"/>
              <a:t>Для речной воды: </a:t>
            </a:r>
            <a:r>
              <a:rPr lang="ru-RU" sz="2000" b="1" dirty="0" smtClean="0"/>
              <a:t>нет                       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Бытовые фильтры</a:t>
            </a:r>
            <a:endParaRPr lang="ru-RU" dirty="0"/>
          </a:p>
        </p:txBody>
      </p:sp>
      <p:pic>
        <p:nvPicPr>
          <p:cNvPr id="2050" name="Picture 2" descr="C:\Documents and Settings\Администратор\Рабочий стол\шк.презент\101SSCAM\SDC140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704" y="1935163"/>
            <a:ext cx="3221930" cy="2351093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шк.презент\101SSCAM\SDC14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286124"/>
            <a:ext cx="2879862" cy="231723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704088"/>
            <a:ext cx="6715172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Над темой работали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2857499"/>
            <a:ext cx="9144000" cy="4000501"/>
            <a:chOff x="0" y="3521"/>
            <a:chExt cx="5760" cy="2520"/>
          </a:xfrm>
        </p:grpSpPr>
        <p:sp>
          <p:nvSpPr>
            <p:cNvPr id="8197" name="AutoShape 6"/>
            <p:cNvSpPr>
              <a:spLocks noChangeArrowheads="1"/>
            </p:cNvSpPr>
            <p:nvPr/>
          </p:nvSpPr>
          <p:spPr bwMode="auto">
            <a:xfrm>
              <a:off x="0" y="5179"/>
              <a:ext cx="5760" cy="862"/>
            </a:xfrm>
            <a:prstGeom prst="ribbon">
              <a:avLst>
                <a:gd name="adj1" fmla="val 125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dirty="0" err="1" smtClean="0"/>
                <a:t>Гафьятулина</a:t>
              </a:r>
              <a:r>
                <a:rPr lang="ru-RU" dirty="0" smtClean="0"/>
                <a:t> Татьяна, Косилова Ксения, </a:t>
              </a:r>
              <a:endParaRPr lang="en-US" dirty="0" smtClean="0"/>
            </a:p>
            <a:p>
              <a:pPr algn="ctr"/>
              <a:endParaRPr lang="ru-RU" dirty="0" smtClean="0"/>
            </a:p>
            <a:p>
              <a:pPr algn="ctr"/>
              <a:endParaRPr lang="ru-RU" b="0" dirty="0"/>
            </a:p>
          </p:txBody>
        </p:sp>
        <p:sp>
          <p:nvSpPr>
            <p:cNvPr id="8198" name="Text Box 7"/>
            <p:cNvSpPr txBox="1">
              <a:spLocks noChangeArrowheads="1"/>
            </p:cNvSpPr>
            <p:nvPr/>
          </p:nvSpPr>
          <p:spPr bwMode="auto">
            <a:xfrm>
              <a:off x="1519" y="3521"/>
              <a:ext cx="272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endParaRPr lang="ru-RU" dirty="0"/>
            </a:p>
          </p:txBody>
        </p:sp>
      </p:grpSp>
      <p:pic>
        <p:nvPicPr>
          <p:cNvPr id="3074" name="Picture 2" descr="C:\Documents and Settings\Администратор\Рабочий стол\шк.презент\101SSCAM\SDC141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071678"/>
            <a:ext cx="4857784" cy="33793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6600"/>
                </a:solidFill>
              </a:rPr>
              <a:t>Цель:</a:t>
            </a:r>
            <a:r>
              <a:rPr lang="ru-RU" sz="2400" dirty="0" smtClean="0"/>
              <a:t> </a:t>
            </a:r>
            <a:r>
              <a:rPr lang="ru-RU" sz="1800" dirty="0" smtClean="0"/>
              <a:t>изучить</a:t>
            </a:r>
            <a:r>
              <a:rPr lang="ru-RU" sz="1600" dirty="0" smtClean="0"/>
              <a:t>  </a:t>
            </a:r>
            <a:r>
              <a:rPr lang="ru-RU" sz="1800" dirty="0" smtClean="0"/>
              <a:t>водопроводную питьевую воду с. </a:t>
            </a:r>
            <a:r>
              <a:rPr lang="ru-RU" sz="1800" dirty="0" err="1" smtClean="0"/>
              <a:t>Логиновка</a:t>
            </a:r>
            <a:r>
              <a:rPr lang="ru-RU" sz="1800" dirty="0" smtClean="0"/>
              <a:t> и природную воду реки </a:t>
            </a:r>
            <a:r>
              <a:rPr lang="ru-RU" sz="1800" dirty="0" err="1" smtClean="0"/>
              <a:t>Еруслан</a:t>
            </a:r>
            <a:r>
              <a:rPr lang="ru-RU" sz="1800" dirty="0" smtClean="0"/>
              <a:t> на наличие примесей, их влияние  на здоровье человека и  возможности улучшения качества  воды. </a:t>
            </a:r>
          </a:p>
        </p:txBody>
      </p:sp>
      <p:sp>
        <p:nvSpPr>
          <p:cNvPr id="42032" name="Text Box 48"/>
          <p:cNvSpPr txBox="1">
            <a:spLocks noChangeArrowheads="1"/>
          </p:cNvSpPr>
          <p:nvPr/>
        </p:nvSpPr>
        <p:spPr bwMode="auto">
          <a:xfrm>
            <a:off x="323850" y="1844675"/>
            <a:ext cx="374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CC00CC"/>
                </a:solidFill>
              </a:rPr>
              <a:t>Объект исследования</a:t>
            </a:r>
          </a:p>
        </p:txBody>
      </p:sp>
      <p:sp>
        <p:nvSpPr>
          <p:cNvPr id="42033" name="Text Box 49"/>
          <p:cNvSpPr txBox="1">
            <a:spLocks noChangeArrowheads="1"/>
          </p:cNvSpPr>
          <p:nvPr/>
        </p:nvSpPr>
        <p:spPr bwMode="auto">
          <a:xfrm>
            <a:off x="4787900" y="1844675"/>
            <a:ext cx="388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9999FF"/>
                </a:solidFill>
              </a:rPr>
              <a:t>Предмет исследования</a:t>
            </a:r>
          </a:p>
        </p:txBody>
      </p:sp>
      <p:sp>
        <p:nvSpPr>
          <p:cNvPr id="42035" name="Rectangle 51"/>
          <p:cNvSpPr>
            <a:spLocks noChangeArrowheads="1"/>
          </p:cNvSpPr>
          <p:nvPr/>
        </p:nvSpPr>
        <p:spPr bwMode="auto">
          <a:xfrm>
            <a:off x="468313" y="2486025"/>
            <a:ext cx="33829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ru-RU" b="0" dirty="0"/>
              <a:t>– влияние </a:t>
            </a:r>
            <a:r>
              <a:rPr lang="ru-RU" b="0" dirty="0" smtClean="0"/>
              <a:t>примесей  </a:t>
            </a:r>
            <a:r>
              <a:rPr lang="ru-RU" b="0" dirty="0"/>
              <a:t>на </a:t>
            </a:r>
            <a:r>
              <a:rPr lang="ru-RU" b="0" dirty="0" smtClean="0"/>
              <a:t> здоровье человека </a:t>
            </a:r>
            <a:r>
              <a:rPr lang="ru-RU" b="0" dirty="0"/>
              <a:t>и возможности </a:t>
            </a:r>
            <a:r>
              <a:rPr lang="ru-RU" b="0" dirty="0" smtClean="0"/>
              <a:t>улучшения качества воды в быту.</a:t>
            </a:r>
            <a:endParaRPr lang="ru-RU" b="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428868"/>
            <a:ext cx="2469850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28"/>
            <a:ext cx="1653219" cy="1188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929198"/>
            <a:ext cx="1250629" cy="155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4214818"/>
            <a:ext cx="2094751" cy="15001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2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2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2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2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2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42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51" name="Rectangle 19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231773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Задачи</a:t>
            </a:r>
          </a:p>
        </p:txBody>
      </p:sp>
      <p:graphicFrame>
        <p:nvGraphicFramePr>
          <p:cNvPr id="77" name="Diagram 4"/>
          <p:cNvGraphicFramePr/>
          <p:nvPr/>
        </p:nvGraphicFramePr>
        <p:xfrm>
          <a:off x="785786" y="571480"/>
          <a:ext cx="7643866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Выдвигаемые гипотезы</a:t>
            </a:r>
          </a:p>
        </p:txBody>
      </p:sp>
      <p:pic>
        <p:nvPicPr>
          <p:cNvPr id="11267" name="Picture 4" descr="Картинка 2 из 1584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789363"/>
            <a:ext cx="2200275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AutoShape 6"/>
          <p:cNvSpPr>
            <a:spLocks noChangeArrowheads="1"/>
          </p:cNvSpPr>
          <p:nvPr/>
        </p:nvSpPr>
        <p:spPr bwMode="auto">
          <a:xfrm>
            <a:off x="250825" y="1341438"/>
            <a:ext cx="3960813" cy="2232025"/>
          </a:xfrm>
          <a:prstGeom prst="cloudCallout">
            <a:avLst>
              <a:gd name="adj1" fmla="val 52204"/>
              <a:gd name="adj2" fmla="val 5259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b="0"/>
          </a:p>
        </p:txBody>
      </p:sp>
      <p:sp>
        <p:nvSpPr>
          <p:cNvPr id="11269" name="WordArt 7"/>
          <p:cNvSpPr>
            <a:spLocks noChangeArrowheads="1" noChangeShapeType="1" noTextEdit="1"/>
          </p:cNvSpPr>
          <p:nvPr/>
        </p:nvSpPr>
        <p:spPr bwMode="auto">
          <a:xfrm>
            <a:off x="838200" y="1900238"/>
            <a:ext cx="2859088" cy="949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66"/>
              </a:avLst>
            </a:prstTxWarp>
          </a:bodyPr>
          <a:lstStyle/>
          <a:p>
            <a:pPr algn="ctr"/>
            <a:r>
              <a:rPr lang="ru-RU" sz="2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66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Возможное </a:t>
            </a:r>
            <a:r>
              <a:rPr lang="ru-RU" sz="2400" kern="10" dirty="0">
                <a:ln w="9525">
                  <a:noFill/>
                  <a:round/>
                  <a:headEnd/>
                  <a:tailEnd/>
                </a:ln>
                <a:solidFill>
                  <a:srgbClr val="66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использование </a:t>
            </a:r>
          </a:p>
          <a:p>
            <a:pPr algn="ctr"/>
            <a:r>
              <a:rPr lang="ru-RU" sz="2400" kern="10" dirty="0">
                <a:ln w="9525">
                  <a:noFill/>
                  <a:round/>
                  <a:headEnd/>
                  <a:tailEnd/>
                </a:ln>
                <a:solidFill>
                  <a:srgbClr val="66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в </a:t>
            </a:r>
            <a:r>
              <a:rPr lang="ru-RU" sz="2400" kern="10" dirty="0" smtClean="0">
                <a:ln w="9525">
                  <a:noFill/>
                  <a:round/>
                  <a:headEnd/>
                  <a:tailEnd/>
                </a:ln>
                <a:solidFill>
                  <a:srgbClr val="66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быту</a:t>
            </a:r>
            <a:endParaRPr lang="ru-RU" sz="2400" kern="10" dirty="0">
              <a:ln w="9525">
                <a:noFill/>
                <a:round/>
                <a:headEnd/>
                <a:tailEnd/>
              </a:ln>
              <a:solidFill>
                <a:srgbClr val="6666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/>
            </a:endParaRPr>
          </a:p>
        </p:txBody>
      </p:sp>
      <p:sp>
        <p:nvSpPr>
          <p:cNvPr id="11270" name="AutoShape 9"/>
          <p:cNvSpPr>
            <a:spLocks noChangeArrowheads="1"/>
          </p:cNvSpPr>
          <p:nvPr/>
        </p:nvSpPr>
        <p:spPr bwMode="auto">
          <a:xfrm rot="773275">
            <a:off x="5076825" y="1125538"/>
            <a:ext cx="3844925" cy="2590800"/>
          </a:xfrm>
          <a:prstGeom prst="cloudCallout">
            <a:avLst>
              <a:gd name="adj1" fmla="val -37102"/>
              <a:gd name="adj2" fmla="val 57375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b="0"/>
          </a:p>
        </p:txBody>
      </p:sp>
      <p:sp>
        <p:nvSpPr>
          <p:cNvPr id="11271" name="WordArt 10"/>
          <p:cNvSpPr>
            <a:spLocks noChangeArrowheads="1" noChangeShapeType="1" noTextEdit="1"/>
          </p:cNvSpPr>
          <p:nvPr/>
        </p:nvSpPr>
        <p:spPr bwMode="auto">
          <a:xfrm>
            <a:off x="5305425" y="1690688"/>
            <a:ext cx="3395663" cy="9715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49"/>
              </a:avLst>
            </a:prstTxWarp>
          </a:bodyPr>
          <a:lstStyle/>
          <a:p>
            <a:pPr algn="ctr"/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rgbClr val="66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Может нанести </a:t>
            </a:r>
          </a:p>
          <a:p>
            <a:pPr algn="ctr"/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rgbClr val="6666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серьёзный вред организму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10862"/>
          </a:xfrm>
        </p:spPr>
        <p:txBody>
          <a:bodyPr>
            <a:normAutofit/>
          </a:bodyPr>
          <a:lstStyle/>
          <a:p>
            <a:r>
              <a:rPr lang="en-US" sz="4000" b="1" i="1" dirty="0" smtClean="0"/>
              <a:t>      </a:t>
            </a:r>
            <a:r>
              <a:rPr lang="ru-RU" sz="4000" b="1" i="1" dirty="0" smtClean="0"/>
              <a:t>«Следует знать о водах, какие воды вредны и какие очень здоровы, какие неудобства и какое благо происходит от употребления вод, так как они имеют большое влияние на здоровье...»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29264"/>
            <a:ext cx="8229600" cy="895336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Гиппократ</a:t>
            </a:r>
            <a:endParaRPr lang="ru-RU" b="1" i="1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Забор водопроводной воды</a:t>
            </a:r>
            <a:endParaRPr lang="ru-RU" dirty="0"/>
          </a:p>
        </p:txBody>
      </p:sp>
      <p:pic>
        <p:nvPicPr>
          <p:cNvPr id="1026" name="Picture 2" descr="C:\Documents and Settings\Администратор\Рабочий стол\шк.презент\101SSCAM\SDC140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074" y="1935163"/>
            <a:ext cx="2523282" cy="34941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3200" i="1" dirty="0" smtClean="0"/>
              <a:t>Таблица 1.</a:t>
            </a:r>
            <a:r>
              <a:rPr lang="en-US" sz="3200" i="1" dirty="0" smtClean="0"/>
              <a:t>1</a:t>
            </a:r>
            <a:br>
              <a:rPr lang="en-US" sz="3200" i="1" dirty="0" smtClean="0"/>
            </a:br>
            <a:r>
              <a:rPr lang="ru-RU" sz="3200" b="1" dirty="0" smtClean="0"/>
              <a:t>Органолептические показатели воды в различных источниках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208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200168"/>
                <a:gridCol w="154303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Свойства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воды /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Источник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Цвет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Прозрачность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(мутность)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Запах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Вкус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Наличие примесей,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осадка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Водопровод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Слабо -желтоватый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78,57%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Болотный Слабый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Пресный, слабо солоноватый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Незначительный илистый осадок.  Масел нет.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Река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Т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ёмный   желто-зелёный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28,57 %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Болотный Ощутимо заметный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Воду  пить нельзя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Большой илистый осадок.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Масел нет.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Администратор\Рабочий стол\шк.презент\101SSCAM\SDC141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214290"/>
            <a:ext cx="3762377" cy="3143272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шк.презент\101SSCAM\SDC14102.JPG"/>
          <p:cNvPicPr>
            <a:picLocks noChangeAspect="1" noChangeArrowheads="1"/>
          </p:cNvPicPr>
          <p:nvPr/>
        </p:nvPicPr>
        <p:blipFill>
          <a:blip r:embed="rId3" cstate="print"/>
          <a:srcRect b="1640"/>
          <a:stretch>
            <a:fillRect/>
          </a:stretch>
        </p:blipFill>
        <p:spPr bwMode="auto">
          <a:xfrm>
            <a:off x="357158" y="285728"/>
            <a:ext cx="3938769" cy="3209821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шк.презент\101SSCAM\SDC141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000373"/>
            <a:ext cx="4195844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726</TotalTime>
  <Words>641</Words>
  <Application>Microsoft Office PowerPoint</Application>
  <PresentationFormat>Экран (4:3)</PresentationFormat>
  <Paragraphs>177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  КАЧЕСТВЕННОЕ ОПРЕДЕЛЕНИЕ ВАЖНЕЙШИХ ПРИМЕСЕЙ В  ВОДОПРОВОДНОЙ ПИТЬЕВОЙ ВОДЕ СЕЛА ЛОГИНОВКА И ПРИРОДНОЙ ВОДЕ РЕКИ ЕРУСЛАН </vt:lpstr>
      <vt:lpstr>Над темой работали</vt:lpstr>
      <vt:lpstr>Цель: изучить  водопроводную питьевую воду с. Логиновка и природную воду реки Еруслан на наличие примесей, их влияние  на здоровье человека и  возможности улучшения качества  воды. </vt:lpstr>
      <vt:lpstr>Задачи</vt:lpstr>
      <vt:lpstr>Выдвигаемые гипотезы</vt:lpstr>
      <vt:lpstr>      «Следует знать о водах, какие воды вредны и какие очень здоровы, какие неудобства и какое благо происходит от употребления вод, так как они имеют большое влияние на здоровье...» </vt:lpstr>
      <vt:lpstr>Забор водопроводной воды</vt:lpstr>
      <vt:lpstr>Таблица 1.1 Органолептические показатели воды в различных источниках</vt:lpstr>
      <vt:lpstr>Слайд 9</vt:lpstr>
      <vt:lpstr>                                        Таблица 1.2 Характер запаха воды</vt:lpstr>
      <vt:lpstr>                                                                                  Таблица 1.3 Интенсивность запаха воды</vt:lpstr>
      <vt:lpstr>                                                                                                 Таблица 1.4 Вода и неинфекционные заболевания  </vt:lpstr>
      <vt:lpstr>Некоторые  предельно допустимые уровни содержания химических веществ по ГОСТу: </vt:lpstr>
      <vt:lpstr>                                                                     Таблица 1.5 Характеристика воды по химическим показателям </vt:lpstr>
      <vt:lpstr> Определение наличия органических веществ.</vt:lpstr>
      <vt:lpstr>Определение хлорид-ионов</vt:lpstr>
      <vt:lpstr>Определение ионов меди(II). </vt:lpstr>
      <vt:lpstr>Бытовые фильтры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82</cp:revision>
  <dcterms:created xsi:type="dcterms:W3CDTF">2013-03-31T16:06:25Z</dcterms:created>
  <dcterms:modified xsi:type="dcterms:W3CDTF">2013-04-05T19:07:10Z</dcterms:modified>
</cp:coreProperties>
</file>