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9" autoAdjust="0"/>
    <p:restoredTop sz="94660"/>
  </p:normalViewPr>
  <p:slideViewPr>
    <p:cSldViewPr>
      <p:cViewPr varScale="1">
        <p:scale>
          <a:sx n="73" d="100"/>
          <a:sy n="73" d="100"/>
        </p:scale>
        <p:origin x="-4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3"/>
  <c:chart>
    <c:title>
      <c:layout>
        <c:manualLayout>
          <c:xMode val="edge"/>
          <c:yMode val="edge"/>
          <c:x val="0.28209559424954911"/>
          <c:y val="1.4611645365727387E-2"/>
        </c:manualLayout>
      </c:layout>
    </c:title>
    <c:view3D>
      <c:rAngAx val="1"/>
    </c:view3D>
    <c:floor>
      <c:spPr>
        <a:solidFill>
          <a:srgbClr val="D16349"/>
        </a:solidFill>
      </c:spPr>
    </c:floor>
    <c:sideWall>
      <c:spPr>
        <a:solidFill>
          <a:srgbClr val="FFFF00"/>
        </a:solidFill>
      </c:spPr>
    </c:sideWall>
    <c:backWall>
      <c:spPr>
        <a:solidFill>
          <a:srgbClr val="FFFF00"/>
        </a:solidFill>
      </c:spPr>
    </c:backWall>
    <c:plotArea>
      <c:layout>
        <c:manualLayout>
          <c:layoutTarget val="inner"/>
          <c:xMode val="edge"/>
          <c:yMode val="edge"/>
          <c:x val="0.10238164673860216"/>
          <c:y val="0.13731290717862854"/>
          <c:w val="0.56992247496840709"/>
          <c:h val="0.43475243495195071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Для различных групп населения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 до 3 мес.</c:v>
                </c:pt>
                <c:pt idx="1">
                  <c:v> от 4 до 12 мес.</c:v>
                </c:pt>
                <c:pt idx="2">
                  <c:v>дети от 1 до 3 лет</c:v>
                </c:pt>
                <c:pt idx="3">
                  <c:v> от 4 до 6 лет</c:v>
                </c:pt>
                <c:pt idx="4">
                  <c:v> от 6 до 10 лет</c:v>
                </c:pt>
                <c:pt idx="5">
                  <c:v> от 11 до 14 лет</c:v>
                </c:pt>
                <c:pt idx="6">
                  <c:v> от 15 и старше</c:v>
                </c:pt>
                <c:pt idx="7">
                  <c:v>Взрослые </c:v>
                </c:pt>
                <c:pt idx="8">
                  <c:v>Беременные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50</c:v>
                </c:pt>
                <c:pt idx="1">
                  <c:v>60</c:v>
                </c:pt>
                <c:pt idx="2">
                  <c:v>70</c:v>
                </c:pt>
                <c:pt idx="3">
                  <c:v>100</c:v>
                </c:pt>
                <c:pt idx="4">
                  <c:v>110</c:v>
                </c:pt>
                <c:pt idx="5">
                  <c:v>130</c:v>
                </c:pt>
                <c:pt idx="6">
                  <c:v>140</c:v>
                </c:pt>
                <c:pt idx="7">
                  <c:v>150</c:v>
                </c:pt>
                <c:pt idx="8">
                  <c:v>180</c:v>
                </c:pt>
              </c:numCache>
            </c:numRef>
          </c:val>
        </c:ser>
        <c:shape val="box"/>
        <c:axId val="68611072"/>
        <c:axId val="68813568"/>
        <c:axId val="0"/>
      </c:bar3DChart>
      <c:catAx>
        <c:axId val="68611072"/>
        <c:scaling>
          <c:orientation val="minMax"/>
        </c:scaling>
        <c:axPos val="b"/>
        <c:tickLblPos val="nextTo"/>
        <c:crossAx val="68813568"/>
        <c:crosses val="autoZero"/>
        <c:auto val="1"/>
        <c:lblAlgn val="ctr"/>
        <c:lblOffset val="100"/>
      </c:catAx>
      <c:valAx>
        <c:axId val="68813568"/>
        <c:scaling>
          <c:orientation val="minMax"/>
        </c:scaling>
        <c:axPos val="l"/>
        <c:majorGridlines/>
        <c:numFmt formatCode="General" sourceLinked="1"/>
        <c:tickLblPos val="nextTo"/>
        <c:crossAx val="68611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506976816765107"/>
          <c:y val="0.64350607388373815"/>
          <c:w val="0.27372847439875653"/>
          <c:h val="0.12057258458853874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0.70716</cdr:x>
      <cdr:y>0.0866</cdr:y>
    </cdr:from>
    <cdr:to>
      <cdr:x>0.97351</cdr:x>
      <cdr:y>0.64025</cdr:y>
    </cdr:to>
    <cdr:pic>
      <cdr:nvPicPr>
        <cdr:cNvPr id="2" name="Рисунок 1" descr="a4eec826a9b8.jpg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 rot="926173">
          <a:off x="6163247" y="451618"/>
          <a:ext cx="2321333" cy="2887230"/>
        </a:xfrm>
        <a:prstGeom xmlns:a="http://schemas.openxmlformats.org/drawingml/2006/main" prst="round2SameRect">
          <a:avLst/>
        </a:prstGeom>
        <a:effectLst xmlns:a="http://schemas.openxmlformats.org/drawingml/2006/main">
          <a:softEdge rad="317500"/>
        </a:effectLst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47DB1-7A4A-4D55-AFA8-CCE05E4B8C9B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56E07-2904-4619-BEB0-8C8CE86771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56E07-2904-4619-BEB0-8C8CE867712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-1" y="1335025"/>
            <a:ext cx="9147403" cy="4084204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31396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79091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9777 h 3366128"/>
              <a:gd name="connsiteX1" fmla="*/ 2660904 w 9162288"/>
              <a:gd name="connsiteY1" fmla="*/ 102736 h 3366128"/>
              <a:gd name="connsiteX2" fmla="*/ 6595872 w 9162288"/>
              <a:gd name="connsiteY2" fmla="*/ 916196 h 3366128"/>
              <a:gd name="connsiteX3" fmla="*/ 9162288 w 9162288"/>
              <a:gd name="connsiteY3" fmla="*/ 388175 h 3366128"/>
              <a:gd name="connsiteX4" fmla="*/ 9153144 w 9162288"/>
              <a:gd name="connsiteY4" fmla="*/ 2919088 h 3366128"/>
              <a:gd name="connsiteX5" fmla="*/ 6995160 w 9162288"/>
              <a:gd name="connsiteY5" fmla="*/ 3303136 h 3366128"/>
              <a:gd name="connsiteX6" fmla="*/ 3279648 w 9162288"/>
              <a:gd name="connsiteY6" fmla="*/ 2541136 h 3366128"/>
              <a:gd name="connsiteX7" fmla="*/ 18288 w 9162288"/>
              <a:gd name="connsiteY7" fmla="*/ 3193408 h 3366128"/>
              <a:gd name="connsiteX8" fmla="*/ 0 w 9162288"/>
              <a:gd name="connsiteY8" fmla="*/ 299777 h 3366128"/>
              <a:gd name="connsiteX0" fmla="*/ 0 w 9162288"/>
              <a:gd name="connsiteY0" fmla="*/ 181676 h 3248027"/>
              <a:gd name="connsiteX1" fmla="*/ 2727960 w 9162288"/>
              <a:gd name="connsiteY1" fmla="*/ 102736 h 3248027"/>
              <a:gd name="connsiteX2" fmla="*/ 6595872 w 9162288"/>
              <a:gd name="connsiteY2" fmla="*/ 798095 h 3248027"/>
              <a:gd name="connsiteX3" fmla="*/ 9162288 w 9162288"/>
              <a:gd name="connsiteY3" fmla="*/ 270074 h 3248027"/>
              <a:gd name="connsiteX4" fmla="*/ 9153144 w 9162288"/>
              <a:gd name="connsiteY4" fmla="*/ 2800987 h 3248027"/>
              <a:gd name="connsiteX5" fmla="*/ 6995160 w 9162288"/>
              <a:gd name="connsiteY5" fmla="*/ 3185035 h 3248027"/>
              <a:gd name="connsiteX6" fmla="*/ 3279648 w 9162288"/>
              <a:gd name="connsiteY6" fmla="*/ 2423035 h 3248027"/>
              <a:gd name="connsiteX7" fmla="*/ 18288 w 9162288"/>
              <a:gd name="connsiteY7" fmla="*/ 3075307 h 3248027"/>
              <a:gd name="connsiteX8" fmla="*/ 0 w 9162288"/>
              <a:gd name="connsiteY8" fmla="*/ 181676 h 3248027"/>
              <a:gd name="connsiteX0" fmla="*/ 0 w 9162288"/>
              <a:gd name="connsiteY0" fmla="*/ 155448 h 3221799"/>
              <a:gd name="connsiteX1" fmla="*/ 2727960 w 9162288"/>
              <a:gd name="connsiteY1" fmla="*/ 76508 h 3221799"/>
              <a:gd name="connsiteX2" fmla="*/ 6595872 w 9162288"/>
              <a:gd name="connsiteY2" fmla="*/ 771867 h 3221799"/>
              <a:gd name="connsiteX3" fmla="*/ 9162288 w 9162288"/>
              <a:gd name="connsiteY3" fmla="*/ 243846 h 3221799"/>
              <a:gd name="connsiteX4" fmla="*/ 9153144 w 9162288"/>
              <a:gd name="connsiteY4" fmla="*/ 2774759 h 3221799"/>
              <a:gd name="connsiteX5" fmla="*/ 6995160 w 9162288"/>
              <a:gd name="connsiteY5" fmla="*/ 3158807 h 3221799"/>
              <a:gd name="connsiteX6" fmla="*/ 3279648 w 9162288"/>
              <a:gd name="connsiteY6" fmla="*/ 2396807 h 3221799"/>
              <a:gd name="connsiteX7" fmla="*/ 18288 w 9162288"/>
              <a:gd name="connsiteY7" fmla="*/ 3049079 h 3221799"/>
              <a:gd name="connsiteX8" fmla="*/ 0 w 9162288"/>
              <a:gd name="connsiteY8" fmla="*/ 155448 h 3221799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3279648 w 9162288"/>
              <a:gd name="connsiteY6" fmla="*/ 2382153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43297"/>
              <a:gd name="connsiteX1" fmla="*/ 2828544 w 9162288"/>
              <a:gd name="connsiteY1" fmla="*/ 80024 h 3043297"/>
              <a:gd name="connsiteX2" fmla="*/ 6595872 w 9162288"/>
              <a:gd name="connsiteY2" fmla="*/ 757213 h 3043297"/>
              <a:gd name="connsiteX3" fmla="*/ 9162288 w 9162288"/>
              <a:gd name="connsiteY3" fmla="*/ 229192 h 3043297"/>
              <a:gd name="connsiteX4" fmla="*/ 9153144 w 9162288"/>
              <a:gd name="connsiteY4" fmla="*/ 2760105 h 3043297"/>
              <a:gd name="connsiteX5" fmla="*/ 6690360 w 9162288"/>
              <a:gd name="connsiteY5" fmla="*/ 2746696 h 3043297"/>
              <a:gd name="connsiteX6" fmla="*/ 2865120 w 9162288"/>
              <a:gd name="connsiteY6" fmla="*/ 2307204 h 3043297"/>
              <a:gd name="connsiteX7" fmla="*/ 1619 w 9162288"/>
              <a:gd name="connsiteY7" fmla="*/ 3043297 h 3043297"/>
              <a:gd name="connsiteX8" fmla="*/ 0 w 9162288"/>
              <a:gd name="connsiteY8" fmla="*/ 140794 h 3043297"/>
              <a:gd name="connsiteX0" fmla="*/ 0 w 9153144"/>
              <a:gd name="connsiteY0" fmla="*/ 140794 h 3043297"/>
              <a:gd name="connsiteX1" fmla="*/ 2828544 w 9153144"/>
              <a:gd name="connsiteY1" fmla="*/ 80024 h 3043297"/>
              <a:gd name="connsiteX2" fmla="*/ 6595872 w 9153144"/>
              <a:gd name="connsiteY2" fmla="*/ 757213 h 3043297"/>
              <a:gd name="connsiteX3" fmla="*/ 9144533 w 9153144"/>
              <a:gd name="connsiteY3" fmla="*/ 230295 h 3043297"/>
              <a:gd name="connsiteX4" fmla="*/ 9153144 w 9153144"/>
              <a:gd name="connsiteY4" fmla="*/ 2760105 h 3043297"/>
              <a:gd name="connsiteX5" fmla="*/ 6690360 w 9153144"/>
              <a:gd name="connsiteY5" fmla="*/ 2746696 h 3043297"/>
              <a:gd name="connsiteX6" fmla="*/ 2865120 w 9153144"/>
              <a:gd name="connsiteY6" fmla="*/ 2307204 h 3043297"/>
              <a:gd name="connsiteX7" fmla="*/ 1619 w 9153144"/>
              <a:gd name="connsiteY7" fmla="*/ 3043297 h 3043297"/>
              <a:gd name="connsiteX8" fmla="*/ 0 w 9153144"/>
              <a:gd name="connsiteY8" fmla="*/ 140794 h 3043297"/>
              <a:gd name="connsiteX0" fmla="*/ 0 w 9147403"/>
              <a:gd name="connsiteY0" fmla="*/ 140794 h 3043297"/>
              <a:gd name="connsiteX1" fmla="*/ 2828544 w 9147403"/>
              <a:gd name="connsiteY1" fmla="*/ 80024 h 3043297"/>
              <a:gd name="connsiteX2" fmla="*/ 6595872 w 9147403"/>
              <a:gd name="connsiteY2" fmla="*/ 757213 h 3043297"/>
              <a:gd name="connsiteX3" fmla="*/ 9144533 w 9147403"/>
              <a:gd name="connsiteY3" fmla="*/ 230295 h 3043297"/>
              <a:gd name="connsiteX4" fmla="*/ 9141307 w 9147403"/>
              <a:gd name="connsiteY4" fmla="*/ 2761208 h 3043297"/>
              <a:gd name="connsiteX5" fmla="*/ 6690360 w 9147403"/>
              <a:gd name="connsiteY5" fmla="*/ 2746696 h 3043297"/>
              <a:gd name="connsiteX6" fmla="*/ 2865120 w 9147403"/>
              <a:gd name="connsiteY6" fmla="*/ 2307204 h 3043297"/>
              <a:gd name="connsiteX7" fmla="*/ 1619 w 9147403"/>
              <a:gd name="connsiteY7" fmla="*/ 3043297 h 3043297"/>
              <a:gd name="connsiteX8" fmla="*/ 0 w 9147403"/>
              <a:gd name="connsiteY8" fmla="*/ 140794 h 304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7403" h="3043297">
                <a:moveTo>
                  <a:pt x="0" y="140794"/>
                </a:moveTo>
                <a:cubicBezTo>
                  <a:pt x="784860" y="19414"/>
                  <a:pt x="1778000" y="0"/>
                  <a:pt x="2828544" y="80024"/>
                </a:cubicBezTo>
                <a:cubicBezTo>
                  <a:pt x="3879088" y="160048"/>
                  <a:pt x="5543207" y="732168"/>
                  <a:pt x="6595872" y="757213"/>
                </a:cubicBezTo>
                <a:cubicBezTo>
                  <a:pt x="7648537" y="782258"/>
                  <a:pt x="8376437" y="535486"/>
                  <a:pt x="9144533" y="230295"/>
                </a:cubicBezTo>
                <a:cubicBezTo>
                  <a:pt x="9147403" y="1073565"/>
                  <a:pt x="9138437" y="1917938"/>
                  <a:pt x="9141307" y="2761208"/>
                </a:cubicBezTo>
                <a:cubicBezTo>
                  <a:pt x="8237575" y="2914438"/>
                  <a:pt x="7736391" y="2822363"/>
                  <a:pt x="6690360" y="2746696"/>
                </a:cubicBezTo>
                <a:cubicBezTo>
                  <a:pt x="5644329" y="2671029"/>
                  <a:pt x="3979910" y="2257771"/>
                  <a:pt x="2865120" y="2307204"/>
                </a:cubicBezTo>
                <a:cubicBezTo>
                  <a:pt x="1750330" y="2356637"/>
                  <a:pt x="734663" y="2709091"/>
                  <a:pt x="1619" y="3043297"/>
                </a:cubicBezTo>
                <a:cubicBezTo>
                  <a:pt x="1079" y="2075796"/>
                  <a:pt x="540" y="1108295"/>
                  <a:pt x="0" y="140794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382" y="1728216"/>
            <a:ext cx="9144647" cy="3309112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381 w 9153525"/>
              <a:gd name="connsiteY0" fmla="*/ 310896 h 3309112"/>
              <a:gd name="connsiteX1" fmla="*/ 2652141 w 9153525"/>
              <a:gd name="connsiteY1" fmla="*/ 45720 h 3309112"/>
              <a:gd name="connsiteX2" fmla="*/ 6986397 w 9153525"/>
              <a:gd name="connsiteY2" fmla="*/ 804672 h 3309112"/>
              <a:gd name="connsiteX3" fmla="*/ 9153525 w 9153525"/>
              <a:gd name="connsiteY3" fmla="*/ 283464 h 3309112"/>
              <a:gd name="connsiteX4" fmla="*/ 9144381 w 9153525"/>
              <a:gd name="connsiteY4" fmla="*/ 2862072 h 3309112"/>
              <a:gd name="connsiteX5" fmla="*/ 6986397 w 9153525"/>
              <a:gd name="connsiteY5" fmla="*/ 3246120 h 3309112"/>
              <a:gd name="connsiteX6" fmla="*/ 3270885 w 9153525"/>
              <a:gd name="connsiteY6" fmla="*/ 2484120 h 3309112"/>
              <a:gd name="connsiteX7" fmla="*/ 0 w 9153525"/>
              <a:gd name="connsiteY7" fmla="*/ 3143536 h 3309112"/>
              <a:gd name="connsiteX8" fmla="*/ 381 w 9153525"/>
              <a:gd name="connsiteY8" fmla="*/ 310896 h 3309112"/>
              <a:gd name="connsiteX0" fmla="*/ 381 w 9144647"/>
              <a:gd name="connsiteY0" fmla="*/ 310896 h 3309112"/>
              <a:gd name="connsiteX1" fmla="*/ 2652141 w 9144647"/>
              <a:gd name="connsiteY1" fmla="*/ 45720 h 3309112"/>
              <a:gd name="connsiteX2" fmla="*/ 6986397 w 9144647"/>
              <a:gd name="connsiteY2" fmla="*/ 804672 h 3309112"/>
              <a:gd name="connsiteX3" fmla="*/ 9144647 w 9144647"/>
              <a:gd name="connsiteY3" fmla="*/ 290862 h 3309112"/>
              <a:gd name="connsiteX4" fmla="*/ 9144381 w 9144647"/>
              <a:gd name="connsiteY4" fmla="*/ 2862072 h 3309112"/>
              <a:gd name="connsiteX5" fmla="*/ 6986397 w 9144647"/>
              <a:gd name="connsiteY5" fmla="*/ 3246120 h 3309112"/>
              <a:gd name="connsiteX6" fmla="*/ 3270885 w 9144647"/>
              <a:gd name="connsiteY6" fmla="*/ 2484120 h 3309112"/>
              <a:gd name="connsiteX7" fmla="*/ 0 w 9144647"/>
              <a:gd name="connsiteY7" fmla="*/ 3143536 h 3309112"/>
              <a:gd name="connsiteX8" fmla="*/ 381 w 9144647"/>
              <a:gd name="connsiteY8" fmla="*/ 310896 h 330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647" h="3309112">
                <a:moveTo>
                  <a:pt x="381" y="310896"/>
                </a:moveTo>
                <a:cubicBezTo>
                  <a:pt x="779145" y="155448"/>
                  <a:pt x="1484757" y="0"/>
                  <a:pt x="2652141" y="45720"/>
                </a:cubicBezTo>
                <a:cubicBezTo>
                  <a:pt x="3819525" y="91440"/>
                  <a:pt x="5904313" y="763815"/>
                  <a:pt x="6986397" y="804672"/>
                </a:cubicBezTo>
                <a:cubicBezTo>
                  <a:pt x="8068481" y="845529"/>
                  <a:pt x="8437511" y="566706"/>
                  <a:pt x="9144647" y="290862"/>
                </a:cubicBezTo>
                <a:cubicBezTo>
                  <a:pt x="9144558" y="1147932"/>
                  <a:pt x="9144470" y="2005002"/>
                  <a:pt x="9144381" y="2862072"/>
                </a:cubicBezTo>
                <a:cubicBezTo>
                  <a:pt x="8450961" y="3142488"/>
                  <a:pt x="7965313" y="3309112"/>
                  <a:pt x="6986397" y="3246120"/>
                </a:cubicBezTo>
                <a:cubicBezTo>
                  <a:pt x="6007481" y="3183128"/>
                  <a:pt x="4435284" y="2501217"/>
                  <a:pt x="3270885" y="2484120"/>
                </a:cubicBezTo>
                <a:cubicBezTo>
                  <a:pt x="2106486" y="2467023"/>
                  <a:pt x="830580" y="2857024"/>
                  <a:pt x="0" y="3143536"/>
                </a:cubicBezTo>
                <a:lnTo>
                  <a:pt x="381" y="3108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699248" y="1298448"/>
            <a:ext cx="987552" cy="987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7013448" y="1929384"/>
            <a:ext cx="512064" cy="512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685800" y="4114800"/>
            <a:ext cx="1216152" cy="121615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21792" y="2212847"/>
            <a:ext cx="7927848" cy="2203704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486400"/>
            <a:ext cx="6400800" cy="667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85000"/>
              <a:buFont typeface="Wingdings" pitchFamily="2" charset="2"/>
              <a:buNone/>
              <a:defRPr lang="en-US" sz="200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57200" y="649224"/>
            <a:ext cx="8229600" cy="9966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288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 flipV="1">
            <a:off x="0" y="5590646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 flipV="1">
            <a:off x="-52" y="5780270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147304" y="56418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8641080" y="521208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5641848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6931152" y="274638"/>
            <a:ext cx="1755648" cy="5669280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696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457200" y="1801368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 bwMode="gray">
          <a:xfrm>
            <a:off x="8165592" y="667512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882128" y="1353312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 bwMode="gray">
          <a:xfrm>
            <a:off x="0" y="42672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3996431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7 w 9153196"/>
              <a:gd name="connsiteY3" fmla="*/ 4518094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808828"/>
              <a:gd name="connsiteX1" fmla="*/ 0 w 9153196"/>
              <a:gd name="connsiteY1" fmla="*/ 4757736 h 4808828"/>
              <a:gd name="connsiteX2" fmla="*/ 2983307 w 9153196"/>
              <a:gd name="connsiteY2" fmla="*/ 3938179 h 4808828"/>
              <a:gd name="connsiteX3" fmla="*/ 6766918 w 9153196"/>
              <a:gd name="connsiteY3" fmla="*/ 4459842 h 4808828"/>
              <a:gd name="connsiteX4" fmla="*/ 9149297 w 9153196"/>
              <a:gd name="connsiteY4" fmla="*/ 4461355 h 4808828"/>
              <a:gd name="connsiteX5" fmla="*/ 9153196 w 9153196"/>
              <a:gd name="connsiteY5" fmla="*/ 0 h 4808828"/>
              <a:gd name="connsiteX6" fmla="*/ 52 w 9153196"/>
              <a:gd name="connsiteY6" fmla="*/ 1284 h 4808828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02972" y="4559785"/>
                  <a:pt x="1992246" y="3966388"/>
                  <a:pt x="3115058" y="3911480"/>
                </a:cubicBezTo>
                <a:cubicBezTo>
                  <a:pt x="4237870" y="3856572"/>
                  <a:pt x="5939190" y="4331788"/>
                  <a:pt x="6736870" y="4428289"/>
                </a:cubicBezTo>
                <a:cubicBezTo>
                  <a:pt x="7534550" y="4524790"/>
                  <a:pt x="8253185" y="4658343"/>
                  <a:pt x="9149297" y="4461355"/>
                </a:cubicBezTo>
                <a:cubicBezTo>
                  <a:pt x="9150597" y="300012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 bwMode="invGray">
          <a:xfrm>
            <a:off x="-52" y="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14528" y="4596192"/>
                  <a:pt x="1857799" y="4264120"/>
                  <a:pt x="2980996" y="4236720"/>
                </a:cubicBezTo>
                <a:cubicBezTo>
                  <a:pt x="4104193" y="4209320"/>
                  <a:pt x="5900665" y="4503309"/>
                  <a:pt x="6739180" y="4593336"/>
                </a:cubicBezTo>
                <a:cubicBezTo>
                  <a:pt x="7577695" y="4683363"/>
                  <a:pt x="8253185" y="4731157"/>
                  <a:pt x="9149297" y="4383685"/>
                </a:cubicBezTo>
                <a:cubicBezTo>
                  <a:pt x="9150597" y="292245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8065008" y="3849624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790688" y="453542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301752" y="3840480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5129784"/>
            <a:ext cx="7287768" cy="1362075"/>
          </a:xfr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b="1" kern="1200" cap="all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143000" y="4425696"/>
            <a:ext cx="7287768" cy="7132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0"/>
            <a:ext cx="9144000" cy="1929384"/>
          </a:xfrm>
          <a:custGeom>
            <a:avLst/>
            <a:gdLst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2104644"/>
              <a:gd name="connsiteX1" fmla="*/ 0 w 9144000"/>
              <a:gd name="connsiteY1" fmla="*/ 1929384 h 2104644"/>
              <a:gd name="connsiteX2" fmla="*/ 2971800 w 9144000"/>
              <a:gd name="connsiteY2" fmla="*/ 1307592 h 2104644"/>
              <a:gd name="connsiteX3" fmla="*/ 9134856 w 9144000"/>
              <a:gd name="connsiteY3" fmla="*/ 1609344 h 2104644"/>
              <a:gd name="connsiteX4" fmla="*/ 9144000 w 9144000"/>
              <a:gd name="connsiteY4" fmla="*/ 0 h 2104644"/>
              <a:gd name="connsiteX5" fmla="*/ 8503920 w 9144000"/>
              <a:gd name="connsiteY5" fmla="*/ 0 h 2104644"/>
              <a:gd name="connsiteX6" fmla="*/ 3858768 w 9144000"/>
              <a:gd name="connsiteY6" fmla="*/ 320040 h 2104644"/>
              <a:gd name="connsiteX7" fmla="*/ 0 w 9144000"/>
              <a:gd name="connsiteY7" fmla="*/ 256032 h 210464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29384">
                <a:moveTo>
                  <a:pt x="0" y="256032"/>
                </a:moveTo>
                <a:lnTo>
                  <a:pt x="0" y="1929384"/>
                </a:lnTo>
                <a:cubicBezTo>
                  <a:pt x="574548" y="1726692"/>
                  <a:pt x="1449324" y="1360932"/>
                  <a:pt x="2971800" y="1307592"/>
                </a:cubicBezTo>
                <a:cubicBezTo>
                  <a:pt x="4494276" y="1254252"/>
                  <a:pt x="7606284" y="1872996"/>
                  <a:pt x="9134856" y="1609344"/>
                </a:cubicBezTo>
                <a:lnTo>
                  <a:pt x="9144000" y="0"/>
                </a:lnTo>
                <a:lnTo>
                  <a:pt x="8503920" y="0"/>
                </a:lnTo>
                <a:cubicBezTo>
                  <a:pt x="7543800" y="844296"/>
                  <a:pt x="5111496" y="420624"/>
                  <a:pt x="3858768" y="320040"/>
                </a:cubicBezTo>
                <a:cubicBezTo>
                  <a:pt x="2606040" y="219456"/>
                  <a:pt x="1435608" y="76200"/>
                  <a:pt x="0" y="256032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382" y="228600"/>
            <a:ext cx="9144381" cy="1409700"/>
          </a:xfrm>
          <a:custGeom>
            <a:avLst/>
            <a:gdLst>
              <a:gd name="connsiteX0" fmla="*/ 0 w 9144000"/>
              <a:gd name="connsiteY0" fmla="*/ 393192 h 1344168"/>
              <a:gd name="connsiteX1" fmla="*/ 4544568 w 9144000"/>
              <a:gd name="connsiteY1" fmla="*/ 201168 h 1344168"/>
              <a:gd name="connsiteX2" fmla="*/ 9144000 w 9144000"/>
              <a:gd name="connsiteY2" fmla="*/ 0 h 1344168"/>
              <a:gd name="connsiteX3" fmla="*/ 9144000 w 9144000"/>
              <a:gd name="connsiteY3" fmla="*/ 1042416 h 1344168"/>
              <a:gd name="connsiteX4" fmla="*/ 4407408 w 9144000"/>
              <a:gd name="connsiteY4" fmla="*/ 978408 h 1344168"/>
              <a:gd name="connsiteX5" fmla="*/ 9144 w 9144000"/>
              <a:gd name="connsiteY5" fmla="*/ 1344168 h 1344168"/>
              <a:gd name="connsiteX6" fmla="*/ 0 w 9144000"/>
              <a:gd name="connsiteY6" fmla="*/ 393192 h 1344168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09700"/>
              <a:gd name="connsiteX1" fmla="*/ 4544568 w 9144000"/>
              <a:gd name="connsiteY1" fmla="*/ 234696 h 1409700"/>
              <a:gd name="connsiteX2" fmla="*/ 9144000 w 9144000"/>
              <a:gd name="connsiteY2" fmla="*/ 33528 h 1409700"/>
              <a:gd name="connsiteX3" fmla="*/ 9144000 w 9144000"/>
              <a:gd name="connsiteY3" fmla="*/ 1075944 h 1409700"/>
              <a:gd name="connsiteX4" fmla="*/ 4407408 w 9144000"/>
              <a:gd name="connsiteY4" fmla="*/ 1011936 h 1409700"/>
              <a:gd name="connsiteX5" fmla="*/ 9144 w 9144000"/>
              <a:gd name="connsiteY5" fmla="*/ 1377696 h 1409700"/>
              <a:gd name="connsiteX6" fmla="*/ 0 w 9144000"/>
              <a:gd name="connsiteY6" fmla="*/ 426720 h 1409700"/>
              <a:gd name="connsiteX0" fmla="*/ 381 w 9144381"/>
              <a:gd name="connsiteY0" fmla="*/ 426720 h 1409700"/>
              <a:gd name="connsiteX1" fmla="*/ 4544949 w 9144381"/>
              <a:gd name="connsiteY1" fmla="*/ 234696 h 1409700"/>
              <a:gd name="connsiteX2" fmla="*/ 9144381 w 9144381"/>
              <a:gd name="connsiteY2" fmla="*/ 33528 h 1409700"/>
              <a:gd name="connsiteX3" fmla="*/ 9144381 w 9144381"/>
              <a:gd name="connsiteY3" fmla="*/ 1075944 h 1409700"/>
              <a:gd name="connsiteX4" fmla="*/ 4407789 w 9144381"/>
              <a:gd name="connsiteY4" fmla="*/ 1011936 h 1409700"/>
              <a:gd name="connsiteX5" fmla="*/ 0 w 9144381"/>
              <a:gd name="connsiteY5" fmla="*/ 1384071 h 1409700"/>
              <a:gd name="connsiteX6" fmla="*/ 381 w 9144381"/>
              <a:gd name="connsiteY6" fmla="*/ 42672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381" h="1409700">
                <a:moveTo>
                  <a:pt x="381" y="426720"/>
                </a:moveTo>
                <a:cubicBezTo>
                  <a:pt x="1664589" y="0"/>
                  <a:pt x="3036189" y="134112"/>
                  <a:pt x="4544949" y="234696"/>
                </a:cubicBezTo>
                <a:cubicBezTo>
                  <a:pt x="6053709" y="335280"/>
                  <a:pt x="8239125" y="509016"/>
                  <a:pt x="9144381" y="33528"/>
                </a:cubicBezTo>
                <a:lnTo>
                  <a:pt x="9144381" y="1075944"/>
                </a:lnTo>
                <a:cubicBezTo>
                  <a:pt x="8004429" y="1409700"/>
                  <a:pt x="5931852" y="960582"/>
                  <a:pt x="4407789" y="1011936"/>
                </a:cubicBezTo>
                <a:cubicBezTo>
                  <a:pt x="2883726" y="1063290"/>
                  <a:pt x="1237488" y="1109751"/>
                  <a:pt x="0" y="1384071"/>
                </a:cubicBezTo>
                <a:lnTo>
                  <a:pt x="381" y="42672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311896" y="100584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562088" y="173736"/>
            <a:ext cx="365760" cy="3657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932688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4328"/>
            <a:ext cx="4040188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24328"/>
            <a:ext cx="4041775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Oval 9"/>
          <p:cNvSpPr/>
          <p:nvPr/>
        </p:nvSpPr>
        <p:spPr bwMode="gray">
          <a:xfrm>
            <a:off x="8229600" y="1005840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699248" y="96926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87452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black">
          <a:xfrm>
            <a:off x="4645025" y="187452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reeform 5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4632" y="813816"/>
            <a:ext cx="8229600" cy="1143000"/>
          </a:xfr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5" name="Group 4"/>
          <p:cNvGrpSpPr/>
          <p:nvPr/>
        </p:nvGrpSpPr>
        <p:grpSpPr bwMode="invGray">
          <a:xfrm>
            <a:off x="-52" y="-1972"/>
            <a:ext cx="9150672" cy="1283795"/>
            <a:chOff x="-52" y="-1972"/>
            <a:chExt cx="9150672" cy="1283795"/>
          </a:xfrm>
        </p:grpSpPr>
        <p:sp>
          <p:nvSpPr>
            <p:cNvPr id="6" name="Freeform 5"/>
            <p:cNvSpPr/>
            <p:nvPr userDrawn="1"/>
          </p:nvSpPr>
          <p:spPr bwMode="invGray">
            <a:xfrm>
              <a:off x="0" y="1"/>
              <a:ext cx="9150620" cy="128182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0620" h="1470041">
                  <a:moveTo>
                    <a:pt x="52" y="1284"/>
                  </a:moveTo>
                  <a:cubicBezTo>
                    <a:pt x="35" y="491948"/>
                    <a:pt x="17" y="761872"/>
                    <a:pt x="0" y="1252536"/>
                  </a:cubicBezTo>
                  <a:cubicBezTo>
                    <a:pt x="304800" y="1097088"/>
                    <a:pt x="1803165" y="328826"/>
                    <a:pt x="3622738" y="425264"/>
                  </a:cubicBezTo>
                  <a:cubicBezTo>
                    <a:pt x="5442311" y="521702"/>
                    <a:pt x="6970396" y="1470041"/>
                    <a:pt x="9144052" y="877824"/>
                  </a:cubicBezTo>
                  <a:cubicBezTo>
                    <a:pt x="9146241" y="585216"/>
                    <a:pt x="9148431" y="292608"/>
                    <a:pt x="9150620" y="0"/>
                  </a:cubicBezTo>
                  <a:lnTo>
                    <a:pt x="5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 userDrawn="1"/>
          </p:nvSpPr>
          <p:spPr bwMode="invGray">
            <a:xfrm>
              <a:off x="-52" y="-1972"/>
              <a:ext cx="9144052" cy="109417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52" h="1282732">
                  <a:moveTo>
                    <a:pt x="2371" y="1971"/>
                  </a:moveTo>
                  <a:cubicBezTo>
                    <a:pt x="1581" y="305263"/>
                    <a:pt x="790" y="446133"/>
                    <a:pt x="0" y="749425"/>
                  </a:cubicBezTo>
                  <a:cubicBezTo>
                    <a:pt x="414528" y="587881"/>
                    <a:pt x="1394642" y="355830"/>
                    <a:pt x="3114923" y="315034"/>
                  </a:cubicBezTo>
                  <a:cubicBezTo>
                    <a:pt x="4835204" y="274238"/>
                    <a:pt x="7500499" y="1282732"/>
                    <a:pt x="9144052" y="537135"/>
                  </a:cubicBezTo>
                  <a:cubicBezTo>
                    <a:pt x="9143751" y="358090"/>
                    <a:pt x="9143451" y="179045"/>
                    <a:pt x="9143150" y="0"/>
                  </a:cubicBezTo>
                  <a:lnTo>
                    <a:pt x="2371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905255" y="273050"/>
            <a:ext cx="7781544" cy="950976"/>
          </a:xfr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4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1371600"/>
            <a:ext cx="5111750" cy="475488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12" y="1362456"/>
            <a:ext cx="2569464" cy="4764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5257800" y="987552"/>
            <a:ext cx="3730752" cy="79552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0352" y="1216152"/>
            <a:ext cx="4645152" cy="4645152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6088" y="1901952"/>
            <a:ext cx="3712464" cy="1755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val 10"/>
          <p:cNvSpPr/>
          <p:nvPr/>
        </p:nvSpPr>
        <p:spPr bwMode="gray">
          <a:xfrm>
            <a:off x="6858000" y="3886200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5788152" y="457200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gray">
          <a:xfrm>
            <a:off x="1216152" y="384048"/>
            <a:ext cx="731520" cy="7315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0" y="0"/>
            <a:ext cx="9153196" cy="1862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862136">
                <a:moveTo>
                  <a:pt x="52" y="1284"/>
                </a:moveTo>
                <a:cubicBezTo>
                  <a:pt x="35" y="491948"/>
                  <a:pt x="17" y="1371472"/>
                  <a:pt x="0" y="1862136"/>
                </a:cubicBezTo>
                <a:cubicBezTo>
                  <a:pt x="304800" y="1706688"/>
                  <a:pt x="1952287" y="1117060"/>
                  <a:pt x="2999284" y="1051560"/>
                </a:cubicBezTo>
                <a:cubicBezTo>
                  <a:pt x="4046281" y="986060"/>
                  <a:pt x="5541316" y="1353820"/>
                  <a:pt x="6281980" y="1469136"/>
                </a:cubicBezTo>
                <a:cubicBezTo>
                  <a:pt x="7022644" y="1584452"/>
                  <a:pt x="8247940" y="1834896"/>
                  <a:pt x="9144052" y="1487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52" y="0"/>
            <a:ext cx="9153196" cy="1481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481136">
                <a:moveTo>
                  <a:pt x="52" y="1284"/>
                </a:moveTo>
                <a:cubicBezTo>
                  <a:pt x="35" y="491948"/>
                  <a:pt x="17" y="990472"/>
                  <a:pt x="0" y="1481136"/>
                </a:cubicBezTo>
                <a:cubicBezTo>
                  <a:pt x="414528" y="1319592"/>
                  <a:pt x="1857799" y="987520"/>
                  <a:pt x="2980996" y="960120"/>
                </a:cubicBezTo>
                <a:cubicBezTo>
                  <a:pt x="4104193" y="932720"/>
                  <a:pt x="6019852" y="1271016"/>
                  <a:pt x="6739180" y="1316736"/>
                </a:cubicBezTo>
                <a:cubicBezTo>
                  <a:pt x="7458508" y="1362456"/>
                  <a:pt x="8247940" y="1453896"/>
                  <a:pt x="9144052" y="1106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en-US" sz="3600" b="1" kern="1200" smtClean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/>
        </a:buClr>
        <a:buSzPct val="85000"/>
        <a:buFont typeface="Wingdings" pitchFamily="2" charset="2"/>
        <a:buChar char="¢"/>
        <a:defRPr lang="en-US" sz="3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85000"/>
        <a:buFont typeface="Wingdings" pitchFamily="2" charset="2"/>
        <a:buChar char="¤"/>
        <a:defRPr lang="en-US" sz="2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85000"/>
        <a:buFont typeface="Wingdings" pitchFamily="2" charset="2"/>
        <a:buChar char="¤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p=24&amp;ed=1&amp;text=%D0%BF%D1%80%D0%BE%D0%B4%D1%83%D0%BA%D1%82%D1%8B%20%D0%B1%D0%BE%D0%B3%D0%B0%D1%82%D1%8B%D0%B5%20%D0%B9%D0%BE%D0%B4%D0%BE%D0%BC&amp;spsite=009-918201&amp;img_url=probiznes.su/uploads/posts/2009-01/1231785672_grez2.jpg&amp;rpt=simag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4eec826a9b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859832">
            <a:off x="2663663" y="4230759"/>
            <a:ext cx="2206485" cy="2751914"/>
          </a:xfrm>
          <a:prstGeom prst="round2SameRect">
            <a:avLst/>
          </a:prstGeom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928802"/>
            <a:ext cx="8022174" cy="2630625"/>
          </a:xfrm>
        </p:spPr>
        <p:txBody>
          <a:bodyPr>
            <a:normAutofit/>
          </a:bodyPr>
          <a:lstStyle/>
          <a:p>
            <a:r>
              <a:rPr lang="ru-RU" sz="5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йода в йодированной соли</a:t>
            </a:r>
            <a:endParaRPr lang="ru-RU" sz="54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00042"/>
            <a:ext cx="6400800" cy="6675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Исследовательская работа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785926"/>
            <a:ext cx="8229600" cy="4526280"/>
          </a:xfrm>
        </p:spPr>
        <p:txBody>
          <a:bodyPr/>
          <a:lstStyle/>
          <a:p>
            <a:pPr>
              <a:buNone/>
            </a:pPr>
            <a:r>
              <a:rPr lang="ru-RU" dirty="0"/>
              <a:t>3)Добавили 1см</a:t>
            </a:r>
            <a:r>
              <a:rPr lang="ru-RU" baseline="30000" dirty="0"/>
              <a:t>3 </a:t>
            </a:r>
            <a:endParaRPr lang="ru-RU" baseline="30000" dirty="0" smtClean="0"/>
          </a:p>
          <a:p>
            <a:pPr>
              <a:buNone/>
            </a:pPr>
            <a:r>
              <a:rPr lang="ru-RU" dirty="0" smtClean="0"/>
              <a:t>2Н </a:t>
            </a:r>
            <a:r>
              <a:rPr lang="ru-RU" dirty="0"/>
              <a:t>раствора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серной кислоты</a:t>
            </a:r>
            <a:r>
              <a:rPr lang="ru-RU" dirty="0"/>
              <a:t>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перемешали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u="sng" dirty="0" smtClean="0"/>
              <a:t>Ход работы</a:t>
            </a:r>
            <a:endParaRPr lang="ru-RU" sz="5400" u="sng" dirty="0"/>
          </a:p>
        </p:txBody>
      </p:sp>
      <p:pic>
        <p:nvPicPr>
          <p:cNvPr id="4" name="Рисунок 3" descr="S63019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1785926"/>
            <a:ext cx="4429156" cy="3890128"/>
          </a:xfrm>
          <a:prstGeom prst="round2DiagRect">
            <a:avLst/>
          </a:prstGeom>
          <a:ln>
            <a:solidFill>
              <a:srgbClr val="FF0000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5" name="Рисунок 4" descr="3WX0CCA9CH3PHCAACDZXDCANY2H0TCAZOMQ6PCAZU0CRBCAB0822KCAGPKYV1CAM81SGQCA50ZWG8CAKP25ORCAZCKOH4CA67L2TRCAPLE0UUCAX5SJ6KCAMWBQKRCAEA3YE8CA4JJCKDCAAGBL9UCA71KY4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00583">
            <a:off x="553556" y="4125464"/>
            <a:ext cx="2289012" cy="2289012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714488"/>
            <a:ext cx="8229600" cy="4526280"/>
          </a:xfrm>
        </p:spPr>
        <p:txBody>
          <a:bodyPr/>
          <a:lstStyle/>
          <a:p>
            <a:pPr>
              <a:buNone/>
            </a:pPr>
            <a:r>
              <a:rPr lang="ru-RU" dirty="0"/>
              <a:t>4)Добавили 5мл раствора </a:t>
            </a:r>
            <a:r>
              <a:rPr lang="ru-RU" dirty="0" smtClean="0"/>
              <a:t>йодида калия, перемешали и </a:t>
            </a:r>
          </a:p>
          <a:p>
            <a:pPr>
              <a:buNone/>
            </a:pPr>
            <a:r>
              <a:rPr lang="ru-RU" dirty="0" smtClean="0"/>
              <a:t>поставили </a:t>
            </a:r>
            <a:r>
              <a:rPr lang="ru-RU" dirty="0"/>
              <a:t>на 10 минут </a:t>
            </a:r>
            <a:r>
              <a:rPr lang="ru-RU" dirty="0" smtClean="0"/>
              <a:t>в </a:t>
            </a:r>
          </a:p>
          <a:p>
            <a:pPr>
              <a:buNone/>
            </a:pPr>
            <a:r>
              <a:rPr lang="ru-RU" dirty="0" smtClean="0"/>
              <a:t>темное место</a:t>
            </a:r>
            <a:r>
              <a:rPr lang="ru-RU" dirty="0"/>
              <a:t>. Раствор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приобрел темно-</a:t>
            </a:r>
          </a:p>
          <a:p>
            <a:pPr>
              <a:buNone/>
            </a:pPr>
            <a:r>
              <a:rPr lang="ru-RU" dirty="0" smtClean="0"/>
              <a:t>коричневую </a:t>
            </a:r>
          </a:p>
          <a:p>
            <a:pPr>
              <a:buNone/>
            </a:pPr>
            <a:r>
              <a:rPr lang="ru-RU" dirty="0" smtClean="0"/>
              <a:t>окраску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u="sng" dirty="0" smtClean="0"/>
              <a:t>Ход работы</a:t>
            </a:r>
            <a:endParaRPr lang="ru-RU" sz="5400" u="sng" dirty="0"/>
          </a:p>
        </p:txBody>
      </p:sp>
      <p:pic>
        <p:nvPicPr>
          <p:cNvPr id="6" name="Рисунок 5" descr="S63019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2357430"/>
            <a:ext cx="3311807" cy="3500438"/>
          </a:xfrm>
          <a:prstGeom prst="round2DiagRect">
            <a:avLst/>
          </a:prstGeom>
          <a:ln>
            <a:solidFill>
              <a:srgbClr val="FF0000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05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53720">
            <a:off x="1094227" y="3998744"/>
            <a:ext cx="2411015" cy="271462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5)Титровали раствором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тиосульфата натрия до </a:t>
            </a:r>
          </a:p>
          <a:p>
            <a:pPr>
              <a:buNone/>
            </a:pPr>
            <a:r>
              <a:rPr lang="ru-RU" dirty="0" smtClean="0"/>
              <a:t>светло-желтого </a:t>
            </a:r>
          </a:p>
          <a:p>
            <a:pPr>
              <a:buNone/>
            </a:pPr>
            <a:r>
              <a:rPr lang="ru-RU" dirty="0" smtClean="0"/>
              <a:t>цвета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u="sng" dirty="0" smtClean="0"/>
              <a:t>Ход работы</a:t>
            </a:r>
            <a:endParaRPr lang="ru-RU" sz="5400" u="sng" dirty="0"/>
          </a:p>
        </p:txBody>
      </p:sp>
      <p:pic>
        <p:nvPicPr>
          <p:cNvPr id="5" name="Рисунок 4" descr="S63019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785926"/>
            <a:ext cx="3490226" cy="4071942"/>
          </a:xfrm>
          <a:prstGeom prst="round2DiagRect">
            <a:avLst/>
          </a:prstGeom>
          <a:ln>
            <a:solidFill>
              <a:srgbClr val="FF0000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4eec826a9b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56507">
            <a:off x="594872" y="3391343"/>
            <a:ext cx="2481069" cy="3094373"/>
          </a:xfrm>
          <a:prstGeom prst="round2SameRect">
            <a:avLst/>
          </a:prstGeom>
          <a:effectLst>
            <a:softEdge rad="317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u="sng" dirty="0" smtClean="0"/>
              <a:t>Ход работы</a:t>
            </a:r>
            <a:endParaRPr lang="ru-RU" sz="5400" u="sng" dirty="0"/>
          </a:p>
        </p:txBody>
      </p:sp>
      <p:pic>
        <p:nvPicPr>
          <p:cNvPr id="4" name="Содержимое 3" descr="S6301970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214942" y="1857364"/>
            <a:ext cx="2491417" cy="4525962"/>
          </a:xfrm>
          <a:prstGeom prst="round2DiagRect">
            <a:avLst/>
          </a:prstGeom>
          <a:ln>
            <a:solidFill>
              <a:srgbClr val="FF0000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1928802"/>
            <a:ext cx="842968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6)Добавили индикаторный </a:t>
            </a:r>
          </a:p>
          <a:p>
            <a:r>
              <a:rPr lang="ru-RU" sz="3200" dirty="0" smtClean="0"/>
              <a:t>раствор крахмала, цвет </a:t>
            </a:r>
          </a:p>
          <a:p>
            <a:r>
              <a:rPr lang="ru-RU" sz="3200" dirty="0" smtClean="0"/>
              <a:t>раствора стал </a:t>
            </a:r>
          </a:p>
          <a:p>
            <a:r>
              <a:rPr lang="ru-RU" sz="3200" dirty="0" smtClean="0"/>
              <a:t>темно-синим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5262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7) Продолжили титрование </a:t>
            </a:r>
          </a:p>
          <a:p>
            <a:pPr>
              <a:buNone/>
            </a:pPr>
            <a:r>
              <a:rPr lang="ru-RU" dirty="0" smtClean="0"/>
              <a:t>до исчезновения </a:t>
            </a:r>
          </a:p>
          <a:p>
            <a:pPr>
              <a:buNone/>
            </a:pPr>
            <a:r>
              <a:rPr lang="ru-RU" dirty="0" smtClean="0"/>
              <a:t>окраски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u="sng" dirty="0" smtClean="0"/>
              <a:t>Ход работы</a:t>
            </a:r>
            <a:endParaRPr lang="ru-RU" sz="5400" u="sng" dirty="0"/>
          </a:p>
        </p:txBody>
      </p:sp>
      <p:pic>
        <p:nvPicPr>
          <p:cNvPr id="4" name="Рисунок 3" descr="S63019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2285992"/>
            <a:ext cx="3431256" cy="3761570"/>
          </a:xfrm>
          <a:prstGeom prst="round2DiagRect">
            <a:avLst/>
          </a:prstGeom>
          <a:ln>
            <a:solidFill>
              <a:srgbClr val="FF0000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publication_2562_58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643050"/>
            <a:ext cx="8929718" cy="5214950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785926"/>
          <a:ext cx="8429685" cy="472754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2809895"/>
                <a:gridCol w="2809895"/>
                <a:gridCol w="2809895"/>
              </a:tblGrid>
              <a:tr h="40265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Показания шкалы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Количество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йода в мг/кг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0265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5,2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54,9</a:t>
                      </a:r>
                      <a:endParaRPr lang="ru-RU" i="1" dirty="0"/>
                    </a:p>
                  </a:txBody>
                  <a:tcPr/>
                </a:tc>
              </a:tr>
              <a:tr h="40265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1,5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15,9</a:t>
                      </a:r>
                      <a:endParaRPr lang="ru-RU" i="1" dirty="0"/>
                    </a:p>
                  </a:txBody>
                  <a:tcPr/>
                </a:tc>
              </a:tr>
              <a:tr h="40265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3.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-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-</a:t>
                      </a:r>
                      <a:endParaRPr lang="ru-RU" i="1" dirty="0"/>
                    </a:p>
                  </a:txBody>
                  <a:tcPr/>
                </a:tc>
              </a:tr>
              <a:tr h="40265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4.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2,5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26,5</a:t>
                      </a:r>
                      <a:endParaRPr lang="ru-RU" i="1" dirty="0"/>
                    </a:p>
                  </a:txBody>
                  <a:tcPr/>
                </a:tc>
              </a:tr>
              <a:tr h="40265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5.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6,2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65,6</a:t>
                      </a:r>
                      <a:endParaRPr lang="ru-RU" i="1" dirty="0"/>
                    </a:p>
                  </a:txBody>
                  <a:tcPr/>
                </a:tc>
              </a:tr>
              <a:tr h="40265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6.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5,3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56,1</a:t>
                      </a:r>
                      <a:endParaRPr lang="ru-RU" i="1" dirty="0"/>
                    </a:p>
                  </a:txBody>
                  <a:tcPr/>
                </a:tc>
              </a:tr>
              <a:tr h="40265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7.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6,0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63,5</a:t>
                      </a:r>
                      <a:endParaRPr lang="ru-RU" i="1" dirty="0"/>
                    </a:p>
                  </a:txBody>
                  <a:tcPr/>
                </a:tc>
              </a:tr>
              <a:tr h="40265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8.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0,7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7,4</a:t>
                      </a:r>
                      <a:endParaRPr lang="ru-RU" i="1" dirty="0"/>
                    </a:p>
                  </a:txBody>
                  <a:tcPr/>
                </a:tc>
              </a:tr>
              <a:tr h="40265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9.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3,4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36</a:t>
                      </a:r>
                      <a:endParaRPr lang="ru-RU" i="1" dirty="0"/>
                    </a:p>
                  </a:txBody>
                  <a:tcPr/>
                </a:tc>
              </a:tr>
              <a:tr h="40265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10.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5,0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/>
                        <a:t>52,9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u="sng" dirty="0" smtClean="0"/>
              <a:t>Результаты </a:t>
            </a:r>
            <a:r>
              <a:rPr lang="ru-RU" sz="4800" u="sng" dirty="0" err="1" smtClean="0"/>
              <a:t>вычисленний</a:t>
            </a:r>
            <a:endParaRPr lang="ru-RU" sz="48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80903-s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5" y="3357914"/>
            <a:ext cx="5857885" cy="3500086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785926"/>
            <a:ext cx="8229600" cy="4526280"/>
          </a:xfrm>
        </p:spPr>
        <p:txBody>
          <a:bodyPr/>
          <a:lstStyle/>
          <a:p>
            <a:r>
              <a:rPr lang="ru-RU" dirty="0"/>
              <a:t>Следующим этапом работы было изучение изменения содержания йода в соли в зависимости от срока хранении. Эксперимент производился в течение 3 месяцев через каждые 3 недели. Исследовали одну пачку соли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Анализ проводился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методом </a:t>
            </a:r>
            <a:r>
              <a:rPr lang="ru-RU" dirty="0"/>
              <a:t>титрования.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u="sng" dirty="0" smtClean="0"/>
              <a:t>Ход работы</a:t>
            </a:r>
            <a:endParaRPr lang="ru-RU" sz="5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ublication_2562_58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785926"/>
            <a:ext cx="8929718" cy="5072074"/>
          </a:xfrm>
          <a:prstGeom prst="rect">
            <a:avLst/>
          </a:prstGeom>
        </p:spPr>
      </p:pic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071676"/>
          <a:ext cx="8358246" cy="3714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2786082"/>
                <a:gridCol w="2786082"/>
              </a:tblGrid>
              <a:tr h="77048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№ пробы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Показания шкалы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Количество йода в мг/кг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8885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6,2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65,6</a:t>
                      </a:r>
                      <a:endParaRPr lang="ru-RU" sz="2000" i="1" dirty="0"/>
                    </a:p>
                  </a:txBody>
                  <a:tcPr/>
                </a:tc>
              </a:tr>
              <a:tr h="58885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5,7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60,3</a:t>
                      </a:r>
                      <a:endParaRPr lang="ru-RU" sz="2000" i="1" dirty="0"/>
                    </a:p>
                  </a:txBody>
                  <a:tcPr/>
                </a:tc>
              </a:tr>
              <a:tr h="58885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3.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4,9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51,9</a:t>
                      </a:r>
                      <a:endParaRPr lang="ru-RU" sz="2000" i="1" dirty="0"/>
                    </a:p>
                  </a:txBody>
                  <a:tcPr/>
                </a:tc>
              </a:tr>
              <a:tr h="58885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4.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4,4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46,6</a:t>
                      </a:r>
                      <a:endParaRPr lang="ru-RU" sz="2000" i="1" dirty="0"/>
                    </a:p>
                  </a:txBody>
                  <a:tcPr/>
                </a:tc>
              </a:tr>
              <a:tr h="58885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5.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3,7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i="1" dirty="0" smtClean="0"/>
                        <a:t>39,1</a:t>
                      </a:r>
                      <a:endParaRPr lang="ru-RU" sz="200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u="sng" dirty="0" smtClean="0"/>
              <a:t>Результаты</a:t>
            </a:r>
            <a:endParaRPr lang="ru-RU" sz="5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80903-s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4963" y="2795575"/>
            <a:ext cx="6799037" cy="4062425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1785926"/>
            <a:ext cx="8229600" cy="4526280"/>
          </a:xfrm>
        </p:spPr>
        <p:txBody>
          <a:bodyPr/>
          <a:lstStyle/>
          <a:p>
            <a:r>
              <a:rPr lang="ru-RU" dirty="0" smtClean="0"/>
              <a:t>Результаты исследования показали, что содержание </a:t>
            </a:r>
            <a:r>
              <a:rPr lang="ru-RU" dirty="0" err="1" smtClean="0"/>
              <a:t>йодата</a:t>
            </a:r>
            <a:r>
              <a:rPr lang="ru-RU" dirty="0" smtClean="0"/>
              <a:t> калия в пищевой соли не всегда соответствует рекламации.</a:t>
            </a:r>
          </a:p>
          <a:p>
            <a:r>
              <a:rPr lang="ru-RU" dirty="0" smtClean="0"/>
              <a:t>Качество соли от срока хранения                   не ухудшается, а изменяется                            только содержание йода                                          в ней.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u="sng" dirty="0" smtClean="0"/>
              <a:t>Выводы</a:t>
            </a:r>
            <a:endParaRPr lang="ru-RU" sz="5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ublication_2562_58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285991"/>
            <a:ext cx="5429288" cy="4286281"/>
          </a:xfrm>
          <a:prstGeom prst="rect">
            <a:avLst/>
          </a:prstGeom>
        </p:spPr>
      </p:pic>
      <p:pic>
        <p:nvPicPr>
          <p:cNvPr id="6" name="Рисунок 5" descr="20080903-so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4320" y="3686771"/>
            <a:ext cx="3489680" cy="3171230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526280"/>
          </a:xfrm>
        </p:spPr>
        <p:txBody>
          <a:bodyPr/>
          <a:lstStyle/>
          <a:p>
            <a:r>
              <a:rPr lang="ru-RU" dirty="0" smtClean="0"/>
              <a:t>Обязательно </a:t>
            </a:r>
            <a:r>
              <a:rPr lang="ru-RU" dirty="0"/>
              <a:t>посмотрите на дату ее </a:t>
            </a:r>
            <a:r>
              <a:rPr lang="ru-RU" dirty="0" smtClean="0"/>
              <a:t>изготовления;</a:t>
            </a:r>
          </a:p>
          <a:p>
            <a:r>
              <a:rPr lang="ru-RU" dirty="0" smtClean="0"/>
              <a:t>Не покупайте </a:t>
            </a:r>
            <a:r>
              <a:rPr lang="ru-RU" dirty="0"/>
              <a:t>йодированную соль, слипшуюся в </a:t>
            </a:r>
            <a:r>
              <a:rPr lang="ru-RU" dirty="0" smtClean="0"/>
              <a:t>комки - верный </a:t>
            </a:r>
            <a:r>
              <a:rPr lang="ru-RU" dirty="0"/>
              <a:t>показатель того, что в ней содержится </a:t>
            </a:r>
            <a:r>
              <a:rPr lang="ru-RU" dirty="0" smtClean="0"/>
              <a:t>влага; </a:t>
            </a:r>
          </a:p>
          <a:p>
            <a:r>
              <a:rPr lang="ru-RU" dirty="0" smtClean="0"/>
              <a:t>Не покупайте соль, лежащую                           </a:t>
            </a:r>
            <a:r>
              <a:rPr lang="ru-RU" dirty="0"/>
              <a:t>в открытом </a:t>
            </a:r>
            <a:r>
              <a:rPr lang="ru-RU" dirty="0" smtClean="0"/>
              <a:t>пакете;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u="sng" dirty="0" smtClean="0"/>
              <a:t>Как покупать йодированную соль</a:t>
            </a:r>
            <a:endParaRPr lang="ru-RU" sz="4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ublication_2562_58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7746" y="2714620"/>
            <a:ext cx="7686254" cy="4143380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714488"/>
            <a:ext cx="8286808" cy="4857784"/>
          </a:xfrm>
        </p:spPr>
        <p:txBody>
          <a:bodyPr>
            <a:normAutofit/>
          </a:bodyPr>
          <a:lstStyle/>
          <a:p>
            <a:r>
              <a:rPr lang="ru-RU" dirty="0" smtClean="0"/>
              <a:t>Сегодня </a:t>
            </a:r>
            <a:r>
              <a:rPr lang="ru-RU" dirty="0"/>
              <a:t>пищевая промышленность производит много йодированных продуктов, но к сожалению не всегда состав продукта, указанный на этикетке соответствует действительности. </a:t>
            </a:r>
            <a:endParaRPr lang="ru-RU" dirty="0" smtClean="0"/>
          </a:p>
          <a:p>
            <a:r>
              <a:rPr lang="ru-RU" dirty="0" smtClean="0"/>
              <a:t>Продукт</a:t>
            </a:r>
            <a:r>
              <a:rPr lang="ru-RU" dirty="0"/>
              <a:t>, без которого не может обойтись человек-это соль.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u="sng" dirty="0" smtClean="0"/>
              <a:t>Ведение</a:t>
            </a:r>
            <a:endParaRPr lang="ru-RU" sz="5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ublication_2562_58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57746" y="2714620"/>
            <a:ext cx="7686254" cy="4143380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628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Каждый должен знать, что йод – это микроэлемент, который жизненно необходим для нормальной жизнедеятельности. Йод является основой гормонов щитовидной железы, которые стимулируют обмен практически во всех клетках и регулируют практически каждый процесс в </a:t>
            </a:r>
            <a:r>
              <a:rPr lang="ru-RU" dirty="0" smtClean="0"/>
              <a:t>организме.</a:t>
            </a:r>
            <a:r>
              <a:rPr lang="ru-RU" dirty="0"/>
              <a:t> Недостаток гормонов приводит к нарушению деятельности нервной системы и мозга.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Заболевания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8-tub.yandex.net/i?id=68637075&amp;tov=8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08572">
            <a:off x="5945583" y="4119699"/>
            <a:ext cx="1896306" cy="220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QO51BCAW7YYW6CAFT8G49CA843UIICAQDTC4RCAXVHAONCAKXJTGVCAB5TXWUCAOVHEI3CA74UQQOCA03691RCAXB11HDCA8KAZK7CA3IJGBKCAAV3VSLCAI7WLB5CAZXH49UCAPADSQGCAAOQYL8CAFCL1Y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19068">
            <a:off x="6090083" y="1758237"/>
            <a:ext cx="2580769" cy="204741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785926"/>
            <a:ext cx="6715140" cy="464347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Основной путь устранения недостатка йода в организме человека – йодирование продуктов питания. </a:t>
            </a:r>
          </a:p>
          <a:p>
            <a:r>
              <a:rPr lang="ru-RU" dirty="0"/>
              <a:t>Также </a:t>
            </a:r>
            <a:r>
              <a:rPr lang="ru-RU" dirty="0" err="1"/>
              <a:t>йодируется</a:t>
            </a:r>
            <a:r>
              <a:rPr lang="ru-RU" dirty="0"/>
              <a:t> хлеб и молоко. А еще рекомендуют есть продукты, богатые йодом, – морскую капусту, грецкие орехи, гречневую кашу, хурму, черный виноград. Рекламируются также препараты, содержащие это вещество.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/>
              <a:t>Введение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E:\Презентации\s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03750">
            <a:off x="6658304" y="3488722"/>
            <a:ext cx="2028825" cy="28575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7" name="Рисунок 6" descr="57010270007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93424">
            <a:off x="4159588" y="3721198"/>
            <a:ext cx="1714512" cy="2435919"/>
          </a:xfrm>
          <a:prstGeom prst="rect">
            <a:avLst/>
          </a:prstGeom>
        </p:spPr>
      </p:pic>
      <p:pic>
        <p:nvPicPr>
          <p:cNvPr id="16387" name="Picture 3" descr="E:\Презентации\pish_so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70183">
            <a:off x="4950075" y="1080526"/>
            <a:ext cx="2403338" cy="2566765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2000240"/>
            <a:ext cx="5043494" cy="371477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Мы решили провести исследование йодированной соли и выяснить, соответствует ли содержание йода в ней стандарту. Кроме этого были проведены исследования, которые показали, как меняется содержание йода при длительном хранении соли.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Исследовательская работа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080903-s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00" y="2589579"/>
            <a:ext cx="7143800" cy="4268421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5262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Область применения</a:t>
            </a:r>
          </a:p>
          <a:p>
            <a:r>
              <a:rPr lang="ru-RU" dirty="0" smtClean="0"/>
              <a:t>Сущность метода</a:t>
            </a:r>
          </a:p>
          <a:p>
            <a:r>
              <a:rPr lang="ru-RU" dirty="0" smtClean="0"/>
              <a:t>Средства измерений, вспомогательные устройства, реактивы</a:t>
            </a:r>
          </a:p>
          <a:p>
            <a:r>
              <a:rPr lang="ru-RU" dirty="0" smtClean="0"/>
              <a:t>Приготовление реактивов</a:t>
            </a:r>
          </a:p>
          <a:p>
            <a:r>
              <a:rPr lang="ru-RU" dirty="0" smtClean="0"/>
              <a:t>Проведения анализа</a:t>
            </a:r>
          </a:p>
          <a:p>
            <a:r>
              <a:rPr lang="ru-RU" dirty="0" smtClean="0"/>
              <a:t>Требования к безопасности</a:t>
            </a:r>
          </a:p>
          <a:p>
            <a:r>
              <a:rPr lang="ru-RU" dirty="0" smtClean="0"/>
              <a:t>Обработка результатов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Методические указания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14282" y="1643050"/>
          <a:ext cx="8715436" cy="5214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Необходимая суточная потребность в йоде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19529">
            <a:off x="533270" y="3985205"/>
            <a:ext cx="2486712" cy="242452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S63019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2643182"/>
            <a:ext cx="4346956" cy="2844336"/>
          </a:xfrm>
          <a:prstGeom prst="round2DiagRect">
            <a:avLst/>
          </a:prstGeom>
          <a:ln>
            <a:solidFill>
              <a:srgbClr val="FF0000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571612"/>
            <a:ext cx="8229600" cy="4526280"/>
          </a:xfrm>
        </p:spPr>
        <p:txBody>
          <a:bodyPr/>
          <a:lstStyle/>
          <a:p>
            <a:r>
              <a:rPr lang="ru-RU" dirty="0" smtClean="0"/>
              <a:t>Работы выполнялась в два этапа. Анализ проводился в соответствии с методикой.</a:t>
            </a:r>
          </a:p>
          <a:p>
            <a:r>
              <a:rPr lang="ru-RU" i="1" dirty="0" smtClean="0"/>
              <a:t>Первый этап:</a:t>
            </a:r>
          </a:p>
          <a:p>
            <a:pPr>
              <a:buNone/>
            </a:pPr>
            <a:r>
              <a:rPr lang="ru-RU" sz="2800" dirty="0" smtClean="0"/>
              <a:t>1</a:t>
            </a:r>
            <a:r>
              <a:rPr lang="ru-RU" sz="2800" dirty="0"/>
              <a:t>) Взяли навески из </a:t>
            </a:r>
          </a:p>
          <a:p>
            <a:pPr>
              <a:buNone/>
            </a:pPr>
            <a:r>
              <a:rPr lang="ru-RU" sz="2800" dirty="0" smtClean="0"/>
              <a:t>каждой </a:t>
            </a:r>
            <a:r>
              <a:rPr lang="ru-RU" sz="2800" dirty="0"/>
              <a:t>пачки массой </a:t>
            </a:r>
            <a:r>
              <a:rPr lang="ru-RU" sz="2800" dirty="0" smtClean="0"/>
              <a:t>10г</a:t>
            </a:r>
            <a:endParaRPr lang="ru-RU" sz="28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u="sng" dirty="0" smtClean="0"/>
              <a:t>Ход работы</a:t>
            </a:r>
            <a:endParaRPr lang="ru-RU" sz="5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ovarennaya_s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16363">
            <a:off x="545781" y="3837221"/>
            <a:ext cx="3355214" cy="251827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5262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2)Каждую </a:t>
            </a:r>
            <a:r>
              <a:rPr lang="ru-RU" dirty="0"/>
              <a:t>навеску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растворили </a:t>
            </a:r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100мл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дистиллированной воды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u="sng" dirty="0" smtClean="0"/>
              <a:t>Ход работы</a:t>
            </a:r>
            <a:endParaRPr lang="ru-RU" sz="5400" u="sng" dirty="0"/>
          </a:p>
        </p:txBody>
      </p:sp>
      <p:pic>
        <p:nvPicPr>
          <p:cNvPr id="4" name="Рисунок 3" descr="S63019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785926"/>
            <a:ext cx="3186402" cy="4067314"/>
          </a:xfrm>
          <a:prstGeom prst="round2DiagRect">
            <a:avLst/>
          </a:prstGeom>
          <a:ln>
            <a:solidFill>
              <a:srgbClr val="FF0000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theme1.xml><?xml version="1.0" encoding="utf-8"?>
<a:theme xmlns:a="http://schemas.openxmlformats.org/drawingml/2006/main" name="Тема1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Natural01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31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0000"/>
                <a:satMod val="2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4000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alpha val="38000"/>
                <a:satMod val="150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contourW="6350" prstMaterial="flat">
            <a:bevelT h="889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satMod val="200000"/>
              </a:schemeClr>
            </a:gs>
            <a:gs pos="100000">
              <a:schemeClr val="phClr">
                <a:tint val="100000"/>
                <a:shade val="89000"/>
                <a:satMod val="150000"/>
                <a:lumMod val="90000"/>
              </a:schemeClr>
            </a:gs>
          </a:gsLst>
          <a:path path="circle">
            <a:fillToRect l="40000" t="30000" r="40000" b="30000"/>
          </a:path>
        </a:gradFill>
        <a:gradFill rotWithShape="1">
          <a:gsLst>
            <a:gs pos="0">
              <a:schemeClr val="phClr">
                <a:tint val="100000"/>
                <a:shade val="90000"/>
                <a:satMod val="200000"/>
                <a:lumMod val="90000"/>
              </a:schemeClr>
            </a:gs>
            <a:gs pos="43000">
              <a:schemeClr val="phClr">
                <a:tint val="85000"/>
                <a:shade val="100000"/>
                <a:satMod val="300000"/>
                <a:lumMod val="100000"/>
              </a:schemeClr>
            </a:gs>
            <a:gs pos="100000">
              <a:schemeClr val="phClr">
                <a:tint val="85000"/>
                <a:shade val="100000"/>
                <a:satMod val="300000"/>
                <a:lumMod val="100000"/>
              </a:schemeClr>
            </a:gs>
          </a:gsLst>
          <a:lin ang="54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269</TotalTime>
  <Words>501</Words>
  <Application>Microsoft Office PowerPoint</Application>
  <PresentationFormat>Экран (4:3)</PresentationFormat>
  <Paragraphs>123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Тема1</vt:lpstr>
      <vt:lpstr>Определение йода в йодированной соли</vt:lpstr>
      <vt:lpstr>Ведение</vt:lpstr>
      <vt:lpstr>Заболевания</vt:lpstr>
      <vt:lpstr>Введение</vt:lpstr>
      <vt:lpstr>Исследовательская работа</vt:lpstr>
      <vt:lpstr>Методические указания</vt:lpstr>
      <vt:lpstr>Необходимая суточная потребность в йоде</vt:lpstr>
      <vt:lpstr>Ход работы</vt:lpstr>
      <vt:lpstr>Ход работы</vt:lpstr>
      <vt:lpstr>Ход работы</vt:lpstr>
      <vt:lpstr>Ход работы</vt:lpstr>
      <vt:lpstr>Ход работы</vt:lpstr>
      <vt:lpstr>Ход работы</vt:lpstr>
      <vt:lpstr>Ход работы</vt:lpstr>
      <vt:lpstr>Результаты вычисленний</vt:lpstr>
      <vt:lpstr>Ход работы</vt:lpstr>
      <vt:lpstr>Результаты</vt:lpstr>
      <vt:lpstr>Выводы</vt:lpstr>
      <vt:lpstr>Как покупать йодированную соль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йода в йодированной соли</dc:title>
  <cp:lastModifiedBy>Admin</cp:lastModifiedBy>
  <cp:revision>30</cp:revision>
  <dcterms:modified xsi:type="dcterms:W3CDTF">2010-10-03T09:51:36Z</dcterms:modified>
</cp:coreProperties>
</file>