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44" r:id="rId3"/>
  </p:sldMasterIdLst>
  <p:sldIdLst>
    <p:sldId id="257" r:id="rId4"/>
    <p:sldId id="258" r:id="rId5"/>
    <p:sldId id="273" r:id="rId6"/>
    <p:sldId id="256" r:id="rId7"/>
    <p:sldId id="280" r:id="rId8"/>
    <p:sldId id="259" r:id="rId9"/>
    <p:sldId id="260" r:id="rId10"/>
    <p:sldId id="262" r:id="rId11"/>
    <p:sldId id="281" r:id="rId12"/>
    <p:sldId id="283" r:id="rId13"/>
    <p:sldId id="282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9" autoAdjust="0"/>
  </p:normalViewPr>
  <p:slideViewPr>
    <p:cSldViewPr>
      <p:cViewPr>
        <p:scale>
          <a:sx n="50" d="100"/>
          <a:sy n="50" d="100"/>
        </p:scale>
        <p:origin x="-1776" y="-6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. 2"/>
          <p:cNvSpPr>
            <a:spLocks noGrp="1" noChangeArrowheads="1"/>
          </p:cNvSpPr>
          <p:nvPr>
            <p:ph type="ctrTitle"/>
          </p:nvPr>
        </p:nvSpPr>
        <p:spPr>
          <a:xfrm>
            <a:off x="755650" y="87313"/>
            <a:ext cx="7772400" cy="1470025"/>
          </a:xfrm>
          <a:solidFill>
            <a:schemeClr val="bg1">
              <a:alpha val="39999"/>
            </a:schemeClr>
          </a:solidFill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Прямоуг.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24325"/>
            <a:ext cx="6400800" cy="1752600"/>
          </a:xfrm>
          <a:ln w="9525"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076" name="Прямоуг.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3077" name="Прямоуг.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Прямоуг.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04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00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45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12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27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04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55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74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04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11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90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07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29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50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50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74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18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14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2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96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Рисунок 8" descr="int1234ыярфенш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5213" cy="179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Прямоуг.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Прямоуг.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3175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Прямоуг.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1029" name="Прямоуг.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Прямоуг.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rgbClr val="0070C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9C8FE15-06A7-4679-9B57-CD510CF76ED5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D7B1B186-3F8A-492A-A47B-A6013313468E}" type="slidenum">
              <a:rPr lang="ru-RU" smtClean="0"/>
              <a:t>‹#›</a:t>
            </a:fld>
            <a:endParaRPr lang="ru-RU"/>
          </a:p>
        </p:txBody>
      </p:sp>
      <p:pic>
        <p:nvPicPr>
          <p:cNvPr id="1031" name="Рисунок 8" descr="32451c80e368.jpg"/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81500"/>
            <a:ext cx="2430463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jpe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DC1206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98341" y="990048"/>
            <a:ext cx="4281055" cy="571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249387" y="332656"/>
            <a:ext cx="9530173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Метод проектов, </a:t>
            </a:r>
          </a:p>
          <a:p>
            <a:pPr algn="ctr"/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 один из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аспектов развития</a:t>
            </a:r>
          </a:p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творческого потенциала учащихся</a:t>
            </a:r>
          </a:p>
          <a:p>
            <a:pPr algn="ctr"/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при личностно-ориентированном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обучении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36" y="3038351"/>
            <a:ext cx="5445348" cy="36625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Из опыта работы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учителя английского языка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МБОО «СОШ№18»</a:t>
            </a:r>
          </a:p>
          <a:p>
            <a:pPr algn="ctr"/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Г.Альметьевска</a:t>
            </a:r>
            <a:endParaRPr lang="ru-RU" sz="3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Понамаревой Олеси Юрьевны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249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1989136" y="404664"/>
            <a:ext cx="6851104" cy="652934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Новый проект</a:t>
            </a:r>
            <a:endParaRPr lang="ru-RU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56756" y="1495822"/>
            <a:ext cx="4038175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9331" y="1556792"/>
            <a:ext cx="225742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21943" y="1433909"/>
            <a:ext cx="2257425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51299" y="3265103"/>
            <a:ext cx="2125190" cy="1614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8792" y="3905525"/>
            <a:ext cx="2595663" cy="194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64495" y="5051849"/>
            <a:ext cx="2373608" cy="1806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 descr="G:\Достижения\Олеся Юрьевна\Сертификат участников (1)_1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7784" y="4493382"/>
            <a:ext cx="3341919" cy="236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79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G:\Достижения\Олеся Юрьевна\фото\y_82f2f4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4207" y="3456283"/>
            <a:ext cx="2392107" cy="347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работы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1325151"/>
            <a:ext cx="3964823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3 место </a:t>
            </a:r>
          </a:p>
          <a:p>
            <a:pPr algn="ctr"/>
            <a:r>
              <a:rPr lang="ru-RU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На региональной</a:t>
            </a:r>
          </a:p>
          <a:p>
            <a:pPr algn="ctr"/>
            <a:r>
              <a:rPr lang="ru-RU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конференции </a:t>
            </a:r>
          </a:p>
          <a:p>
            <a:pPr algn="ctr"/>
            <a:r>
              <a:rPr lang="ru-RU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«В науку первые шаги»</a:t>
            </a:r>
            <a:endParaRPr lang="ru-RU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2737" y="1345739"/>
            <a:ext cx="2737295" cy="422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10" y="1612503"/>
            <a:ext cx="2088928" cy="3128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204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404664"/>
            <a:ext cx="9144000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В каждом человеке есть скрытый потенциал.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Задача учителя воспитать ребенка-яркую личность, создав условия, помогая, подсказывая, и даже подталкивая к раскрытию всех </a:t>
            </a:r>
            <a:r>
              <a:rPr lang="ru-RU" sz="4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своих </a:t>
            </a:r>
          </a:p>
          <a:p>
            <a:pPr algn="ctr"/>
            <a:r>
              <a:rPr lang="ru-RU" sz="4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талантов.</a:t>
            </a:r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700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Овал 9"/>
          <p:cNvSpPr>
            <a:spLocks noChangeArrowheads="1"/>
          </p:cNvSpPr>
          <p:nvPr/>
        </p:nvSpPr>
        <p:spPr bwMode="auto">
          <a:xfrm>
            <a:off x="1835349" y="2840830"/>
            <a:ext cx="5616575" cy="27352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kumimoji="0" lang="ru-RU" sz="180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3" name="Овал 10"/>
          <p:cNvSpPr>
            <a:spLocks noChangeArrowheads="1"/>
          </p:cNvSpPr>
          <p:nvPr/>
        </p:nvSpPr>
        <p:spPr bwMode="auto">
          <a:xfrm>
            <a:off x="3851474" y="1650205"/>
            <a:ext cx="5024438" cy="2520950"/>
          </a:xfrm>
          <a:prstGeom prst="ellipse">
            <a:avLst/>
          </a:prstGeom>
          <a:solidFill>
            <a:schemeClr val="bg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endParaRPr kumimoji="0" lang="ru-RU" sz="180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4" name="Овал 11"/>
          <p:cNvSpPr>
            <a:spLocks noChangeArrowheads="1"/>
          </p:cNvSpPr>
          <p:nvPr/>
        </p:nvSpPr>
        <p:spPr bwMode="auto">
          <a:xfrm>
            <a:off x="251024" y="1686718"/>
            <a:ext cx="5184775" cy="2484437"/>
          </a:xfrm>
          <a:prstGeom prst="ellipse">
            <a:avLst/>
          </a:prstGeom>
          <a:solidFill>
            <a:schemeClr val="bg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0" lang="ru-RU" sz="180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5" name="Поле 19"/>
          <p:cNvSpPr txBox="1">
            <a:spLocks noChangeArrowheads="1"/>
          </p:cNvSpPr>
          <p:nvPr/>
        </p:nvSpPr>
        <p:spPr bwMode="auto">
          <a:xfrm>
            <a:off x="468512" y="2191543"/>
            <a:ext cx="3527425" cy="168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kumimoji="0" lang="ru-RU" sz="1600">
                <a:solidFill>
                  <a:srgbClr val="FF0000"/>
                </a:solidFill>
                <a:latin typeface="Verdana" pitchFamily="34" charset="0"/>
              </a:rPr>
              <a:t>Социализация: </a:t>
            </a:r>
            <a:r>
              <a:rPr kumimoji="0" lang="ru-RU" sz="1600">
                <a:latin typeface="Verdana" pitchFamily="34" charset="0"/>
              </a:rPr>
              <a:t>способность </a:t>
            </a:r>
          </a:p>
          <a:p>
            <a:pPr algn="ctr"/>
            <a:r>
              <a:rPr kumimoji="0" lang="ru-RU" sz="1600">
                <a:latin typeface="Verdana" pitchFamily="34" charset="0"/>
              </a:rPr>
              <a:t>активно жить в общей </a:t>
            </a:r>
          </a:p>
          <a:p>
            <a:pPr algn="ctr"/>
            <a:r>
              <a:rPr kumimoji="0" lang="ru-RU" sz="1600">
                <a:latin typeface="Verdana" pitchFamily="34" charset="0"/>
              </a:rPr>
              <a:t>окружающей действительности.</a:t>
            </a:r>
          </a:p>
          <a:p>
            <a:pPr algn="ctr"/>
            <a:r>
              <a:rPr kumimoji="0" lang="ru-RU" sz="1600">
                <a:solidFill>
                  <a:srgbClr val="FF0000"/>
                </a:solidFill>
                <a:latin typeface="Verdana" pitchFamily="34" charset="0"/>
              </a:rPr>
              <a:t>Эмоциональный компонент</a:t>
            </a:r>
          </a:p>
          <a:p>
            <a:pPr>
              <a:spcBef>
                <a:spcPct val="50000"/>
              </a:spcBef>
            </a:pPr>
            <a:endParaRPr kumimoji="0" lang="ru-RU" sz="1600">
              <a:latin typeface="Verdana" pitchFamily="34" charset="0"/>
            </a:endParaRPr>
          </a:p>
        </p:txBody>
      </p:sp>
      <p:sp>
        <p:nvSpPr>
          <p:cNvPr id="26" name="Поле 20"/>
          <p:cNvSpPr txBox="1">
            <a:spLocks noChangeArrowheads="1"/>
          </p:cNvSpPr>
          <p:nvPr/>
        </p:nvSpPr>
        <p:spPr bwMode="auto">
          <a:xfrm>
            <a:off x="5796162" y="1904205"/>
            <a:ext cx="3079750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kumimoji="0" lang="ru-RU" sz="1600">
                <a:solidFill>
                  <a:srgbClr val="FF0000"/>
                </a:solidFill>
                <a:latin typeface="Verdana" pitchFamily="34" charset="0"/>
              </a:rPr>
              <a:t>Развитие самостоятельности:</a:t>
            </a:r>
          </a:p>
          <a:p>
            <a:pPr algn="ctr"/>
            <a:r>
              <a:rPr kumimoji="0" lang="ru-RU" sz="1600">
                <a:latin typeface="Verdana" pitchFamily="34" charset="0"/>
              </a:rPr>
              <a:t>самопознание, самоопределение, </a:t>
            </a:r>
          </a:p>
          <a:p>
            <a:pPr algn="ctr"/>
            <a:r>
              <a:rPr kumimoji="0" lang="ru-RU" sz="1600">
                <a:latin typeface="Verdana" pitchFamily="34" charset="0"/>
              </a:rPr>
              <a:t>самореализация.</a:t>
            </a:r>
          </a:p>
          <a:p>
            <a:pPr algn="ctr"/>
            <a:r>
              <a:rPr kumimoji="0" lang="ru-RU" sz="1600">
                <a:solidFill>
                  <a:srgbClr val="FF0000"/>
                </a:solidFill>
                <a:latin typeface="Verdana" pitchFamily="34" charset="0"/>
              </a:rPr>
              <a:t>Мотивационный компонент</a:t>
            </a:r>
          </a:p>
        </p:txBody>
      </p:sp>
      <p:sp>
        <p:nvSpPr>
          <p:cNvPr id="27" name="Поле 22"/>
          <p:cNvSpPr txBox="1">
            <a:spLocks noChangeArrowheads="1"/>
          </p:cNvSpPr>
          <p:nvPr/>
        </p:nvSpPr>
        <p:spPr bwMode="auto">
          <a:xfrm>
            <a:off x="3059312" y="4171155"/>
            <a:ext cx="33845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kumimoji="0" lang="ru-RU" sz="1600">
                <a:solidFill>
                  <a:srgbClr val="FF0000"/>
                </a:solidFill>
                <a:latin typeface="Verdana" pitchFamily="34" charset="0"/>
              </a:rPr>
              <a:t>Индивидуализация: </a:t>
            </a:r>
          </a:p>
          <a:p>
            <a:pPr algn="ctr"/>
            <a:r>
              <a:rPr kumimoji="0" lang="ru-RU" sz="1600">
                <a:latin typeface="Verdana" pitchFamily="34" charset="0"/>
              </a:rPr>
              <a:t>новые способы деятельности,</a:t>
            </a:r>
          </a:p>
          <a:p>
            <a:pPr algn="ctr"/>
            <a:r>
              <a:rPr kumimoji="0" lang="ru-RU" sz="1600">
                <a:latin typeface="Verdana" pitchFamily="34" charset="0"/>
              </a:rPr>
              <a:t>новые формы отношений.</a:t>
            </a:r>
          </a:p>
          <a:p>
            <a:pPr algn="ctr"/>
            <a:r>
              <a:rPr kumimoji="0" lang="ru-RU" sz="1600">
                <a:solidFill>
                  <a:srgbClr val="FF0000"/>
                </a:solidFill>
                <a:latin typeface="Verdana" pitchFamily="34" charset="0"/>
              </a:rPr>
              <a:t> Деятельностный компонент</a:t>
            </a:r>
          </a:p>
        </p:txBody>
      </p:sp>
      <p:sp>
        <p:nvSpPr>
          <p:cNvPr id="28" name="Поле 25"/>
          <p:cNvSpPr txBox="1">
            <a:spLocks noChangeArrowheads="1"/>
          </p:cNvSpPr>
          <p:nvPr/>
        </p:nvSpPr>
        <p:spPr bwMode="auto">
          <a:xfrm>
            <a:off x="3851474" y="2975768"/>
            <a:ext cx="15843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600" b="1">
                <a:solidFill>
                  <a:srgbClr val="3333CC"/>
                </a:solidFill>
                <a:latin typeface="Verdana" pitchFamily="34" charset="0"/>
              </a:rPr>
              <a:t>Творческая личность</a:t>
            </a:r>
          </a:p>
        </p:txBody>
      </p:sp>
      <p:sp>
        <p:nvSpPr>
          <p:cNvPr id="29" name="Линия 26"/>
          <p:cNvSpPr>
            <a:spLocks noChangeShapeType="1"/>
          </p:cNvSpPr>
          <p:nvPr/>
        </p:nvSpPr>
        <p:spPr bwMode="auto">
          <a:xfrm flipV="1">
            <a:off x="5435799" y="2975768"/>
            <a:ext cx="649288" cy="336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" name="Линия 27"/>
          <p:cNvSpPr>
            <a:spLocks noChangeShapeType="1"/>
          </p:cNvSpPr>
          <p:nvPr/>
        </p:nvSpPr>
        <p:spPr bwMode="auto">
          <a:xfrm>
            <a:off x="3254574" y="2929730"/>
            <a:ext cx="647700" cy="333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" name="Линия 28"/>
          <p:cNvSpPr>
            <a:spLocks noChangeShapeType="1"/>
          </p:cNvSpPr>
          <p:nvPr/>
        </p:nvSpPr>
        <p:spPr bwMode="auto">
          <a:xfrm>
            <a:off x="4643637" y="3567905"/>
            <a:ext cx="0" cy="608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683568" y="908720"/>
            <a:ext cx="8026151" cy="576535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Формирование </a:t>
            </a:r>
            <a:r>
              <a:rPr lang="ru-RU" sz="3200" dirty="0" smtClean="0">
                <a:solidFill>
                  <a:srgbClr val="FF0000"/>
                </a:solidFill>
              </a:rPr>
              <a:t>творческой личности</a:t>
            </a:r>
            <a:r>
              <a:rPr lang="ru-RU" sz="3200" dirty="0" smtClean="0"/>
              <a:t>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758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Автофигура 4"/>
          <p:cNvSpPr>
            <a:spLocks noChangeArrowheads="1"/>
          </p:cNvSpPr>
          <p:nvPr/>
        </p:nvSpPr>
        <p:spPr bwMode="auto">
          <a:xfrm>
            <a:off x="4140200" y="260350"/>
            <a:ext cx="1584325" cy="1008063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 b="1" i="1">
                <a:latin typeface="Arial" charset="0"/>
              </a:rPr>
              <a:t>Урок </a:t>
            </a:r>
          </a:p>
          <a:p>
            <a:pPr algn="ctr"/>
            <a:r>
              <a:rPr lang="ru-RU" sz="1400" b="1" i="1">
                <a:latin typeface="Arial" charset="0"/>
              </a:rPr>
              <a:t>ознакомления</a:t>
            </a:r>
          </a:p>
          <a:p>
            <a:pPr algn="ctr"/>
            <a:r>
              <a:rPr lang="ru-RU" sz="1400" b="1" i="1">
                <a:latin typeface="Arial" charset="0"/>
              </a:rPr>
              <a:t>с новым </a:t>
            </a:r>
          </a:p>
          <a:p>
            <a:pPr algn="ctr"/>
            <a:r>
              <a:rPr lang="ru-RU" sz="1400" b="1" i="1">
                <a:latin typeface="Arial" charset="0"/>
              </a:rPr>
              <a:t>материалом</a:t>
            </a:r>
          </a:p>
        </p:txBody>
      </p:sp>
      <p:sp>
        <p:nvSpPr>
          <p:cNvPr id="5" name="Автофигура 5"/>
          <p:cNvSpPr>
            <a:spLocks noChangeArrowheads="1"/>
          </p:cNvSpPr>
          <p:nvPr/>
        </p:nvSpPr>
        <p:spPr bwMode="auto">
          <a:xfrm>
            <a:off x="6084888" y="333375"/>
            <a:ext cx="1584325" cy="1008063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 b="1" i="1">
                <a:latin typeface="Arial" charset="0"/>
              </a:rPr>
              <a:t>Урок </a:t>
            </a:r>
          </a:p>
          <a:p>
            <a:pPr algn="ctr"/>
            <a:r>
              <a:rPr lang="ru-RU" sz="1400" b="1" i="1">
                <a:latin typeface="Arial" charset="0"/>
              </a:rPr>
              <a:t>закрепления</a:t>
            </a:r>
          </a:p>
          <a:p>
            <a:pPr algn="ctr"/>
            <a:r>
              <a:rPr lang="ru-RU" sz="1400" b="1" i="1">
                <a:latin typeface="Arial" charset="0"/>
              </a:rPr>
              <a:t>изученного</a:t>
            </a:r>
          </a:p>
        </p:txBody>
      </p:sp>
      <p:sp>
        <p:nvSpPr>
          <p:cNvPr id="6" name="Автофигура 6"/>
          <p:cNvSpPr>
            <a:spLocks noChangeArrowheads="1"/>
          </p:cNvSpPr>
          <p:nvPr/>
        </p:nvSpPr>
        <p:spPr bwMode="auto">
          <a:xfrm>
            <a:off x="7559675" y="2492375"/>
            <a:ext cx="1584325" cy="1008063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 b="1" i="1">
                <a:latin typeface="Arial" charset="0"/>
              </a:rPr>
              <a:t>Урок </a:t>
            </a:r>
          </a:p>
          <a:p>
            <a:pPr algn="ctr"/>
            <a:r>
              <a:rPr lang="ru-RU" sz="1400" b="1" i="1">
                <a:latin typeface="Arial" charset="0"/>
              </a:rPr>
              <a:t>применения</a:t>
            </a:r>
          </a:p>
          <a:p>
            <a:pPr algn="ctr"/>
            <a:r>
              <a:rPr lang="ru-RU" sz="1400" b="1" i="1">
                <a:latin typeface="Arial" charset="0"/>
              </a:rPr>
              <a:t>знаний и</a:t>
            </a:r>
          </a:p>
          <a:p>
            <a:pPr algn="ctr"/>
            <a:r>
              <a:rPr lang="ru-RU" sz="1400" b="1" i="1">
                <a:latin typeface="Arial" charset="0"/>
              </a:rPr>
              <a:t>умений</a:t>
            </a:r>
          </a:p>
        </p:txBody>
      </p:sp>
      <p:sp>
        <p:nvSpPr>
          <p:cNvPr id="7" name="Автофигура 7"/>
          <p:cNvSpPr>
            <a:spLocks noChangeArrowheads="1"/>
          </p:cNvSpPr>
          <p:nvPr/>
        </p:nvSpPr>
        <p:spPr bwMode="auto">
          <a:xfrm>
            <a:off x="6443663" y="4868863"/>
            <a:ext cx="1800225" cy="1008062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 b="1" i="1">
                <a:latin typeface="Arial" charset="0"/>
              </a:rPr>
              <a:t>Урок </a:t>
            </a:r>
          </a:p>
          <a:p>
            <a:pPr algn="ctr"/>
            <a:r>
              <a:rPr lang="ru-RU" sz="1400" b="1" i="1">
                <a:latin typeface="Arial" charset="0"/>
              </a:rPr>
              <a:t>обобщения и</a:t>
            </a:r>
          </a:p>
          <a:p>
            <a:pPr algn="ctr"/>
            <a:r>
              <a:rPr lang="ru-RU" sz="1400" b="1" i="1">
                <a:latin typeface="Arial" charset="0"/>
              </a:rPr>
              <a:t>систематизации</a:t>
            </a:r>
          </a:p>
          <a:p>
            <a:pPr algn="ctr"/>
            <a:r>
              <a:rPr lang="ru-RU" sz="1400" b="1" i="1">
                <a:latin typeface="Arial" charset="0"/>
              </a:rPr>
              <a:t>знаний</a:t>
            </a:r>
          </a:p>
        </p:txBody>
      </p:sp>
      <p:sp>
        <p:nvSpPr>
          <p:cNvPr id="8" name="Автофигура 8"/>
          <p:cNvSpPr>
            <a:spLocks noChangeArrowheads="1"/>
          </p:cNvSpPr>
          <p:nvPr/>
        </p:nvSpPr>
        <p:spPr bwMode="auto">
          <a:xfrm>
            <a:off x="2771775" y="5229225"/>
            <a:ext cx="1584325" cy="1008063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 b="1" i="1">
                <a:latin typeface="Arial" charset="0"/>
              </a:rPr>
              <a:t>Урок </a:t>
            </a:r>
          </a:p>
          <a:p>
            <a:pPr algn="ctr"/>
            <a:r>
              <a:rPr lang="ru-RU" sz="1400" b="1" i="1">
                <a:latin typeface="Arial" charset="0"/>
              </a:rPr>
              <a:t>проверки и</a:t>
            </a:r>
          </a:p>
          <a:p>
            <a:pPr algn="ctr"/>
            <a:r>
              <a:rPr lang="ru-RU" sz="1400" b="1" i="1">
                <a:latin typeface="Arial" charset="0"/>
              </a:rPr>
              <a:t>коррекции</a:t>
            </a:r>
          </a:p>
          <a:p>
            <a:pPr algn="ctr"/>
            <a:r>
              <a:rPr lang="ru-RU" sz="1400" b="1" i="1">
                <a:latin typeface="Arial" charset="0"/>
              </a:rPr>
              <a:t>знаний</a:t>
            </a:r>
          </a:p>
        </p:txBody>
      </p:sp>
      <p:sp>
        <p:nvSpPr>
          <p:cNvPr id="9" name="Автофигура 9"/>
          <p:cNvSpPr>
            <a:spLocks noChangeArrowheads="1"/>
          </p:cNvSpPr>
          <p:nvPr/>
        </p:nvSpPr>
        <p:spPr bwMode="auto">
          <a:xfrm>
            <a:off x="827088" y="4437063"/>
            <a:ext cx="1800225" cy="1008062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 b="1" i="1">
                <a:latin typeface="Arial" charset="0"/>
              </a:rPr>
              <a:t>Комбинированный</a:t>
            </a:r>
          </a:p>
          <a:p>
            <a:pPr algn="ctr"/>
            <a:r>
              <a:rPr lang="ru-RU" sz="1400" b="1" i="1">
                <a:latin typeface="Arial" charset="0"/>
              </a:rPr>
              <a:t>урок</a:t>
            </a:r>
          </a:p>
        </p:txBody>
      </p:sp>
      <p:sp>
        <p:nvSpPr>
          <p:cNvPr id="10" name="Автофигура 11"/>
          <p:cNvSpPr>
            <a:spLocks noChangeArrowheads="1"/>
          </p:cNvSpPr>
          <p:nvPr/>
        </p:nvSpPr>
        <p:spPr bwMode="auto">
          <a:xfrm>
            <a:off x="755650" y="908050"/>
            <a:ext cx="1584325" cy="1008063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 b="1" i="1" dirty="0">
                <a:latin typeface="Arial" charset="0"/>
              </a:rPr>
              <a:t>Урок - </a:t>
            </a:r>
            <a:r>
              <a:rPr lang="ru-RU" sz="1400" b="1" i="1" dirty="0" smtClean="0">
                <a:latin typeface="Arial" charset="0"/>
              </a:rPr>
              <a:t>проект</a:t>
            </a:r>
            <a:endParaRPr lang="ru-RU" sz="1400" b="1" i="1" dirty="0">
              <a:latin typeface="Arial" charset="0"/>
            </a:endParaRPr>
          </a:p>
        </p:txBody>
      </p:sp>
      <p:sp>
        <p:nvSpPr>
          <p:cNvPr id="11" name="Автофигура 12"/>
          <p:cNvSpPr>
            <a:spLocks noChangeArrowheads="1"/>
          </p:cNvSpPr>
          <p:nvPr/>
        </p:nvSpPr>
        <p:spPr bwMode="auto">
          <a:xfrm>
            <a:off x="1547813" y="1484313"/>
            <a:ext cx="6121400" cy="3529012"/>
          </a:xfrm>
          <a:prstGeom prst="sun">
            <a:avLst>
              <a:gd name="adj" fmla="val 27468"/>
            </a:avLst>
          </a:prstGeom>
          <a:solidFill>
            <a:srgbClr val="FFFF00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2" name="Объект WordArt 14"/>
          <p:cNvSpPr>
            <a:spLocks noChangeArrowheads="1" noChangeShapeType="1" noTextEdit="1"/>
          </p:cNvSpPr>
          <p:nvPr/>
        </p:nvSpPr>
        <p:spPr bwMode="auto">
          <a:xfrm>
            <a:off x="3132138" y="2781300"/>
            <a:ext cx="3240087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8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Типы уроков</a:t>
            </a:r>
          </a:p>
        </p:txBody>
      </p:sp>
      <p:sp>
        <p:nvSpPr>
          <p:cNvPr id="13" name="Автофигура 15"/>
          <p:cNvSpPr>
            <a:spLocks noChangeArrowheads="1"/>
          </p:cNvSpPr>
          <p:nvPr/>
        </p:nvSpPr>
        <p:spPr bwMode="auto">
          <a:xfrm>
            <a:off x="4572000" y="5300663"/>
            <a:ext cx="1584325" cy="1008062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 b="1" i="1">
                <a:latin typeface="Arial" charset="0"/>
              </a:rPr>
              <a:t>Урок  - игра</a:t>
            </a:r>
          </a:p>
        </p:txBody>
      </p:sp>
      <p:sp>
        <p:nvSpPr>
          <p:cNvPr id="14" name="Автофигура 17"/>
          <p:cNvSpPr>
            <a:spLocks noChangeArrowheads="1"/>
          </p:cNvSpPr>
          <p:nvPr/>
        </p:nvSpPr>
        <p:spPr bwMode="auto">
          <a:xfrm>
            <a:off x="2268538" y="260350"/>
            <a:ext cx="1584325" cy="1008063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 b="1" i="1" dirty="0">
                <a:latin typeface="Arial" charset="0"/>
              </a:rPr>
              <a:t>Урок - концерт</a:t>
            </a:r>
          </a:p>
        </p:txBody>
      </p:sp>
      <p:sp>
        <p:nvSpPr>
          <p:cNvPr id="15" name="Автофигура 18"/>
          <p:cNvSpPr>
            <a:spLocks noChangeArrowheads="1"/>
          </p:cNvSpPr>
          <p:nvPr/>
        </p:nvSpPr>
        <p:spPr bwMode="auto">
          <a:xfrm>
            <a:off x="7451725" y="1268413"/>
            <a:ext cx="1584325" cy="1008062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 b="1" i="1">
                <a:latin typeface="Arial" charset="0"/>
              </a:rPr>
              <a:t>Урок </a:t>
            </a:r>
          </a:p>
        </p:txBody>
      </p:sp>
      <p:sp>
        <p:nvSpPr>
          <p:cNvPr id="16" name="Автофигура 19"/>
          <p:cNvSpPr>
            <a:spLocks noChangeArrowheads="1"/>
          </p:cNvSpPr>
          <p:nvPr/>
        </p:nvSpPr>
        <p:spPr bwMode="auto">
          <a:xfrm>
            <a:off x="7380288" y="3716338"/>
            <a:ext cx="1584325" cy="1008062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 b="1" i="1" dirty="0">
                <a:latin typeface="Arial" charset="0"/>
              </a:rPr>
              <a:t>Урок - </a:t>
            </a:r>
            <a:r>
              <a:rPr lang="ru-RU" sz="1400" b="1" i="1" dirty="0" smtClean="0">
                <a:latin typeface="Arial" charset="0"/>
              </a:rPr>
              <a:t>зачет</a:t>
            </a:r>
            <a:endParaRPr lang="ru-RU" sz="1400" b="1" i="1" dirty="0">
              <a:latin typeface="Arial" charset="0"/>
            </a:endParaRPr>
          </a:p>
        </p:txBody>
      </p:sp>
      <p:sp>
        <p:nvSpPr>
          <p:cNvPr id="17" name="Автофигура 10"/>
          <p:cNvSpPr>
            <a:spLocks noChangeArrowheads="1"/>
          </p:cNvSpPr>
          <p:nvPr/>
        </p:nvSpPr>
        <p:spPr bwMode="auto">
          <a:xfrm>
            <a:off x="179388" y="2133600"/>
            <a:ext cx="1584325" cy="1008063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 b="1" i="1" dirty="0">
                <a:latin typeface="Arial" charset="0"/>
              </a:rPr>
              <a:t>Урок - лекция</a:t>
            </a:r>
          </a:p>
        </p:txBody>
      </p:sp>
      <p:sp>
        <p:nvSpPr>
          <p:cNvPr id="18" name="Автофигура 16"/>
          <p:cNvSpPr>
            <a:spLocks noChangeArrowheads="1"/>
          </p:cNvSpPr>
          <p:nvPr/>
        </p:nvSpPr>
        <p:spPr bwMode="auto">
          <a:xfrm>
            <a:off x="179388" y="3284538"/>
            <a:ext cx="1584325" cy="1008062"/>
          </a:xfrm>
          <a:prstGeom prst="octagon">
            <a:avLst>
              <a:gd name="adj" fmla="val 2928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 b="1" i="1" dirty="0">
                <a:latin typeface="Arial" charset="0"/>
              </a:rPr>
              <a:t>Урок - КВН</a:t>
            </a:r>
          </a:p>
        </p:txBody>
      </p:sp>
    </p:spTree>
    <p:extLst>
      <p:ext uri="{BB962C8B-B14F-4D97-AF65-F5344CB8AC3E}">
        <p14:creationId xmlns:p14="http://schemas.microsoft.com/office/powerpoint/2010/main" val="262953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260648"/>
            <a:ext cx="9134232" cy="366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Этапы работы над проектом:</a:t>
            </a: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1.Создание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образа будущей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работы</a:t>
            </a: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2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Подготовка материалов и инструментов 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к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данной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работе</a:t>
            </a: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3.Исследование</a:t>
            </a: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4.Оформление проекта</a:t>
            </a: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5.Защита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проекта</a:t>
            </a:r>
          </a:p>
        </p:txBody>
      </p:sp>
      <p:pic>
        <p:nvPicPr>
          <p:cNvPr id="1026" name="Picture 2" descr="G:\Достижения\Олеся Юрьевна\фото\IMG_38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0330" y="4061109"/>
            <a:ext cx="3216786" cy="2412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G:\Достижения\Олеся Юрьевна\фото\IMG_47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4767" y="3573016"/>
            <a:ext cx="2770536" cy="2078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3282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оут3\Desktop\NME_kolla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3456384" cy="3116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enjoyenglish.ru/download/EE_kolla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636912"/>
            <a:ext cx="3626768" cy="3215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395376" y="892937"/>
            <a:ext cx="9934771" cy="43088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			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УМК</a:t>
            </a:r>
          </a:p>
          <a:p>
            <a:pPr algn="ctr"/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	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«</a:t>
            </a:r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New </a:t>
            </a:r>
            <a:r>
              <a:rPr lang="en-US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Millenium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</a:p>
          <a:p>
            <a:pPr algn="ctr"/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		УМК </a:t>
            </a:r>
          </a:p>
          <a:p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«</a:t>
            </a:r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Enjoy English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 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9283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938808" y="-13816"/>
            <a:ext cx="7089576" cy="1295400"/>
          </a:xfrm>
        </p:spPr>
        <p:txBody>
          <a:bodyPr/>
          <a:lstStyle/>
          <a:p>
            <a:r>
              <a:rPr lang="ru-RU" dirty="0" smtClean="0"/>
              <a:t>Защита проектов</a:t>
            </a:r>
            <a:endParaRPr lang="ru-RU" dirty="0"/>
          </a:p>
        </p:txBody>
      </p:sp>
      <p:pic>
        <p:nvPicPr>
          <p:cNvPr id="3074" name="Рисунок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2542187"/>
            <a:ext cx="3759185" cy="2819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9" name="Рисунок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1111" y="980728"/>
            <a:ext cx="2160454" cy="2165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Picture 2" descr="G:\Достижения\Олеся Юрьевна\фото\IMG_099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4248" y="3861341"/>
            <a:ext cx="2303920" cy="28538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3" descr="G:\Достижения\Олеся Юрьевна\фото\IMG_107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37380" y="1457325"/>
            <a:ext cx="3533735" cy="2181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4" descr="G:\Достижения\Олеся Юрьевна\фото\IMG_473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6897" y="3951877"/>
            <a:ext cx="2425901" cy="18195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7" name="Picture 5" descr="G:\Достижения\Олеся Юрьевна\фото\IMG_476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5969" y="4841944"/>
            <a:ext cx="1394317" cy="1858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 descr="G:\Достижения\Олеся Юрьевна\фото\IMG_477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465" y="5432719"/>
            <a:ext cx="961940" cy="1282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8275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Проекты учеников</a:t>
            </a:r>
            <a:endParaRPr lang="ru-RU" dirty="0"/>
          </a:p>
        </p:txBody>
      </p:sp>
      <p:pic>
        <p:nvPicPr>
          <p:cNvPr id="3" name="Picture 2" descr="G:\Достижения\Олеся Юрьевна\фото\SDC120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032647" cy="227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G:\Достижения\Олеся Юрьевна\фото\SDC120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0800" y="2254544"/>
            <a:ext cx="4588663" cy="344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:\Достижения\Олеся Юрьевна\фото\SDC1208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1" y="4221087"/>
            <a:ext cx="3032647" cy="227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32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1907704" y="404664"/>
            <a:ext cx="6851104" cy="652934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Электронные презентации</a:t>
            </a:r>
            <a:endParaRPr lang="ru-RU" sz="4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421326"/>
            <a:ext cx="2555776" cy="1924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42492" y="2829403"/>
            <a:ext cx="2160240" cy="160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83249" y="1243115"/>
            <a:ext cx="1937340" cy="1455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25072" y="2060289"/>
            <a:ext cx="2021105" cy="157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51919" y="3843013"/>
            <a:ext cx="3472433" cy="1936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55776" y="5001992"/>
            <a:ext cx="2768848" cy="1555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170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1907704" y="404664"/>
            <a:ext cx="6851104" cy="652934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Электронные презентации</a:t>
            </a:r>
            <a:endParaRPr lang="ru-RU" sz="4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163" y="1628800"/>
            <a:ext cx="2223525" cy="166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20899" y="2462622"/>
            <a:ext cx="2800325" cy="209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59957" y="1308981"/>
            <a:ext cx="2528267" cy="1852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0152" y="1697291"/>
            <a:ext cx="2800722" cy="209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163" y="4760384"/>
            <a:ext cx="2223525" cy="170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9255" y="4900515"/>
            <a:ext cx="2020838" cy="1564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59957" y="4503409"/>
            <a:ext cx="2297504" cy="1687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0152" y="3905932"/>
            <a:ext cx="1719438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66753" y="4845497"/>
            <a:ext cx="2148013" cy="153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204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Edu globalization">
  <a:themeElements>
    <a:clrScheme name="Edu globaliz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du globalizatio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u globaliz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706</TotalTime>
  <Words>177</Words>
  <Application>Microsoft Office PowerPoint</Application>
  <PresentationFormat>Экран (4:3)</PresentationFormat>
  <Paragraphs>80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Edu globalization</vt:lpstr>
      <vt:lpstr>NewsPrint</vt:lpstr>
      <vt:lpstr>Тема7</vt:lpstr>
      <vt:lpstr>Презентация PowerPoint</vt:lpstr>
      <vt:lpstr>Формирование творческой личности  </vt:lpstr>
      <vt:lpstr>Презентация PowerPoint</vt:lpstr>
      <vt:lpstr>Презентация PowerPoint</vt:lpstr>
      <vt:lpstr>Презентация PowerPoint</vt:lpstr>
      <vt:lpstr>Защита проектов</vt:lpstr>
      <vt:lpstr>Проекты учеников</vt:lpstr>
      <vt:lpstr>Электронные презентации</vt:lpstr>
      <vt:lpstr>Электронные презентации</vt:lpstr>
      <vt:lpstr>Новый проект</vt:lpstr>
      <vt:lpstr>Результаты работы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Uran</dc:creator>
  <cp:lastModifiedBy>Ноут3</cp:lastModifiedBy>
  <cp:revision>46</cp:revision>
  <dcterms:created xsi:type="dcterms:W3CDTF">2010-09-09T12:03:45Z</dcterms:created>
  <dcterms:modified xsi:type="dcterms:W3CDTF">2013-04-04T20:21:24Z</dcterms:modified>
</cp:coreProperties>
</file>