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56" r:id="rId4"/>
  </p:sldMasterIdLst>
  <p:sldIdLst>
    <p:sldId id="265" r:id="rId5"/>
    <p:sldId id="282" r:id="rId6"/>
    <p:sldId id="269" r:id="rId7"/>
    <p:sldId id="270" r:id="rId8"/>
    <p:sldId id="271" r:id="rId9"/>
    <p:sldId id="272" r:id="rId10"/>
    <p:sldId id="268" r:id="rId11"/>
    <p:sldId id="275" r:id="rId12"/>
    <p:sldId id="276" r:id="rId13"/>
    <p:sldId id="277" r:id="rId14"/>
    <p:sldId id="278" r:id="rId15"/>
    <p:sldId id="280" r:id="rId16"/>
    <p:sldId id="267" r:id="rId17"/>
    <p:sldId id="257" r:id="rId18"/>
    <p:sldId id="258" r:id="rId19"/>
    <p:sldId id="259" r:id="rId20"/>
    <p:sldId id="260" r:id="rId21"/>
    <p:sldId id="261" r:id="rId22"/>
    <p:sldId id="281" r:id="rId23"/>
    <p:sldId id="279" r:id="rId24"/>
    <p:sldId id="262" r:id="rId25"/>
    <p:sldId id="263" r:id="rId26"/>
    <p:sldId id="264" r:id="rId27"/>
    <p:sldId id="273" r:id="rId28"/>
    <p:sldId id="27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4C39-FEC1-440F-979B-4DB3BF9230A4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2BA6E-EFC2-4B9C-8B79-640079158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0F01A-324B-4BCA-9C65-73AD09847790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4E32-4E79-4E20-9FCD-E768F8ED7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0B31-D4AC-4BE1-8221-837DA666427D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D1770-958B-40DB-BA84-715891580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6DDE-E409-4C23-A60F-2FCC2B2840DE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8A5FC-A30D-4E91-AA12-07CE1B088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7CE1-580F-4B3D-AB9E-B364D6DE76FA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9D7C1-7F0E-468C-BE86-0BEEC6AFC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72BCE-319E-448F-926C-F4CCC70C603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5C72-8DEB-426B-A8D7-15FBB2005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8AE66-FCB4-4D42-9002-80E854B4FD4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945B5-CA95-4017-9F68-CDA7E5592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36390-6CA4-45A7-AE95-8DB710658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1111-FA15-4018-B212-31ACBF802AAC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17F2-E0A3-40C1-9521-8CEAB483740F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5ED93-A1AD-4C45-A625-A0C4A28CB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EB0F-F02F-4EE9-8872-7DBC74E3F93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CD06A-B155-4FC0-A607-886295166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CB1D-2E6C-4A93-8C29-B43272D2318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98979-B786-44A3-BCC0-51EFE513E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C2E34-C88D-4DD9-8093-77846691B489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0268B-CF5C-428F-B2C0-5EC6ADE13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2501-CFA8-4F99-AA22-97A75E51514F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DA132-AB09-454A-BFA2-EA026E995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027BA-9D0A-49D0-8F5F-4C5BBF87F34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69FF4-9B0E-48C1-BCE5-66318B576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B2668-869C-45FB-9EFA-E0FFEF913E3B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9ABF-61B5-4E9B-BACC-40C72AA8E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E49AE-2060-48C5-9665-393984CBACAE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3C741-22E9-4FAB-B94A-3791BD0D6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BCB1-1396-4D50-A535-50D57B45FC3B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AD811-8438-4A50-84DA-438D4C7FA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431E1-5A7B-4D69-BB72-1CE98D30704A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9E7D4-86F1-4C12-B68D-1EC021922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61909-2E09-445A-A885-40E0CEE1FA3C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2D7A5-D2BD-4937-AE2A-EA5D6DB5A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53285-D537-47DE-8EEA-3353B4861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CBBDC-8313-44CA-8A68-B2FA1A994C4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CEA3A-608D-4EA9-B0A6-339FD0460E06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35CA4-731F-4022-A2E3-FF55171B4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32ED4-A281-4DF1-9AA8-A9E46E45DA6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A605-2588-41F9-B802-7ED1BEC15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EC768-B203-46E2-9061-4561FE8A94E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7365E-FF03-477C-BDD5-F4BB38E1D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84C15-0D08-4858-B445-946D6DDB5AEA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E83D5-9B3D-4E29-B343-D7EAE120C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DF436-2B0D-4A14-A3A6-9A712D1591AD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0ECAA-A99A-461E-BE87-103EEB0B1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FDE76-4225-4AB5-875D-5D65CB801E11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F3174-586A-4BD0-8160-8A5B1C6EE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4EA3-0834-4CAC-B628-D97C075E586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301B7-41E8-4523-818C-11B38DF18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064CC-252B-41A2-BD37-7E18A2F4A461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7448-F501-4F6A-A1D3-EB358B0E8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4FD42-4B32-497D-9015-3C49B197DF38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BE2B3-417D-42B8-A3CF-CAB10D81F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7CAB-7835-43DE-BB25-6D233F4D0CF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FAD3E-762D-411E-8ADA-33469A5A9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1FB28-9C35-44F3-A5CC-D37768E766B7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F1794-EA86-44E1-8687-7957B89CB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47EA6-480D-4F9D-9F5D-EB3143A82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2E8A7-AF3A-411A-8E8E-491D688F58FD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0B18B-A380-4DCF-B3F6-7EF760096E40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AEC8-A49A-43B7-9E03-6AEF2CEA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731E9-23FF-4510-9EF6-79B35953E0CC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776BC-C7C7-4396-AF89-37C45B4D3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D6AAB-F330-4B89-BD46-E6D90B655D4D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C7022-4AE4-4903-BD05-4DA3FB223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84A4C-C41B-40E9-8E55-68D4DC956E44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8C978-50D8-4392-93B8-E35115AD7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C14F9-0985-4E4F-A7DD-69F675590B4F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9CADB-4BF4-4EFB-9608-6C31F0487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44788-CDFE-4A86-8904-E0334C7E86AE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87775-59D9-4E14-BDCC-C033E0770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302A-B492-4099-B80C-19C983665F7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CC43B-A79B-4DC9-ADE1-41F676D20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FA60C-2772-4C18-9349-E48E9BBE8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98BC6-E2AB-4806-A10F-24137D842FF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97CF1-CFEF-4C25-A7B8-2A44E3CC0B2A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3D80B-397E-45DE-9AF4-FE3CF7FEB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C9CAF-F8DF-4557-86D3-33E15ACDDB34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2A0C-D8F0-4C28-9B54-369536FC5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ABD4-9C7F-42ED-85E7-8CE9BBE8096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8097-755E-4D68-B2A4-545DADA65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4E9B-CB66-4CBA-87DF-A7E984EB40A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AB7B8-E4AB-4019-B3A3-B8037B12B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9E9CE97F-B724-4CEA-B996-B130E4A4158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738CC7B7-F1A4-48F5-9BB3-825AD6A66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8" r:id="rId1"/>
    <p:sldLayoutId id="2147483956" r:id="rId2"/>
    <p:sldLayoutId id="2147483989" r:id="rId3"/>
    <p:sldLayoutId id="2147483957" r:id="rId4"/>
    <p:sldLayoutId id="2147483990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44D57330-3F58-404F-AD55-3D622F2EBD2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3E47AFFF-5F99-4D46-8E68-867AA5684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1" r:id="rId1"/>
    <p:sldLayoutId id="2147483964" r:id="rId2"/>
    <p:sldLayoutId id="2147483992" r:id="rId3"/>
    <p:sldLayoutId id="2147483965" r:id="rId4"/>
    <p:sldLayoutId id="2147483993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6A711178-C5B1-479D-BCCC-3D0BE90B1C66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5EB57CB-8FFC-4B3A-865E-BFA0235E7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4" r:id="rId1"/>
    <p:sldLayoutId id="2147483972" r:id="rId2"/>
    <p:sldLayoutId id="2147483995" r:id="rId3"/>
    <p:sldLayoutId id="2147483973" r:id="rId4"/>
    <p:sldLayoutId id="2147483996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D441009F-0E34-49F0-A0DC-2043119FF8D8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rgbClr val="FFFFFF">
                    <a:shade val="5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8CE0A80C-A160-451E-B5A2-779D766B9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80" r:id="rId2"/>
    <p:sldLayoutId id="2147483998" r:id="rId3"/>
    <p:sldLayoutId id="2147483981" r:id="rId4"/>
    <p:sldLayoutId id="2147483999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5.xml"/><Relationship Id="rId6" Type="http://schemas.openxmlformats.org/officeDocument/2006/relationships/slide" Target="slide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5" Type="http://schemas.openxmlformats.org/officeDocument/2006/relationships/slide" Target="slide24.xml"/><Relationship Id="rId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1%80%D0%B0%D0%BD%D1%86%D1%83%D0%B7%D1%81%D0%BA%D0%B8%D0%B9_%D1%8F%D0%B7%D1%8B%D0%BA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Relationship Id="rId5" Type="http://schemas.openxmlformats.org/officeDocument/2006/relationships/hyperlink" Target="http://ru.wikipedia.org/wiki/%D0%9E%D0%B1%D1%8A%D0%B5%D0%BA%D1%82%D0%B8%D0%B2" TargetMode="External"/><Relationship Id="rId4" Type="http://schemas.openxmlformats.org/officeDocument/2006/relationships/hyperlink" Target="http://ru.wikipedia.org/wiki/%D0%A4%D0%BE%D1%82%D0%BE%D0%B0%D0%BF%D0%BF%D0%B0%D1%80%D0%B0%D1%82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5.xml"/><Relationship Id="rId6" Type="http://schemas.openxmlformats.org/officeDocument/2006/relationships/slide" Target="slide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Soul\Desktop\Leitz-Leica-I-Mod-A-Anastigma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9512" y="3284984"/>
            <a:ext cx="4320480" cy="3282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7" descr="C:\Documents and Settings\Admin\Рабочий стол\Рисунок25-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7528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C:\Documents and Settings\Admin\Рабочий стол\Рисунок26-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9563" y="0"/>
            <a:ext cx="502443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Soul\Desktop\hansa-canon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05064"/>
            <a:ext cx="3937070" cy="258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5582" y="1700808"/>
            <a:ext cx="8115171" cy="304698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История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фотографии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9672" y="566124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Автор :</a:t>
            </a:r>
            <a:r>
              <a:rPr lang="ru-RU" dirty="0" smtClean="0"/>
              <a:t> </a:t>
            </a:r>
            <a:r>
              <a:rPr lang="ru-RU" b="1" dirty="0" smtClean="0"/>
              <a:t>Артамонова Елена Александровна, учитель изобразительного искусства, г. Кемерово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4"/>
          <p:cNvSpPr>
            <a:spLocks noChangeArrowheads="1"/>
          </p:cNvSpPr>
          <p:nvPr/>
        </p:nvSpPr>
        <p:spPr bwMode="auto">
          <a:xfrm>
            <a:off x="5148263" y="1196975"/>
            <a:ext cx="37798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</a:t>
            </a:r>
            <a:r>
              <a:rPr lang="ru-RU">
                <a:solidFill>
                  <a:schemeClr val="bg1"/>
                </a:solidFill>
              </a:rPr>
              <a:t>Первая женщина, появившаяся на фотографии – Дороти Кэйтрин Дрейпер, которую сфотографировал ее брат и известный американский фотограф Джон Дрейпер. </a:t>
            </a:r>
          </a:p>
          <a:p>
            <a:r>
              <a:rPr lang="ru-RU">
                <a:solidFill>
                  <a:schemeClr val="bg1"/>
                </a:solidFill>
              </a:rPr>
              <a:t>   Кстати, в том же 1839-м году.</a:t>
            </a:r>
          </a:p>
        </p:txBody>
      </p:sp>
      <p:pic>
        <p:nvPicPr>
          <p:cNvPr id="26627" name="Picture 23" descr="C:\Documents and Settings\Admin\Мои документы\9 класс ИЗО\93895087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885" r="28008"/>
          <a:stretch>
            <a:fillRect/>
          </a:stretch>
        </p:blipFill>
        <p:spPr bwMode="auto">
          <a:xfrm>
            <a:off x="6804025" y="4302125"/>
            <a:ext cx="14668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Documents and Settings\Admin\Рабочий стол\Рисунок22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4696029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539552" y="6309320"/>
            <a:ext cx="432048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432048" cy="332656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4932363" y="908050"/>
            <a:ext cx="3960812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</a:t>
            </a:r>
            <a:r>
              <a:rPr lang="ru-RU">
                <a:solidFill>
                  <a:schemeClr val="bg1"/>
                </a:solidFill>
              </a:rPr>
              <a:t>1865-й год – первый подводный снимок сделан Уильямом Томпсоном (на фото) в Великобритании</a:t>
            </a:r>
          </a:p>
        </p:txBody>
      </p:sp>
      <p:pic>
        <p:nvPicPr>
          <p:cNvPr id="27651" name="Picture 23" descr="C:\Documents and Settings\Admin\Мои документы\9 класс ИЗО\93895087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885" r="28008"/>
          <a:stretch>
            <a:fillRect/>
          </a:stretch>
        </p:blipFill>
        <p:spPr bwMode="auto">
          <a:xfrm>
            <a:off x="6948488" y="4329113"/>
            <a:ext cx="143986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Documents and Settings\Admin\Рабочий стол\Рисунок21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446927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611560" y="6165304"/>
            <a:ext cx="504056" cy="360040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04056" cy="404664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684213" y="5732463"/>
            <a:ext cx="79914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   В 1893-м году было сделано первое фото внутри профессиональной фотостудии. Место и автор неизвестны.</a:t>
            </a:r>
          </a:p>
        </p:txBody>
      </p:sp>
      <p:pic>
        <p:nvPicPr>
          <p:cNvPr id="28678" name="Picture 6" descr="C:\Documents and Settings\Admin\Рабочий стол\Рисунок20-=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76672"/>
            <a:ext cx="7368446" cy="5112568"/>
          </a:xfrm>
          <a:effectLst>
            <a:softEdge rad="112500"/>
          </a:effectLst>
        </p:spPr>
      </p:pic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23528" y="6381328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360040" cy="360040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23528" y="5949280"/>
            <a:ext cx="5400600" cy="6926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200" dirty="0" smtClean="0">
                <a:solidFill>
                  <a:schemeClr val="bg1"/>
                </a:solidFill>
              </a:rPr>
              <a:t>Оригинальная камера </a:t>
            </a:r>
            <a:r>
              <a:rPr lang="ru-RU" sz="1200" dirty="0" err="1" smtClean="0">
                <a:solidFill>
                  <a:schemeClr val="bg1"/>
                </a:solidFill>
              </a:rPr>
              <a:t>дагера</a:t>
            </a:r>
            <a:r>
              <a:rPr lang="ru-RU" sz="1200" dirty="0" smtClean="0">
                <a:solidFill>
                  <a:schemeClr val="bg1"/>
                </a:solidFill>
              </a:rPr>
              <a:t>, сделанная альфонсом жиру, ее размеры - 12х14,5х20 дюймов. надпись на бирке "аппарат не имеет гарантии, если на нем нет подписи г-на </a:t>
            </a:r>
            <a:r>
              <a:rPr lang="ru-RU" sz="1200" dirty="0" err="1" smtClean="0">
                <a:solidFill>
                  <a:schemeClr val="bg1"/>
                </a:solidFill>
              </a:rPr>
              <a:t>дагера</a:t>
            </a:r>
            <a:r>
              <a:rPr lang="ru-RU" sz="1200" dirty="0" smtClean="0">
                <a:solidFill>
                  <a:schemeClr val="bg1"/>
                </a:solidFill>
              </a:rPr>
              <a:t> и печати г-на жиру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188" y="2492375"/>
            <a:ext cx="4824412" cy="3378200"/>
          </a:xfrm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95963" y="2492375"/>
            <a:ext cx="2916237" cy="3913188"/>
          </a:xfrm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bg1"/>
                </a:solidFill>
                <a:effectLst/>
              </a:rPr>
              <a:t>    В  1839 году </a:t>
            </a:r>
            <a:r>
              <a:rPr lang="ru-RU" sz="1800" dirty="0">
                <a:solidFill>
                  <a:schemeClr val="bg1"/>
                </a:solidFill>
                <a:effectLst/>
              </a:rPr>
              <a:t>француз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Луи- Жак </a:t>
            </a:r>
            <a:r>
              <a:rPr lang="ru-RU" sz="1800" dirty="0" err="1" smtClean="0">
                <a:solidFill>
                  <a:schemeClr val="bg1"/>
                </a:solidFill>
                <a:effectLst/>
              </a:rPr>
              <a:t>Манде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chemeClr val="bg1"/>
                </a:solidFill>
                <a:effectLst/>
              </a:rPr>
              <a:t>Дагер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опубликовал </a:t>
            </a:r>
            <a:r>
              <a:rPr lang="ru-RU" sz="1800" dirty="0">
                <a:solidFill>
                  <a:schemeClr val="bg1"/>
                </a:solidFill>
                <a:effectLst/>
              </a:rPr>
              <a:t>способ получения изображения на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медной  </a:t>
            </a:r>
            <a:r>
              <a:rPr lang="ru-RU" sz="1800" dirty="0">
                <a:solidFill>
                  <a:schemeClr val="bg1"/>
                </a:solidFill>
                <a:effectLst/>
              </a:rPr>
              <a:t>пластине,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покрытой серебром . </a:t>
            </a:r>
            <a:r>
              <a:rPr lang="ru-RU" sz="1800" dirty="0">
                <a:solidFill>
                  <a:schemeClr val="bg1"/>
                </a:solidFill>
                <a:effectLst/>
              </a:rPr>
              <a:t>После тридцатиминутного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экспонирования  </a:t>
            </a:r>
            <a:r>
              <a:rPr lang="ru-RU" sz="1800" dirty="0" err="1">
                <a:solidFill>
                  <a:schemeClr val="bg1"/>
                </a:solidFill>
                <a:effectLst/>
              </a:rPr>
              <a:t>Дагер</a:t>
            </a:r>
            <a:r>
              <a:rPr lang="ru-RU" sz="1800" dirty="0">
                <a:solidFill>
                  <a:schemeClr val="bg1"/>
                </a:solidFill>
                <a:effectLst/>
              </a:rPr>
              <a:t> перенёс пластину в тёмную комнату и какое-то время держал её над парами нагретой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ртути . </a:t>
            </a:r>
            <a:br>
              <a:rPr lang="ru-RU" sz="1800" dirty="0" smtClean="0">
                <a:solidFill>
                  <a:schemeClr val="bg1"/>
                </a:solidFill>
                <a:effectLst/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</a:rPr>
              <a:t>      В </a:t>
            </a:r>
            <a:r>
              <a:rPr lang="ru-RU" sz="1800" dirty="0">
                <a:solidFill>
                  <a:schemeClr val="bg1"/>
                </a:solidFill>
                <a:effectLst/>
              </a:rPr>
              <a:t>качестве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закрепителя  </a:t>
            </a:r>
            <a:r>
              <a:rPr lang="ru-RU" sz="1800" dirty="0">
                <a:solidFill>
                  <a:schemeClr val="bg1"/>
                </a:solidFill>
                <a:effectLst/>
              </a:rPr>
              <a:t>изображения </a:t>
            </a:r>
            <a:r>
              <a:rPr lang="ru-RU" sz="1800" dirty="0" err="1">
                <a:solidFill>
                  <a:schemeClr val="bg1"/>
                </a:solidFill>
                <a:effectLst/>
              </a:rPr>
              <a:t>Дагер</a:t>
            </a:r>
            <a:r>
              <a:rPr lang="ru-RU" sz="1800" dirty="0">
                <a:solidFill>
                  <a:schemeClr val="bg1"/>
                </a:solidFill>
                <a:effectLst/>
              </a:rPr>
              <a:t> использовал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поваренную соль. </a:t>
            </a:r>
            <a:r>
              <a:rPr lang="ru-RU" sz="1800" dirty="0">
                <a:solidFill>
                  <a:schemeClr val="bg1"/>
                </a:solidFill>
                <a:effectLst/>
              </a:rPr>
              <a:t>Снимок получился довольно высокого качества — хорошо проработанные детали как в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светах , </a:t>
            </a:r>
            <a:r>
              <a:rPr lang="ru-RU" sz="1800" dirty="0">
                <a:solidFill>
                  <a:schemeClr val="bg1"/>
                </a:solidFill>
                <a:effectLst/>
              </a:rPr>
              <a:t>так и в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тенях , </a:t>
            </a:r>
            <a:r>
              <a:rPr lang="ru-RU" sz="1800" dirty="0">
                <a:solidFill>
                  <a:schemeClr val="bg1"/>
                </a:solidFill>
                <a:effectLst/>
              </a:rPr>
              <a:t>однако, копирование снимка было невозможно. Свой способ получения фотографического изображения </a:t>
            </a:r>
            <a:r>
              <a:rPr lang="ru-RU" sz="1800" dirty="0" err="1">
                <a:solidFill>
                  <a:schemeClr val="bg1"/>
                </a:solidFill>
                <a:effectLst/>
              </a:rPr>
              <a:t>Дагер</a:t>
            </a:r>
            <a:r>
              <a:rPr lang="ru-RU" sz="1800" dirty="0">
                <a:solidFill>
                  <a:schemeClr val="bg1"/>
                </a:solidFill>
                <a:effectLst/>
              </a:rPr>
              <a:t> назвал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 дагеротипия 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79512" y="6381328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6" y="6381328"/>
            <a:ext cx="504056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Практически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в то же самое время англичанин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Ульям Генри Фокс </a:t>
            </a:r>
            <a:r>
              <a:rPr lang="ru-RU" sz="1800" err="1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Тальбот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изобрёл способ получения негативного фотографического изображения, который назвал </a:t>
            </a:r>
            <a:r>
              <a:rPr lang="ru-RU" sz="1800" err="1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калотипией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. </a:t>
            </a:r>
            <a:b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 В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качестве носителя изображения </a:t>
            </a:r>
            <a:r>
              <a:rPr lang="ru-RU" sz="180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Тальбот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использовал бумагу, пропитанную хлористым серебром. Эта технология соединяла в себе высокое качество и возможность копирования снимков (позитивы печатались на аналогичной бумаге).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850" y="2060575"/>
            <a:ext cx="3376613" cy="4525963"/>
          </a:xfrm>
          <a:effectLst>
            <a:softEdge rad="112500"/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23928" y="2132856"/>
            <a:ext cx="4691062" cy="3995738"/>
          </a:xfrm>
          <a:effectLst>
            <a:softEdge rad="112500"/>
          </a:effectLst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504056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504056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050" y="1125538"/>
            <a:ext cx="5362575" cy="5387975"/>
          </a:xfrm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549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>
                <a:solidFill>
                  <a:schemeClr val="bg1"/>
                </a:solidFill>
                <a:effectLst/>
              </a:rPr>
              <a:t>Набор фотографа, весивший от 70 до 120 фунтов, необходимый для </a:t>
            </a:r>
            <a:r>
              <a:rPr lang="ru-RU" sz="2000" err="1">
                <a:solidFill>
                  <a:schemeClr val="bg1"/>
                </a:solidFill>
                <a:effectLst/>
              </a:rPr>
              <a:t>мокроколлодионной</a:t>
            </a:r>
            <a:r>
              <a:rPr lang="ru-RU" sz="2000">
                <a:solidFill>
                  <a:schemeClr val="bg1"/>
                </a:solidFill>
                <a:effectLst/>
              </a:rPr>
              <a:t> фотографии.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611560" y="6237312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680644" cy="5908618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052736"/>
            <a:ext cx="3322712" cy="3730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smtClean="0">
                <a:solidFill>
                  <a:schemeClr val="bg1"/>
                </a:solidFill>
                <a:effectLst/>
              </a:rPr>
              <a:t>   Камера </a:t>
            </a:r>
            <a:r>
              <a:rPr lang="ru-RU" sz="2000">
                <a:solidFill>
                  <a:schemeClr val="bg1"/>
                </a:solidFill>
                <a:effectLst/>
              </a:rPr>
              <a:t>для визитных карточек, запатентованная </a:t>
            </a:r>
            <a:r>
              <a:rPr lang="ru-RU" sz="2000" err="1">
                <a:solidFill>
                  <a:schemeClr val="bg1"/>
                </a:solidFill>
                <a:effectLst/>
              </a:rPr>
              <a:t>Адольфом-Эженом</a:t>
            </a:r>
            <a:r>
              <a:rPr lang="ru-RU" sz="2000">
                <a:solidFill>
                  <a:schemeClr val="bg1"/>
                </a:solidFill>
                <a:effectLst/>
              </a:rPr>
              <a:t> </a:t>
            </a:r>
            <a:r>
              <a:rPr lang="ru-RU" sz="2000" err="1">
                <a:solidFill>
                  <a:schemeClr val="bg1"/>
                </a:solidFill>
                <a:effectLst/>
              </a:rPr>
              <a:t>Диздери</a:t>
            </a:r>
            <a:r>
              <a:rPr lang="ru-RU" sz="2000">
                <a:solidFill>
                  <a:schemeClr val="bg1"/>
                </a:solidFill>
                <a:effectLst/>
              </a:rPr>
              <a:t> в 1854 году. </a:t>
            </a:r>
            <a:r>
              <a:rPr lang="ru-RU" sz="2000" smtClean="0">
                <a:solidFill>
                  <a:schemeClr val="bg1"/>
                </a:solidFill>
                <a:effectLst/>
              </a:rPr>
              <a:t/>
            </a:r>
            <a:br>
              <a:rPr lang="ru-RU" sz="2000" smtClean="0">
                <a:solidFill>
                  <a:schemeClr val="bg1"/>
                </a:solidFill>
                <a:effectLst/>
              </a:rPr>
            </a:br>
            <a:r>
              <a:rPr lang="ru-RU" sz="2000" smtClean="0">
                <a:solidFill>
                  <a:schemeClr val="bg1"/>
                </a:solidFill>
                <a:effectLst/>
              </a:rPr>
              <a:t>   Делались </a:t>
            </a:r>
            <a:r>
              <a:rPr lang="ru-RU" sz="2000">
                <a:solidFill>
                  <a:schemeClr val="bg1"/>
                </a:solidFill>
                <a:effectLst/>
              </a:rPr>
              <a:t>восемь экспозиций на пластине размером 6,5 на 8,5 дюймов. </a:t>
            </a:r>
            <a:r>
              <a:rPr lang="ru-RU" sz="2000" smtClean="0">
                <a:solidFill>
                  <a:schemeClr val="bg1"/>
                </a:solidFill>
                <a:effectLst/>
              </a:rPr>
              <a:t>          Отпечаток </a:t>
            </a:r>
            <a:r>
              <a:rPr lang="ru-RU" sz="2000">
                <a:solidFill>
                  <a:schemeClr val="bg1"/>
                </a:solidFill>
                <a:effectLst/>
              </a:rPr>
              <a:t>затем разрезался и наклеивался на карточки размером визитной карточки - 4 на 2,5 дюймов.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432048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432048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388" y="188913"/>
            <a:ext cx="5565775" cy="6480175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980728"/>
            <a:ext cx="2952328" cy="3730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bg1"/>
                </a:solidFill>
                <a:effectLst/>
              </a:rPr>
              <a:t>    Лошадь </a:t>
            </a:r>
            <a:r>
              <a:rPr lang="ru-RU" sz="1800">
                <a:solidFill>
                  <a:schemeClr val="bg1"/>
                </a:solidFill>
                <a:effectLst/>
              </a:rPr>
              <a:t>в движении. 1878 год. Фотографии с мокрых пластин. Первые успешные фотографии движущейся лошади по дорожке Пало </a:t>
            </a:r>
            <a:r>
              <a:rPr lang="ru-RU" sz="1800" err="1">
                <a:solidFill>
                  <a:schemeClr val="bg1"/>
                </a:solidFill>
                <a:effectLst/>
              </a:rPr>
              <a:t>Алто</a:t>
            </a:r>
            <a:r>
              <a:rPr lang="ru-RU" sz="1800">
                <a:solidFill>
                  <a:schemeClr val="bg1"/>
                </a:solidFill>
                <a:effectLst/>
              </a:rPr>
              <a:t>, Сан-Франциско, 19 июня 1878 года. </a:t>
            </a:r>
            <a:r>
              <a:rPr lang="ru-RU" sz="1800" smtClean="0">
                <a:solidFill>
                  <a:schemeClr val="bg1"/>
                </a:solidFill>
                <a:effectLst/>
              </a:rPr>
              <a:t/>
            </a:r>
            <a:br>
              <a:rPr lang="ru-RU" sz="1800" smtClean="0">
                <a:solidFill>
                  <a:schemeClr val="bg1"/>
                </a:solidFill>
                <a:effectLst/>
              </a:rPr>
            </a:br>
            <a:r>
              <a:rPr lang="ru-RU" sz="1800" smtClean="0">
                <a:solidFill>
                  <a:schemeClr val="bg1"/>
                </a:solidFill>
                <a:effectLst/>
              </a:rPr>
              <a:t>   Экспозиция </a:t>
            </a:r>
            <a:r>
              <a:rPr lang="ru-RU" sz="1800">
                <a:solidFill>
                  <a:schemeClr val="bg1"/>
                </a:solidFill>
                <a:effectLst/>
              </a:rPr>
              <a:t>каждого негатива составляла меньше 1/2000 секунды. Использовались 12 камер подобных камере снизу.</a:t>
            </a:r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23528" y="6237312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432048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875" y="2349500"/>
            <a:ext cx="4240213" cy="4175125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bg1"/>
                </a:solidFill>
                <a:effectLst/>
              </a:rPr>
              <a:t>    </a:t>
            </a:r>
            <a:r>
              <a:rPr lang="ru-RU" sz="2000" err="1" smtClean="0">
                <a:solidFill>
                  <a:schemeClr val="bg1"/>
                </a:solidFill>
                <a:effectLst/>
              </a:rPr>
              <a:t>Истмэн</a:t>
            </a:r>
            <a:r>
              <a:rPr lang="ru-RU" sz="2000" smtClean="0">
                <a:solidFill>
                  <a:schemeClr val="bg1"/>
                </a:solidFill>
                <a:effectLst/>
              </a:rPr>
              <a:t> </a:t>
            </a:r>
            <a:r>
              <a:rPr lang="ru-RU" sz="2000">
                <a:solidFill>
                  <a:schemeClr val="bg1"/>
                </a:solidFill>
                <a:effectLst/>
              </a:rPr>
              <a:t>в </a:t>
            </a:r>
            <a:r>
              <a:rPr lang="ru-RU" sz="2000" smtClean="0">
                <a:solidFill>
                  <a:schemeClr val="bg1"/>
                </a:solidFill>
                <a:effectLst/>
              </a:rPr>
              <a:t>1888 </a:t>
            </a:r>
            <a:r>
              <a:rPr lang="ru-RU" sz="2000">
                <a:solidFill>
                  <a:schemeClr val="bg1"/>
                </a:solidFill>
                <a:effectLst/>
              </a:rPr>
              <a:t>году </a:t>
            </a:r>
            <a:r>
              <a:rPr lang="ru-RU" sz="2000" smtClean="0">
                <a:solidFill>
                  <a:schemeClr val="bg1"/>
                </a:solidFill>
                <a:effectLst/>
              </a:rPr>
              <a:t>разработал </a:t>
            </a:r>
            <a:r>
              <a:rPr lang="ru-RU" sz="2000">
                <a:solidFill>
                  <a:schemeClr val="bg1"/>
                </a:solidFill>
                <a:effectLst/>
              </a:rPr>
              <a:t>превосходную для того времени любительскую камеру и породил слово, которое с тех пор стало синонимом слова «камера» — «кодак». Камера «Кодак» была небольшим ящиком (отсюда и название «детективная камера»), немногим более 6 дюймов в длину, 3,5 дюйма в ширину и менее 4 дюймов в высоту. </a:t>
            </a:r>
            <a:r>
              <a:rPr lang="ru-RU" sz="2000" smtClean="0">
                <a:solidFill>
                  <a:schemeClr val="bg1"/>
                </a:solidFill>
                <a:effectLst/>
              </a:rPr>
              <a:t/>
            </a:r>
            <a:br>
              <a:rPr lang="ru-RU" sz="2000" smtClean="0">
                <a:solidFill>
                  <a:schemeClr val="bg1"/>
                </a:solidFill>
                <a:effectLst/>
              </a:rPr>
            </a:br>
            <a:r>
              <a:rPr lang="ru-RU" sz="2000" smtClean="0">
                <a:solidFill>
                  <a:schemeClr val="bg1"/>
                </a:solidFill>
                <a:effectLst/>
              </a:rPr>
              <a:t>     С </a:t>
            </a:r>
            <a:r>
              <a:rPr lang="ru-RU" sz="2000">
                <a:solidFill>
                  <a:schemeClr val="bg1"/>
                </a:solidFill>
                <a:effectLst/>
              </a:rPr>
              <a:t>ней мог работать каждый, кто, как было написано в инструкции, способен: </a:t>
            </a:r>
            <a:r>
              <a:rPr lang="ru-RU" sz="2000" smtClean="0">
                <a:solidFill>
                  <a:schemeClr val="bg1"/>
                </a:solidFill>
                <a:effectLst/>
              </a:rPr>
              <a:t/>
            </a:r>
            <a:br>
              <a:rPr lang="ru-RU" sz="2000" smtClean="0">
                <a:solidFill>
                  <a:schemeClr val="bg1"/>
                </a:solidFill>
                <a:effectLst/>
              </a:rPr>
            </a:br>
            <a:r>
              <a:rPr lang="ru-RU" sz="2000" smtClean="0">
                <a:solidFill>
                  <a:schemeClr val="bg1"/>
                </a:solidFill>
                <a:effectLst/>
              </a:rPr>
              <a:t>    1</a:t>
            </a:r>
            <a:r>
              <a:rPr lang="ru-RU" sz="2000">
                <a:solidFill>
                  <a:schemeClr val="bg1"/>
                </a:solidFill>
                <a:effectLst/>
              </a:rPr>
              <a:t>. Направить камеру. 2. Нажать на кнопку. 3. Повернуть ключ. 4. Дернуть шнур.</a:t>
            </a:r>
            <a:r>
              <a:rPr lang="ru-RU" sz="1600">
                <a:effectLst/>
              </a:rPr>
              <a:t/>
            </a:r>
            <a:br>
              <a:rPr lang="ru-RU" sz="1600">
                <a:effectLst/>
              </a:rPr>
            </a:br>
            <a:endParaRPr lang="ru-RU" sz="160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23528" y="6165304"/>
            <a:ext cx="432048" cy="360040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432048" cy="360040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78904"/>
          </a:xfrm>
        </p:spPr>
        <p:txBody>
          <a:bodyPr/>
          <a:lstStyle/>
          <a:p>
            <a:pPr>
              <a:defRPr/>
            </a:pPr>
            <a:r>
              <a:rPr lang="ru-RU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Виды фотографии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792088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u="sng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Цветная фотография </a:t>
            </a: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- раздел фотографии, объединяющий способы и процессы получения цветных фотографических изображений.</a:t>
            </a:r>
          </a:p>
          <a:p>
            <a:pPr>
              <a:defRPr/>
            </a:pPr>
            <a:endParaRPr lang="ru-RU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Цветная фотография появилась в середине XIX века. Первый устойчивый цветной фотоснимок был сделан в 1861 году Джеймсом Максвеллом.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484784"/>
            <a:ext cx="792088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</a:t>
            </a:r>
            <a:r>
              <a:rPr lang="ru-RU" u="sng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Монохромная или черно-белая </a:t>
            </a: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фотография, представляющая собой изображения с черным и белым цветом, а также промежуточными оттенками серого цвета, была с момента самого появления фотографии</a:t>
            </a:r>
            <a:r>
              <a:rPr lang="ru-RU" dirty="0"/>
              <a:t>.</a:t>
            </a:r>
          </a:p>
        </p:txBody>
      </p:sp>
      <p:pic>
        <p:nvPicPr>
          <p:cNvPr id="35850" name="Picture 10" descr="C:\Documents and Settings\Admin\Рабочий стол\Рисунок18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3935413" cy="255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1" name="Picture 11" descr="C:\Documents and Settings\Admin\Рабочий стол\Рисунок17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3783013" cy="255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9" name="Picture 9" descr="C:\Documents and Settings\Admin\Рабочий стол\Рисунок15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07570"/>
            <a:ext cx="4032448" cy="2789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2" name="Picture 12" descr="C:\Documents and Settings\Admin\Рабочий стол\Рисунок16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140968"/>
            <a:ext cx="4134867" cy="284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467544" y="6309320"/>
            <a:ext cx="432048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Управляющая кнопка: домой 14">
            <a:hlinkClick r:id="rId6" action="ppaction://hlinksldjump" highlightClick="1"/>
          </p:cNvPr>
          <p:cNvSpPr/>
          <p:nvPr/>
        </p:nvSpPr>
        <p:spPr>
          <a:xfrm>
            <a:off x="4139952" y="6309320"/>
            <a:ext cx="432048" cy="288032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39552" y="3212976"/>
            <a:ext cx="7704856" cy="11521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4437112"/>
            <a:ext cx="5328592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2636912"/>
            <a:ext cx="5328592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1988840"/>
            <a:ext cx="5328592" cy="5760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124744"/>
            <a:ext cx="5256584" cy="720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611560" y="1124744"/>
            <a:ext cx="3838167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hlinkClick r:id="rId2" action="ppaction://hlinksldjump"/>
              </a:rPr>
              <a:t>О фотографии </a:t>
            </a:r>
            <a:endParaRPr lang="ru-RU" sz="3600" b="1" dirty="0">
              <a:ln w="11430"/>
              <a:solidFill>
                <a:srgbClr val="FF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hlinkClick r:id="rId3" action="ppaction://hlinksldjump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1916113"/>
            <a:ext cx="5310187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hlinkClick r:id="rId3" action="ppaction://hlinksldjump"/>
              </a:rPr>
              <a:t>История фотографии </a:t>
            </a:r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468313" y="2492375"/>
            <a:ext cx="8229600" cy="67945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  <a:hlinkClick r:id="rId4" action="ppaction://hlinksldjump"/>
              </a:rPr>
              <a:t>Виды</a:t>
            </a:r>
            <a:r>
              <a:rPr lang="ru-RU" sz="3600" b="1" dirty="0" smtClean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  <a:hlinkClick r:id="rId3" action="ppaction://hlinksldjump"/>
              </a:rPr>
              <a:t> </a:t>
            </a:r>
            <a:r>
              <a:rPr lang="ru-RU" sz="3600" b="1" dirty="0" smtClean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  <a:hlinkClick r:id="rId4" action="ppaction://hlinksldjump"/>
              </a:rPr>
              <a:t>фотографии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539552" y="404664"/>
            <a:ext cx="8229600" cy="678904"/>
          </a:xfrm>
          <a:prstGeom prst="rect">
            <a:avLst/>
          </a:prstGeom>
          <a:ln w="6350" cap="rnd">
            <a:noFill/>
          </a:ln>
        </p:spPr>
        <p:txBody>
          <a:bodyPr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Содержание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68313" y="3141663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>
              <a:defRPr/>
            </a:pPr>
            <a:r>
              <a:rPr lang="ru-RU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hlinkClick r:id="rId5" action="ppaction://hlinksldjump"/>
              </a:rPr>
              <a:t>Основные</a:t>
            </a:r>
            <a:r>
              <a:rPr lang="ru-RU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hlinkClick r:id="rId3" action="ppaction://hlinksldjump"/>
              </a:rPr>
              <a:t> </a:t>
            </a:r>
            <a:r>
              <a:rPr lang="ru-RU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hlinkClick r:id="rId5" action="ppaction://hlinksldjump"/>
              </a:rPr>
              <a:t>жанры в фотографии как искусства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684213" y="4437063"/>
            <a:ext cx="4464050" cy="719137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>
              <a:defRPr/>
            </a:pPr>
            <a:r>
              <a:rPr lang="ru-RU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hlinkClick r:id="rId6" action="ppaction://hlinksldjump"/>
              </a:rPr>
              <a:t>Источники</a:t>
            </a:r>
            <a:endParaRPr lang="ru-RU" sz="3600" b="1" dirty="0">
              <a:ln w="11430"/>
              <a:solidFill>
                <a:srgbClr val="FF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hlinkClick r:id="rId5" action="ppaction://hlinksldjump"/>
            </a:endParaRPr>
          </a:p>
        </p:txBody>
      </p:sp>
      <p:pic>
        <p:nvPicPr>
          <p:cNvPr id="18455" name="Picture 23" descr="C:\Documents and Settings\Admin\Мои документы\9 класс ИЗО\93895087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885" r="28008"/>
          <a:stretch>
            <a:fillRect/>
          </a:stretch>
        </p:blipFill>
        <p:spPr bwMode="auto">
          <a:xfrm>
            <a:off x="7019925" y="4149725"/>
            <a:ext cx="1800225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4"/>
          <p:cNvSpPr>
            <a:spLocks noChangeArrowheads="1"/>
          </p:cNvSpPr>
          <p:nvPr/>
        </p:nvSpPr>
        <p:spPr bwMode="auto">
          <a:xfrm>
            <a:off x="827088" y="5732463"/>
            <a:ext cx="7416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Первая цветная фотография, сделанная физиком Джеймсом Клерк Максвеллом в 1861-м году</a:t>
            </a:r>
          </a:p>
        </p:txBody>
      </p:sp>
      <p:pic>
        <p:nvPicPr>
          <p:cNvPr id="36868" name="Picture 4" descr="C:\Documents and Settings\Admin\Рабочий стол\Рисунок1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699250" cy="5516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95536" y="6309320"/>
            <a:ext cx="288032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427538" y="692150"/>
            <a:ext cx="4286250" cy="5429250"/>
          </a:xfrm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68313" y="4005263"/>
            <a:ext cx="3008312" cy="2338387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buFont typeface="Wingdings 2"/>
              <a:buNone/>
              <a:defRPr/>
            </a:pPr>
            <a:r>
              <a:rPr lang="ru-RU" dirty="0"/>
              <a:t>Для получения цветного снимка по этому использовались три фотокамеры с установленными на них цветными светофильтрами </a:t>
            </a:r>
            <a:r>
              <a:rPr lang="ru-RU" dirty="0" smtClean="0"/>
              <a:t>( красный, зелёный, синий). </a:t>
            </a:r>
            <a:r>
              <a:rPr lang="ru-RU" dirty="0"/>
              <a:t>Получившиеся снимки позволяли воссоздать при проекции (а позднее, и в печати) цветное изображение.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3743325" cy="26511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   </a:t>
            </a:r>
            <a:r>
              <a:rPr lang="ru-RU" sz="2200" dirty="0" smtClean="0">
                <a:solidFill>
                  <a:schemeClr val="bg1"/>
                </a:solidFill>
              </a:rPr>
              <a:t>Цветная </a:t>
            </a:r>
            <a:r>
              <a:rPr lang="ru-RU" sz="2200" dirty="0">
                <a:solidFill>
                  <a:schemeClr val="bg1"/>
                </a:solidFill>
              </a:rPr>
              <a:t>фотография появилась в середине </a:t>
            </a:r>
            <a:r>
              <a:rPr sz="2200" dirty="0" smtClean="0">
                <a:solidFill>
                  <a:schemeClr val="bg1"/>
                </a:solidFill>
              </a:rPr>
              <a:t>XIX </a:t>
            </a:r>
            <a:r>
              <a:rPr lang="ru-RU" sz="2200" dirty="0" smtClean="0">
                <a:solidFill>
                  <a:schemeClr val="bg1"/>
                </a:solidFill>
              </a:rPr>
              <a:t> века. 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   Первый </a:t>
            </a:r>
            <a:r>
              <a:rPr lang="ru-RU" sz="2200" dirty="0">
                <a:solidFill>
                  <a:schemeClr val="bg1"/>
                </a:solidFill>
              </a:rPr>
              <a:t>устойчивый цветной фотоснимок был сделан в </a:t>
            </a:r>
            <a:r>
              <a:rPr lang="ru-RU" sz="2200" dirty="0" smtClean="0">
                <a:solidFill>
                  <a:schemeClr val="bg1"/>
                </a:solidFill>
              </a:rPr>
              <a:t> 1861 году Джеймсом Максвеллом  </a:t>
            </a:r>
            <a:r>
              <a:rPr lang="ru-RU" sz="2200" dirty="0">
                <a:solidFill>
                  <a:schemeClr val="bg1"/>
                </a:solidFill>
              </a:rPr>
              <a:t>по методу трехцветной фотографии (метод цветоделения).</a:t>
            </a: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23528" y="6237312"/>
            <a:ext cx="288032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288032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19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13 декабря  </a:t>
            </a:r>
            <a:r>
              <a:rPr lang="ru-RU" sz="24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1902 года Прокудин-Горский впервые объявил о создании цветных </a:t>
            </a:r>
            <a:r>
              <a:rPr lang="ru-RU" sz="24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диапозитивов  </a:t>
            </a:r>
            <a:r>
              <a:rPr lang="ru-RU" sz="24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по </a:t>
            </a:r>
            <a:r>
              <a:rPr lang="ru-RU" sz="24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методу трёхцветной фотографии. 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38917" name="Picture 5" descr="C:\Documents and Settings\Admin\Рабочий стол\Рисунок1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443413" cy="4059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8" name="Picture 6" descr="C:\Documents and Settings\Admin\Рабочий стол\Рисунок12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04864"/>
            <a:ext cx="4254500" cy="402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539552" y="6237312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288032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850" y="1989138"/>
            <a:ext cx="8478838" cy="40068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4261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err="1">
                <a:solidFill>
                  <a:schemeClr val="bg1"/>
                </a:solidFill>
                <a:effectLst/>
              </a:rPr>
              <a:t>Стено́п</a:t>
            </a:r>
            <a:r>
              <a:rPr lang="ru-RU" sz="2000">
                <a:solidFill>
                  <a:schemeClr val="bg1"/>
                </a:solidFill>
                <a:effectLst/>
              </a:rPr>
              <a:t> (от </a:t>
            </a:r>
            <a:r>
              <a:rPr lang="ru-RU" sz="2000">
                <a:solidFill>
                  <a:schemeClr val="bg1"/>
                </a:solidFill>
                <a:effectLst/>
                <a:hlinkClick r:id="rId3" tooltip="Французский язык"/>
              </a:rPr>
              <a:t>фр.</a:t>
            </a:r>
            <a:r>
              <a:rPr lang="ru-RU" sz="2000">
                <a:solidFill>
                  <a:schemeClr val="bg1"/>
                </a:solidFill>
                <a:effectLst/>
              </a:rPr>
              <a:t> </a:t>
            </a:r>
            <a:r>
              <a:rPr lang="fr-FR" sz="2000" i="1">
                <a:solidFill>
                  <a:schemeClr val="bg1"/>
                </a:solidFill>
                <a:effectLst/>
              </a:rPr>
              <a:t>Sténopé</a:t>
            </a:r>
            <a:r>
              <a:rPr lang="ru-RU" sz="2000">
                <a:solidFill>
                  <a:schemeClr val="bg1"/>
                </a:solidFill>
                <a:effectLst/>
              </a:rPr>
              <a:t>) — </a:t>
            </a:r>
            <a:r>
              <a:rPr lang="ru-RU" sz="2000">
                <a:solidFill>
                  <a:schemeClr val="bg1"/>
                </a:solidFill>
                <a:effectLst/>
                <a:hlinkClick r:id="rId4" tooltip="Фотоаппарат"/>
              </a:rPr>
              <a:t>фотографический аппарат</a:t>
            </a:r>
            <a:r>
              <a:rPr lang="ru-RU" sz="2000">
                <a:solidFill>
                  <a:schemeClr val="bg1"/>
                </a:solidFill>
                <a:effectLst/>
              </a:rPr>
              <a:t> без </a:t>
            </a:r>
            <a:r>
              <a:rPr lang="ru-RU" sz="2000">
                <a:solidFill>
                  <a:schemeClr val="bg1"/>
                </a:solidFill>
                <a:effectLst/>
                <a:hlinkClick r:id="rId5" tooltip="Объектив"/>
              </a:rPr>
              <a:t>объектива</a:t>
            </a:r>
            <a:r>
              <a:rPr lang="ru-RU" sz="2000">
                <a:solidFill>
                  <a:schemeClr val="bg1"/>
                </a:solidFill>
                <a:effectLst/>
              </a:rPr>
              <a:t>, роль которого выполняет малое отверстие. Стеноп используется для получения ландшафтных снимков с мягким изображением, чем- то похожим на изображение во время сна.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395536" y="6381328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6" name="Picture 16" descr="C:\Documents and Settings\Admin\Рабочий стол\Рисунок9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924944"/>
            <a:ext cx="2836863" cy="191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75" name="Picture 15" descr="C:\Documents and Settings\Admin\Рабочий стол\Рисунок6.-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060848"/>
            <a:ext cx="2614613" cy="1754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Основные жанры в фотографии как искусства</a:t>
            </a:r>
            <a:endParaRPr lang="ru-RU" sz="36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11188" y="2133600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Пейзаж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1188" y="1557338"/>
            <a:ext cx="3024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Натюрморт</a:t>
            </a:r>
            <a:endParaRPr lang="ru-RU" sz="320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2781300"/>
            <a:ext cx="2105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Портрет</a:t>
            </a:r>
          </a:p>
        </p:txBody>
      </p:sp>
      <p:sp>
        <p:nvSpPr>
          <p:cNvPr id="40968" name="Прямоугольник 7"/>
          <p:cNvSpPr>
            <a:spLocks noChangeArrowheads="1"/>
          </p:cNvSpPr>
          <p:nvPr/>
        </p:nvSpPr>
        <p:spPr bwMode="auto">
          <a:xfrm>
            <a:off x="611188" y="4437063"/>
            <a:ext cx="295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Фотоохота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84213" y="3429000"/>
            <a:ext cx="3201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Макросъёмка</a:t>
            </a:r>
          </a:p>
        </p:txBody>
      </p:sp>
      <p:sp>
        <p:nvSpPr>
          <p:cNvPr id="40970" name="Прямоугольник 9"/>
          <p:cNvSpPr>
            <a:spLocks noChangeArrowheads="1"/>
          </p:cNvSpPr>
          <p:nvPr/>
        </p:nvSpPr>
        <p:spPr bwMode="auto">
          <a:xfrm>
            <a:off x="611188" y="3933825"/>
            <a:ext cx="2665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 Репортаж</a:t>
            </a:r>
          </a:p>
        </p:txBody>
      </p:sp>
      <p:sp>
        <p:nvSpPr>
          <p:cNvPr id="40971" name="Прямоугольник 11"/>
          <p:cNvSpPr>
            <a:spLocks noChangeArrowheads="1"/>
          </p:cNvSpPr>
          <p:nvPr/>
        </p:nvSpPr>
        <p:spPr bwMode="auto">
          <a:xfrm>
            <a:off x="611188" y="4941888"/>
            <a:ext cx="447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>
                <a:solidFill>
                  <a:schemeClr val="bg1"/>
                </a:solidFill>
              </a:rPr>
              <a:t> Обнажённая натура</a:t>
            </a:r>
          </a:p>
        </p:txBody>
      </p:sp>
      <p:pic>
        <p:nvPicPr>
          <p:cNvPr id="40974" name="Picture 14" descr="C:\Documents and Settings\Admin\Рабочий стол\Рисунок5.-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980728"/>
            <a:ext cx="2592387" cy="1754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77" name="Picture 17" descr="C:\Documents and Settings\Admin\Рабочий стол\Рисунок7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653136"/>
            <a:ext cx="2743200" cy="185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95536" y="6237312"/>
            <a:ext cx="288032" cy="360040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Управляющая кнопка: домой 19">
            <a:hlinkClick r:id="rId6" action="ppaction://hlinksldjump" highlightClick="1"/>
          </p:cNvPr>
          <p:cNvSpPr/>
          <p:nvPr/>
        </p:nvSpPr>
        <p:spPr>
          <a:xfrm>
            <a:off x="4139952" y="6309320"/>
            <a:ext cx="360040" cy="288032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8313" y="1341438"/>
            <a:ext cx="8280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en-US"/>
              <a:t>http://akvis.com/ru/articles/photo-history/beginning.php</a:t>
            </a:r>
            <a:endParaRPr lang="ru-RU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68313" y="1773238"/>
            <a:ext cx="7272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en-US"/>
              <a:t>http://images.yandex.ru/yandsearch?text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68313" y="2133600"/>
            <a:ext cx="8207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en-US"/>
              <a:t>http://article.saratov.ru/interesting_stories/chamber_evolution/</a:t>
            </a:r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39750" y="2565400"/>
            <a:ext cx="45577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http://terrasochi.ru/blog/fotostudio/219.html</a:t>
            </a:r>
            <a:endParaRPr lang="ru-RU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39750" y="2924175"/>
            <a:ext cx="813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http://ru.wikipedia.org/wiki/%D4%EE%F2%EE%E3%F0%E0%F4%E8%FF</a:t>
            </a:r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39750" y="3284538"/>
            <a:ext cx="7632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http://www.best-wedding.ru/articles/dva/13</a:t>
            </a:r>
            <a:endParaRPr lang="ru-RU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39750" y="3644900"/>
            <a:ext cx="806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http://photochronograph.ru/2012/09/04/istoriya-fotografii/</a:t>
            </a:r>
            <a:endParaRPr lang="ru-RU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39750" y="4005263"/>
            <a:ext cx="436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http://photohist.narod.ru/main/russia.html</a:t>
            </a:r>
            <a:endParaRPr lang="ru-RU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11188" y="4437063"/>
            <a:ext cx="6985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http://linee375.narod.ru/Janr9.html</a:t>
            </a:r>
            <a:endParaRPr lang="ru-RU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539750" y="4868863"/>
            <a:ext cx="3736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http://linee375.narod.ru/Home.html</a:t>
            </a:r>
            <a:endParaRPr lang="ru-RU"/>
          </a:p>
        </p:txBody>
      </p:sp>
      <p:sp>
        <p:nvSpPr>
          <p:cNvPr id="20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Источник</a:t>
            </a:r>
            <a:endParaRPr lang="ru-RU" sz="36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41997" name="Picture 23" descr="C:\Documents and Settings\Admin\Мои документы\9 класс ИЗО\93895087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885" r="28008"/>
          <a:stretch>
            <a:fillRect/>
          </a:stretch>
        </p:blipFill>
        <p:spPr bwMode="auto">
          <a:xfrm>
            <a:off x="7019925" y="4149725"/>
            <a:ext cx="1800225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омой 15">
            <a:hlinkClick r:id="rId3" action="ppaction://hlinksldjump" highlightClick="1"/>
          </p:cNvPr>
          <p:cNvSpPr/>
          <p:nvPr/>
        </p:nvSpPr>
        <p:spPr>
          <a:xfrm>
            <a:off x="4067944" y="6093296"/>
            <a:ext cx="432048" cy="360040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idx="1"/>
          </p:nvPr>
        </p:nvSpPr>
        <p:spPr>
          <a:xfrm>
            <a:off x="250825" y="1600200"/>
            <a:ext cx="8435975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       </a:t>
            </a:r>
            <a:r>
              <a:rPr lang="ru-RU" sz="2800" b="1" dirty="0" err="1" smtClean="0">
                <a:solidFill>
                  <a:schemeClr val="bg1"/>
                </a:solidFill>
              </a:rPr>
              <a:t>Фотогра́фия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(</a:t>
            </a:r>
            <a:r>
              <a:rPr lang="ru-RU" sz="2800" b="1" dirty="0" smtClean="0">
                <a:solidFill>
                  <a:schemeClr val="bg1"/>
                </a:solidFill>
                <a:hlinkClick r:id="rId2" tooltip="Французский язык"/>
              </a:rPr>
              <a:t>фр.</a:t>
            </a:r>
            <a:r>
              <a:rPr lang="ru-RU" sz="2800" b="1" dirty="0" smtClean="0">
                <a:solidFill>
                  <a:schemeClr val="bg1"/>
                </a:solidFill>
              </a:rPr>
              <a:t> </a:t>
            </a:r>
            <a:r>
              <a:rPr lang="fr-FR" sz="2800" b="1" i="1" dirty="0" smtClean="0">
                <a:solidFill>
                  <a:schemeClr val="bg1"/>
                </a:solidFill>
              </a:rPr>
              <a:t>photographie</a:t>
            </a:r>
            <a:r>
              <a:rPr lang="ru-RU" sz="2800" b="1" dirty="0" smtClean="0">
                <a:solidFill>
                  <a:schemeClr val="bg1"/>
                </a:solidFill>
              </a:rPr>
              <a:t> от </a:t>
            </a:r>
            <a:r>
              <a:rPr lang="ru-RU" sz="2800" b="1" dirty="0" err="1" smtClean="0">
                <a:solidFill>
                  <a:schemeClr val="bg1"/>
                </a:solidFill>
                <a:hlinkClick r:id="rId3" tooltip="Древнегреческий язык"/>
              </a:rPr>
              <a:t>др.-греч</a:t>
            </a:r>
            <a:r>
              <a:rPr lang="ru-RU" sz="2800" b="1" dirty="0" smtClean="0">
                <a:solidFill>
                  <a:schemeClr val="bg1"/>
                </a:solidFill>
                <a:hlinkClick r:id="rId3" tooltip="Древнегреческий язык"/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φως </a:t>
            </a:r>
            <a:r>
              <a:rPr lang="ru-RU" sz="2800" b="1" dirty="0" smtClean="0">
                <a:solidFill>
                  <a:schemeClr val="bg1"/>
                </a:solidFill>
              </a:rPr>
              <a:t>/ </a:t>
            </a:r>
            <a:r>
              <a:rPr lang="ru-RU" sz="2800" b="1" dirty="0" err="1" smtClean="0">
                <a:solidFill>
                  <a:schemeClr val="bg1"/>
                </a:solidFill>
              </a:rPr>
              <a:t>φωτος </a:t>
            </a:r>
            <a:r>
              <a:rPr lang="ru-RU" sz="2800" b="1" dirty="0" smtClean="0">
                <a:solidFill>
                  <a:schemeClr val="bg1"/>
                </a:solidFill>
              </a:rPr>
              <a:t>— свет и </a:t>
            </a:r>
            <a:r>
              <a:rPr lang="ru-RU" sz="2800" b="1" dirty="0" err="1" smtClean="0">
                <a:solidFill>
                  <a:schemeClr val="bg1"/>
                </a:solidFill>
              </a:rPr>
              <a:t>γραφω</a:t>
            </a:r>
            <a:r>
              <a:rPr lang="ru-RU" sz="2800" b="1" dirty="0" smtClean="0">
                <a:solidFill>
                  <a:schemeClr val="bg1"/>
                </a:solidFill>
              </a:rPr>
              <a:t> — пишу; светопись — техника рисования  светом ) — получение и сохранение статичного изображения на  светочувствительном  материале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( фотоплёнке  или  фотографической матрице ) при помощи  фотокамеры 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476672"/>
            <a:ext cx="42967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 фотографии ... </a:t>
            </a: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611560" y="6165304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395288" y="404813"/>
            <a:ext cx="84248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    </a:t>
            </a:r>
            <a:r>
              <a:rPr lang="ru-RU" sz="2000" b="1">
                <a:solidFill>
                  <a:schemeClr val="bg1"/>
                </a:solidFill>
                <a:latin typeface="Constantia" pitchFamily="18" charset="0"/>
              </a:rPr>
              <a:t>В более широком смысле, фотография — это искусство получения фотоснимков, где основной творческий процесс заключается в поиске и выборе композиции, освещения и момента (или моментов) фотоснимка. </a:t>
            </a:r>
          </a:p>
          <a:p>
            <a:r>
              <a:rPr lang="ru-RU" sz="2800" b="1">
                <a:solidFill>
                  <a:schemeClr val="bg1"/>
                </a:solidFill>
                <a:latin typeface="Constantia" pitchFamily="18" charset="0"/>
              </a:rPr>
              <a:t>    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323850" y="1916113"/>
            <a:ext cx="8496300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Constantia" pitchFamily="18" charset="0"/>
              </a:rPr>
              <a:t> Фотография, это не просто какое-либо мгновение, запечатленное на бумаге и поставленное в рамку. На самом деле, каждая фотография-это миг чьей-то жизни. Фотографии осуществляют непрерывную связь между разными поколениями, народами.</a:t>
            </a:r>
          </a:p>
          <a:p>
            <a:endParaRPr lang="ru-RU" sz="2000" b="1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Constantia" pitchFamily="18" charset="0"/>
              </a:rPr>
              <a:t>Каждое изображение несет в себе определенный смысл. Оно навсегда хранит в себе счастье, радость, боль или слезы. И именно благодаря снимкам, все это не уходит в небытие, а оставляет память в сердцах людей.</a:t>
            </a:r>
          </a:p>
          <a:p>
            <a:endParaRPr lang="ru-RU" sz="2000" b="1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Constantia" pitchFamily="18" charset="0"/>
              </a:rPr>
              <a:t>Еще одно немаловажное значение фотографии- это восстановление разрушенных памятников архитектуры по старым фотоснимка</a:t>
            </a:r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м</a:t>
            </a: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539552" y="6237312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200223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Изображения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с помощью отражённого от предметов видимого света получали ещё в глубокой древности и использовали для живописных и технических работ. Метод, названный позже </a:t>
            </a:r>
            <a:r>
              <a:rPr lang="ru-RU" sz="180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ортоскопической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фотографией, не требует серьёзных оптических приспособлений.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 В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те времена использовались лишь малые отверстия и, иногда, щели. Проектировались изображения на противоположные от этих отверстий поверхности. </a:t>
            </a:r>
            <a:endParaRPr lang="ru-RU" sz="180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16632"/>
            <a:ext cx="5841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История фотографии ... </a:t>
            </a:r>
          </a:p>
        </p:txBody>
      </p:sp>
      <p:pic>
        <p:nvPicPr>
          <p:cNvPr id="21508" name="Picture 5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636838"/>
            <a:ext cx="7218363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4499992" y="6093296"/>
            <a:ext cx="432048" cy="504056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251520" y="6165304"/>
            <a:ext cx="432048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825" y="3141663"/>
            <a:ext cx="4330700" cy="3135312"/>
          </a:xfrm>
          <a:effectLst>
            <a:softEdge rad="112500"/>
          </a:effectLst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208823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Далее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метод был усовершенствован с помощью оптических приборов, помещаемых на место отверстия. Это послужило основой для создания камеры, ограничивающей получаемое изображение от засветки не несущим изображение светом.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   Камера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была названа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обскурой ,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изображение проецировалось на её заднюю матовую стенку и перерисовывалось по контуру художником. После изобретения методов химической фиксации изображения, камера-обскура стала конструктивным прообразом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фотографического аппарата .</a:t>
            </a:r>
            <a:b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     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Название «фотография» было выбрано как наиболее благозвучное из нескольких вариантов во Французской академии в </a:t>
            </a:r>
            <a:r>
              <a:rPr lang="ru-RU" sz="18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1839 году .</a:t>
            </a:r>
            <a: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ru-RU" sz="180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endParaRPr lang="ru-RU" sz="180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463" y="3141663"/>
            <a:ext cx="4181475" cy="3138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назад 6">
            <a:hlinkClick r:id="rId4" action="ppaction://hlinksldjump" highlightClick="1"/>
          </p:cNvPr>
          <p:cNvSpPr/>
          <p:nvPr/>
        </p:nvSpPr>
        <p:spPr>
          <a:xfrm>
            <a:off x="323528" y="6381328"/>
            <a:ext cx="504056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04056" cy="332656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4427984" y="6237312"/>
            <a:ext cx="432048" cy="421728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1313" y="2276475"/>
            <a:ext cx="5767387" cy="40005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3541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bg1"/>
                </a:solidFill>
                <a:effectLst/>
              </a:rPr>
              <a:t>    Поэтому </a:t>
            </a:r>
            <a:r>
              <a:rPr lang="ru-RU" sz="1800">
                <a:solidFill>
                  <a:schemeClr val="bg1"/>
                </a:solidFill>
                <a:effectLst/>
              </a:rPr>
              <a:t>первой в истории фотографией считается снимок «вид из окна», полученный </a:t>
            </a:r>
            <a:r>
              <a:rPr lang="ru-RU" sz="1800" err="1">
                <a:solidFill>
                  <a:schemeClr val="bg1"/>
                </a:solidFill>
                <a:effectLst/>
              </a:rPr>
              <a:t>Ньепсом</a:t>
            </a:r>
            <a:r>
              <a:rPr lang="ru-RU" sz="1800">
                <a:solidFill>
                  <a:schemeClr val="bg1"/>
                </a:solidFill>
                <a:effectLst/>
              </a:rPr>
              <a:t> в </a:t>
            </a:r>
            <a:r>
              <a:rPr lang="ru-RU" sz="1800" smtClean="0">
                <a:solidFill>
                  <a:schemeClr val="bg1"/>
                </a:solidFill>
                <a:effectLst/>
              </a:rPr>
              <a:t> 1826 году  </a:t>
            </a:r>
            <a:r>
              <a:rPr lang="ru-RU" sz="1800">
                <a:solidFill>
                  <a:schemeClr val="bg1"/>
                </a:solidFill>
                <a:effectLst/>
              </a:rPr>
              <a:t>с помощью </a:t>
            </a:r>
            <a:r>
              <a:rPr lang="ru-RU" sz="1800" smtClean="0">
                <a:solidFill>
                  <a:schemeClr val="bg1"/>
                </a:solidFill>
                <a:effectLst/>
              </a:rPr>
              <a:t> камеры -обскуры </a:t>
            </a:r>
            <a:r>
              <a:rPr lang="ru-RU" sz="1800">
                <a:solidFill>
                  <a:schemeClr val="bg1"/>
                </a:solidFill>
                <a:effectLst/>
              </a:rPr>
              <a:t>на оловянной пластинке, покрытой тонким слоем асфальта. </a:t>
            </a:r>
            <a:r>
              <a:rPr lang="ru-RU" sz="1800" smtClean="0">
                <a:solidFill>
                  <a:schemeClr val="bg1"/>
                </a:solidFill>
                <a:effectLst/>
              </a:rPr>
              <a:t> Экспозиция </a:t>
            </a:r>
            <a:r>
              <a:rPr lang="ru-RU" sz="1800">
                <a:solidFill>
                  <a:schemeClr val="bg1"/>
                </a:solidFill>
                <a:effectLst/>
              </a:rPr>
              <a:t>длилась восемь часов при ярком солнечном свете. </a:t>
            </a:r>
            <a:r>
              <a:rPr lang="ru-RU" sz="1800" smtClean="0">
                <a:solidFill>
                  <a:schemeClr val="bg1"/>
                </a:solidFill>
                <a:effectLst/>
              </a:rPr>
              <a:t/>
            </a:r>
            <a:br>
              <a:rPr lang="ru-RU" sz="1800" smtClean="0">
                <a:solidFill>
                  <a:schemeClr val="bg1"/>
                </a:solidFill>
                <a:effectLst/>
              </a:rPr>
            </a:br>
            <a:r>
              <a:rPr lang="ru-RU" sz="1800" smtClean="0">
                <a:solidFill>
                  <a:schemeClr val="bg1"/>
                </a:solidFill>
                <a:effectLst/>
              </a:rPr>
              <a:t>     Достоинством </a:t>
            </a:r>
            <a:r>
              <a:rPr lang="ru-RU" sz="1800">
                <a:solidFill>
                  <a:schemeClr val="bg1"/>
                </a:solidFill>
                <a:effectLst/>
              </a:rPr>
              <a:t>метода </a:t>
            </a:r>
            <a:r>
              <a:rPr lang="ru-RU" sz="1800" err="1">
                <a:solidFill>
                  <a:schemeClr val="bg1"/>
                </a:solidFill>
                <a:effectLst/>
              </a:rPr>
              <a:t>Ньепса</a:t>
            </a:r>
            <a:r>
              <a:rPr lang="ru-RU" sz="1800">
                <a:solidFill>
                  <a:schemeClr val="bg1"/>
                </a:solidFill>
                <a:effectLst/>
              </a:rPr>
              <a:t> было то, что изображение получалось рельефным (после протравливания асфальта), и его легко можно было размножить в любом числе экземпляров.</a:t>
            </a:r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3556" name="Прямоугольник 5"/>
          <p:cNvSpPr>
            <a:spLocks noChangeArrowheads="1"/>
          </p:cNvSpPr>
          <p:nvPr/>
        </p:nvSpPr>
        <p:spPr bwMode="auto">
          <a:xfrm>
            <a:off x="900113" y="6237288"/>
            <a:ext cx="7632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</a:rPr>
              <a:t>Первая фотография в мире, «Вид из окна», 1826</a:t>
            </a: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95536" y="6309320"/>
            <a:ext cx="432048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16416" y="6381328"/>
            <a:ext cx="432048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773238"/>
            <a:ext cx="5864225" cy="42132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79" name="Прямоугольник 5"/>
          <p:cNvSpPr>
            <a:spLocks noChangeArrowheads="1"/>
          </p:cNvSpPr>
          <p:nvPr/>
        </p:nvSpPr>
        <p:spPr bwMode="auto">
          <a:xfrm>
            <a:off x="323850" y="260350"/>
            <a:ext cx="83518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   В 1838-м году другой француз – Луи Жак Манде Дагер, при помощи своей технологии получения дагерротипа, стал автором первого снимка с изображением человека. Если вы внимательно присмотритесь, то на углу бульвара дю Тампль увидите человека с поднятой ногой. Возможно, ему чистят обувь.</a:t>
            </a:r>
          </a:p>
        </p:txBody>
      </p:sp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2771775" y="6165850"/>
            <a:ext cx="3413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</a:rPr>
              <a:t>Дагер. Парижский бульвар.1839 г.</a:t>
            </a: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467544" y="6165304"/>
            <a:ext cx="432048" cy="360040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432048" cy="360040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60350"/>
            <a:ext cx="4668837" cy="6121400"/>
          </a:xfrm>
          <a:noFill/>
        </p:spPr>
      </p:pic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5292725" y="1052513"/>
            <a:ext cx="3671888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</a:t>
            </a:r>
            <a:r>
              <a:rPr lang="ru-RU">
                <a:solidFill>
                  <a:schemeClr val="bg1"/>
                </a:solidFill>
              </a:rPr>
              <a:t>Первый портрет человека оказался автопортретом американского изобретателя и фотографа Роберта Корнелиуса. </a:t>
            </a:r>
          </a:p>
          <a:p>
            <a:r>
              <a:rPr lang="ru-RU">
                <a:solidFill>
                  <a:schemeClr val="bg1"/>
                </a:solidFill>
              </a:rPr>
              <a:t>    Точна дата снимка неизвестна, но произошло это не позднее середины осени 1839-го года.</a:t>
            </a:r>
          </a:p>
        </p:txBody>
      </p:sp>
      <p:pic>
        <p:nvPicPr>
          <p:cNvPr id="25604" name="Picture 23" descr="C:\Documents and Settings\Admin\Мои документы\9 класс ИЗО\9389508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885" r="28008"/>
          <a:stretch>
            <a:fillRect/>
          </a:stretch>
        </p:blipFill>
        <p:spPr bwMode="auto">
          <a:xfrm>
            <a:off x="7164388" y="4724400"/>
            <a:ext cx="127635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23528" y="6381328"/>
            <a:ext cx="360040" cy="28803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453336"/>
            <a:ext cx="467544" cy="26064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837</Words>
  <Application>Microsoft Office PowerPoint</Application>
  <PresentationFormat>Экран (4:3)</PresentationFormat>
  <Paragraphs>69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Бумажная</vt:lpstr>
      <vt:lpstr>1_Бумажная</vt:lpstr>
      <vt:lpstr>2_Бумажная</vt:lpstr>
      <vt:lpstr>3_Бумажная</vt:lpstr>
      <vt:lpstr>Слайд 1</vt:lpstr>
      <vt:lpstr>Виды фотографии </vt:lpstr>
      <vt:lpstr>Слайд 3</vt:lpstr>
      <vt:lpstr>Слайд 4</vt:lpstr>
      <vt:lpstr>   Изображения с помощью отражённого от предметов видимого света получали ещё в глубокой древности и использовали для живописных и технических работ. Метод, названный позже ортоскопической фотографией, не требует серьёзных оптических приспособлений.      В те времена использовались лишь малые отверстия и, иногда, щели. Проектировались изображения на противоположные от этих отверстий поверхности. </vt:lpstr>
      <vt:lpstr>   Далее метод был усовершенствован с помощью оптических приборов, помещаемых на место отверстия. Это послужило основой для создания камеры, ограничивающей получаемое изображение от засветки не несущим изображение светом.        Камера была названа обскурой , изображение проецировалось на её заднюю матовую стенку и перерисовывалось по контуру художником. После изобретения методов химической фиксации изображения, камера-обскура стала конструктивным прообразом фотографического аппарата .      Название «фотография» было выбрано как наиболее благозвучное из нескольких вариантов во Французской академии в 1839 году . </vt:lpstr>
      <vt:lpstr>    Поэтому первой в истории фотографией считается снимок «вид из окна», полученный Ньепсом в  1826 году  с помощью  камеры -обскуры на оловянной пластинке, покрытой тонким слоем асфальта.  Экспозиция длилась восемь часов при ярком солнечном свете.       Достоинством метода Ньепса было то, что изображение получалось рельефным (после протравливания асфальта), и его легко можно было размножить в любом числе экземпляров.</vt:lpstr>
      <vt:lpstr>Слайд 8</vt:lpstr>
      <vt:lpstr>Слайд 9</vt:lpstr>
      <vt:lpstr>Слайд 10</vt:lpstr>
      <vt:lpstr>Слайд 11</vt:lpstr>
      <vt:lpstr>Слайд 12</vt:lpstr>
      <vt:lpstr>    В  1839 году француз  Луи- Жак Манде Дагер опубликовал способ получения изображения на медной  пластине, покрытой серебром . После тридцатиминутного экспонирования  Дагер перенёс пластину в тёмную комнату и какое-то время держал её над парами нагретой  ртути .        В качестве  закрепителя  изображения Дагер использовал  поваренную соль. Снимок получился довольно высокого качества — хорошо проработанные детали как в  светах , так и в  тенях , однако, копирование снимка было невозможно. Свой способ получения фотографического изображения Дагер назвал  дагеротипия </vt:lpstr>
      <vt:lpstr>   Практически в то же самое время англичанин  Ульям Генри Фокс Тальбот   изобрёл способ получения негативного фотографического изображения, который назвал калотипией .      В качестве носителя изображения Тальбот использовал бумагу, пропитанную хлористым серебром. Эта технология соединяла в себе высокое качество и возможность копирования снимков (позитивы печатались на аналогичной бумаге). </vt:lpstr>
      <vt:lpstr>Набор фотографа, весивший от 70 до 120 фунтов, необходимый для мокроколлодионной фотографии.</vt:lpstr>
      <vt:lpstr>   Камера для визитных карточек, запатентованная Адольфом-Эженом Диздери в 1854 году.     Делались восемь экспозиций на пластине размером 6,5 на 8,5 дюймов.           Отпечаток затем разрезался и наклеивался на карточки размером визитной карточки - 4 на 2,5 дюймов.</vt:lpstr>
      <vt:lpstr>    Лошадь в движении. 1878 год. Фотографии с мокрых пластин. Первые успешные фотографии движущейся лошади по дорожке Пало Алто, Сан-Франциско, 19 июня 1878 года.     Экспозиция каждого негатива составляла меньше 1/2000 секунды. Использовались 12 камер подобных камере снизу.</vt:lpstr>
      <vt:lpstr>    Истмэн в 1888 году разработал превосходную для того времени любительскую камеру и породил слово, которое с тех пор стало синонимом слова «камера» — «кодак». Камера «Кодак» была небольшим ящиком (отсюда и название «детективная камера»), немногим более 6 дюймов в длину, 3,5 дюйма в ширину и менее 4 дюймов в высоту.       С ней мог работать каждый, кто, как было написано в инструкции, способен:      1. Направить камеру. 2. Нажать на кнопку. 3. Повернуть ключ. 4. Дернуть шнур. </vt:lpstr>
      <vt:lpstr>Виды фотографии ...</vt:lpstr>
      <vt:lpstr>Слайд 20</vt:lpstr>
      <vt:lpstr>   Цветная фотография появилась в середине XIX  века.     Первый устойчивый цветной фотоснимок был сделан в  1861 году Джеймсом Максвеллом  по методу трехцветной фотографии (метод цветоделения).</vt:lpstr>
      <vt:lpstr>   13 декабря  1902 года Прокудин-Горский впервые объявил о создании цветных диапозитивов  по  методу трёхцветной фотографии. </vt:lpstr>
      <vt:lpstr>Стено́п (от фр. Sténopé) — фотографический аппарат без объектива, роль которого выполняет малое отверстие. Стеноп используется для получения ландшафтных снимков с мягким изображением, чем- то похожим на изображение во время сна.</vt:lpstr>
      <vt:lpstr>Основные жанры в фотографии как искусства</vt:lpstr>
      <vt:lpstr>Источник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фотографии (продолжение)</dc:title>
  <dc:creator>Авто</dc:creator>
  <cp:lastModifiedBy>Admin</cp:lastModifiedBy>
  <cp:revision>26</cp:revision>
  <dcterms:created xsi:type="dcterms:W3CDTF">2012-01-07T05:53:45Z</dcterms:created>
  <dcterms:modified xsi:type="dcterms:W3CDTF">2013-03-27T07:56:12Z</dcterms:modified>
</cp:coreProperties>
</file>