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75" r:id="rId7"/>
    <p:sldId id="268" r:id="rId8"/>
    <p:sldId id="269" r:id="rId9"/>
    <p:sldId id="270" r:id="rId10"/>
    <p:sldId id="267" r:id="rId11"/>
    <p:sldId id="260" r:id="rId12"/>
    <p:sldId id="256" r:id="rId13"/>
    <p:sldId id="272" r:id="rId14"/>
    <p:sldId id="257" r:id="rId15"/>
    <p:sldId id="273" r:id="rId16"/>
    <p:sldId id="274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45E3D93-3C4E-4FB8-AC5A-DE1F5B82B3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G:\&#1080;&#1085;&#1092;&#1086;&#1088;&#1084;&#1072;&#1090;&#1080;&#1082;&#1072;\2010-02-08_21-06-26.AVI.AVI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gi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mdata.yandex.ru/i?ctype=1&amp;path=b0307181743__big.jpg" TargetMode="External"/><Relationship Id="rId13" Type="http://schemas.openxmlformats.org/officeDocument/2006/relationships/hyperlink" Target="http://www.vgmuseum.com/scans/psx/ff7_disc1.JPG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12" Type="http://schemas.openxmlformats.org/officeDocument/2006/relationships/image" Target="../media/image11.jpeg"/><Relationship Id="rId2" Type="http://schemas.openxmlformats.org/officeDocument/2006/relationships/hyperlink" Target="http://dmikorp.my1.ru/_fr/0/7003373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arket.yandex.ru/model.xml?hid=91029&amp;modelid=996536" TargetMode="External"/><Relationship Id="rId11" Type="http://schemas.openxmlformats.org/officeDocument/2006/relationships/hyperlink" Target="http://www.soefkenijn.com/shop/images/wave/nmpe01.jpg" TargetMode="External"/><Relationship Id="rId5" Type="http://schemas.openxmlformats.org/officeDocument/2006/relationships/image" Target="../media/image8.jpeg"/><Relationship Id="rId10" Type="http://schemas.openxmlformats.org/officeDocument/2006/relationships/image" Target="../media/image10.jpeg"/><Relationship Id="rId4" Type="http://schemas.openxmlformats.org/officeDocument/2006/relationships/hyperlink" Target="http://filearchive.cnews.ru/mrtest/images/goods_gallery/623/44623_gallery_0.jpg" TargetMode="External"/><Relationship Id="rId9" Type="http://schemas.openxmlformats.org/officeDocument/2006/relationships/hyperlink" Target="http://www.skorta.ru/pic/248289.jpg" TargetMode="External"/><Relationship Id="rId1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yugansk.net/uploads/posts/2008-12/1229873167_r7vq5uex5w.jpg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земля1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WordArt 6"/>
          <p:cNvSpPr>
            <a:spLocks noChangeArrowheads="1" noChangeShapeType="1" noTextEdit="1"/>
          </p:cNvSpPr>
          <p:nvPr/>
        </p:nvSpPr>
        <p:spPr bwMode="auto">
          <a:xfrm>
            <a:off x="228600" y="6096000"/>
            <a:ext cx="8763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COMPUTER AND MEANS OF COMMUNICATION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7"/>
          <p:cNvSpPr txBox="1">
            <a:spLocks noChangeArrowheads="1"/>
          </p:cNvSpPr>
          <p:nvPr/>
        </p:nvSpPr>
        <p:spPr bwMode="auto">
          <a:xfrm>
            <a:off x="2422525" y="2297113"/>
            <a:ext cx="2320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means of communication</a:t>
            </a:r>
            <a:endParaRPr lang="ru-RU" sz="1400" b="1"/>
          </a:p>
        </p:txBody>
      </p:sp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2422525" y="1763713"/>
            <a:ext cx="1431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friend@mail.ru</a:t>
            </a:r>
            <a:endParaRPr lang="ru-RU" sz="1400" b="1"/>
          </a:p>
        </p:txBody>
      </p:sp>
      <p:sp>
        <p:nvSpPr>
          <p:cNvPr id="14341" name="Text Box 10"/>
          <p:cNvSpPr txBox="1">
            <a:spLocks noChangeArrowheads="1"/>
          </p:cNvSpPr>
          <p:nvPr/>
        </p:nvSpPr>
        <p:spPr bwMode="auto">
          <a:xfrm>
            <a:off x="2117725" y="3846513"/>
            <a:ext cx="59626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Dear friend,</a:t>
            </a:r>
          </a:p>
          <a:p>
            <a:r>
              <a:rPr lang="en-US" b="1"/>
              <a:t>I need a hand! I have lost my Boss‘s album. </a:t>
            </a:r>
          </a:p>
          <a:p>
            <a:r>
              <a:rPr lang="en-US" b="1"/>
              <a:t>Paint a picture of different means of communication, </a:t>
            </a:r>
          </a:p>
          <a:p>
            <a:r>
              <a:rPr lang="en-US" b="1"/>
              <a:t>please.</a:t>
            </a:r>
          </a:p>
          <a:p>
            <a:r>
              <a:rPr lang="en-US" b="1"/>
              <a:t>Agent Cute.</a:t>
            </a: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765175"/>
            <a:ext cx="8229600" cy="514985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sz="7200" i="1" dirty="0">
                <a:solidFill>
                  <a:srgbClr val="CC0066"/>
                </a:solidFill>
              </a:rPr>
              <a:t>“</a:t>
            </a:r>
            <a:r>
              <a:rPr lang="en-US" sz="7200" i="1" dirty="0">
                <a:solidFill>
                  <a:srgbClr val="CC0066"/>
                </a:solidFill>
                <a:latin typeface="YD2002" pitchFamily="18" charset="-127"/>
              </a:rPr>
              <a:t>Computers aren’t intelligent, they only think they are.”</a:t>
            </a:r>
            <a:r>
              <a:rPr lang="ru-RU" sz="6000" b="1" i="1" dirty="0">
                <a:solidFill>
                  <a:srgbClr val="CC0066"/>
                </a:solidFill>
                <a:latin typeface="YD2002" pitchFamily="18" charset="-127"/>
              </a:rPr>
              <a:t> </a:t>
            </a:r>
            <a:endParaRPr lang="en-US" sz="6000" b="1" i="1" dirty="0">
              <a:solidFill>
                <a:srgbClr val="CC0066"/>
              </a:solidFill>
              <a:latin typeface="YD2002" pitchFamily="18" charset="-127"/>
            </a:endParaRPr>
          </a:p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ru-RU" sz="4000" b="1" i="1" dirty="0" err="1">
                <a:solidFill>
                  <a:schemeClr val="accent1"/>
                </a:solidFill>
              </a:rPr>
              <a:t>Anonymous</a:t>
            </a:r>
            <a:r>
              <a:rPr lang="ru-RU" sz="4000" dirty="0">
                <a:solidFill>
                  <a:schemeClr val="accent1"/>
                </a:solidFill>
              </a:rPr>
              <a:t> 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5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Remember the words!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t0.gstatic.com/images?q=tbn:ANd9GcRHh2icvU2TOybyHQTzvPMapjKS4POlIf7Dd_UfsVi4q6aFEPD_1Q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28800"/>
            <a:ext cx="720080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земля1"/>
          <p:cNvPicPr>
            <a:picLocks noChangeAspect="1" noChangeArrowheads="1"/>
          </p:cNvPicPr>
          <p:nvPr/>
        </p:nvPicPr>
        <p:blipFill>
          <a:blip r:embed="rId2" cstate="print">
            <a:lum bright="48000" contrast="-84000"/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5" descr="1 комп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143000"/>
            <a:ext cx="43053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6" descr="1 РС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34290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81000" y="5181600"/>
            <a:ext cx="2978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1">
                <a:solidFill>
                  <a:schemeClr val="bg1"/>
                </a:solidFill>
              </a:rPr>
              <a:t>THE FIRST PC </a:t>
            </a:r>
          </a:p>
          <a:p>
            <a:pPr algn="ctr">
              <a:defRPr/>
            </a:pPr>
            <a:r>
              <a:rPr lang="en-US" b="1">
                <a:solidFill>
                  <a:schemeClr val="bg1"/>
                </a:solidFill>
              </a:rPr>
              <a:t>(PERSONAL COMPUTER)</a:t>
            </a:r>
          </a:p>
          <a:p>
            <a:pPr algn="ctr">
              <a:defRPr/>
            </a:pPr>
            <a:r>
              <a:rPr lang="en-US" b="1">
                <a:solidFill>
                  <a:schemeClr val="bg1"/>
                </a:solidFill>
              </a:rPr>
              <a:t>1975</a:t>
            </a: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464050" y="1295400"/>
            <a:ext cx="46799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1">
                <a:solidFill>
                  <a:schemeClr val="bg1"/>
                </a:solidFill>
              </a:rPr>
              <a:t>ELECTRONIC NUMERICAL INTEGRATOR</a:t>
            </a:r>
          </a:p>
          <a:p>
            <a:pPr algn="ctr">
              <a:defRPr/>
            </a:pPr>
            <a:r>
              <a:rPr lang="en-US" b="1">
                <a:solidFill>
                  <a:schemeClr val="bg1"/>
                </a:solidFill>
              </a:rPr>
              <a:t>AND COMPUTER </a:t>
            </a:r>
          </a:p>
          <a:p>
            <a:pPr algn="ctr">
              <a:defRPr/>
            </a:pPr>
            <a:r>
              <a:rPr lang="en-US" b="1">
                <a:solidFill>
                  <a:schemeClr val="bg1"/>
                </a:solidFill>
              </a:rPr>
              <a:t>1946</a:t>
            </a: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6096000" y="99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solidFill>
                  <a:schemeClr val="bg1"/>
                </a:solidFill>
              </a:rPr>
              <a:t>ENIAC</a:t>
            </a: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5128" name="WordArt 12"/>
          <p:cNvSpPr>
            <a:spLocks noChangeArrowheads="1" noChangeShapeType="1" noTextEdit="1"/>
          </p:cNvSpPr>
          <p:nvPr/>
        </p:nvSpPr>
        <p:spPr bwMode="auto">
          <a:xfrm>
            <a:off x="304800" y="228600"/>
            <a:ext cx="8686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computer = compute (Latin)- считаю, вычисляю</a:t>
            </a:r>
            <a:endParaRPr lang="ru-RU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660066"/>
                </a:solidFill>
              </a:rPr>
              <a:t>In 1975 two friends: Bill Gates and Paul Allen started Microsoft and very soon it became a business success. In 1980, Gates bought a small company which produced an operating system called DOS. He made some changes to it and renamed it </a:t>
            </a:r>
            <a:r>
              <a:rPr lang="en-US" sz="2800" b="1" dirty="0" err="1" smtClean="0">
                <a:solidFill>
                  <a:srgbClr val="660066"/>
                </a:solidFill>
              </a:rPr>
              <a:t>MSDOS.He</a:t>
            </a:r>
            <a:r>
              <a:rPr lang="en-US" sz="2800" b="1" dirty="0" smtClean="0">
                <a:solidFill>
                  <a:srgbClr val="660066"/>
                </a:solidFill>
              </a:rPr>
              <a:t> sold the rights to use this system to IBM. Since 1980 MSDOS has been the standard operating system for all PCs. Microsoft has also developed such well – known</a:t>
            </a:r>
            <a:endParaRPr lang="ru-RU" sz="2800" b="1" dirty="0" smtClean="0">
              <a:solidFill>
                <a:srgbClr val="660066"/>
              </a:solidFill>
            </a:endParaRPr>
          </a:p>
          <a:p>
            <a:r>
              <a:rPr lang="en-US" sz="2800" b="1" dirty="0" smtClean="0">
                <a:solidFill>
                  <a:srgbClr val="660066"/>
                </a:solidFill>
              </a:rPr>
              <a:t> </a:t>
            </a:r>
            <a:r>
              <a:rPr lang="en-US" sz="2800" b="1" dirty="0" err="1" smtClean="0">
                <a:solidFill>
                  <a:srgbClr val="660066"/>
                </a:solidFill>
              </a:rPr>
              <a:t>programmes</a:t>
            </a:r>
            <a:r>
              <a:rPr lang="en-US" sz="2800" b="1" dirty="0" smtClean="0">
                <a:solidFill>
                  <a:srgbClr val="660066"/>
                </a:solidFill>
              </a:rPr>
              <a:t> as Windows, </a:t>
            </a:r>
            <a:endParaRPr lang="ru-RU" sz="2800" b="1" dirty="0" smtClean="0">
              <a:solidFill>
                <a:srgbClr val="660066"/>
              </a:solidFill>
            </a:endParaRPr>
          </a:p>
          <a:p>
            <a:r>
              <a:rPr lang="en-US" sz="2800" b="1" dirty="0" smtClean="0">
                <a:solidFill>
                  <a:srgbClr val="660066"/>
                </a:solidFill>
              </a:rPr>
              <a:t>Excel and Internet Explorer.</a:t>
            </a:r>
            <a:r>
              <a:rPr lang="ru-RU" sz="2800" b="1" dirty="0" smtClean="0">
                <a:solidFill>
                  <a:srgbClr val="660066"/>
                </a:solidFill>
              </a:rPr>
              <a:t>   </a:t>
            </a:r>
            <a:endParaRPr lang="ru-RU" sz="2800" b="1" dirty="0">
              <a:solidFill>
                <a:srgbClr val="660066"/>
              </a:solidFill>
            </a:endParaRPr>
          </a:p>
        </p:txBody>
      </p:sp>
      <p:pic>
        <p:nvPicPr>
          <p:cNvPr id="4" name="Picture 11" descr="MCj04400310000[1]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3933056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земля1"/>
          <p:cNvPicPr>
            <a:picLocks noChangeAspect="1" noChangeArrowheads="1"/>
          </p:cNvPicPr>
          <p:nvPr/>
        </p:nvPicPr>
        <p:blipFill>
          <a:blip r:embed="rId2" cstate="print">
            <a:lum bright="48000" contrast="-84000"/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5" descr="совр комп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05200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6" descr="совр комп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0"/>
            <a:ext cx="31813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7" descr="компьютер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2895600"/>
            <a:ext cx="344646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WordArt 8"/>
          <p:cNvSpPr>
            <a:spLocks noChangeArrowheads="1" noChangeShapeType="1" noTextEdit="1"/>
          </p:cNvSpPr>
          <p:nvPr/>
        </p:nvSpPr>
        <p:spPr bwMode="auto">
          <a:xfrm rot="5400000">
            <a:off x="-57150" y="4552950"/>
            <a:ext cx="3581400" cy="5715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de-DE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PRESENT</a:t>
            </a:r>
            <a:endParaRPr lang="ru-RU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земля1"/>
          <p:cNvPicPr>
            <a:picLocks noChangeAspect="1" noChangeArrowheads="1"/>
          </p:cNvPicPr>
          <p:nvPr/>
        </p:nvPicPr>
        <p:blipFill>
          <a:blip r:embed="rId2" cstate="print">
            <a:lum bright="48000" contrast="-84000"/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6" descr="будуще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8132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5" descr="будущее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1752600"/>
            <a:ext cx="43434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7" descr="будущее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3422650"/>
            <a:ext cx="3581400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WordArt 9"/>
          <p:cNvSpPr>
            <a:spLocks noChangeArrowheads="1" noChangeShapeType="1" noTextEdit="1"/>
          </p:cNvSpPr>
          <p:nvPr/>
        </p:nvSpPr>
        <p:spPr bwMode="auto">
          <a:xfrm>
            <a:off x="990600" y="5334000"/>
            <a:ext cx="32004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DE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FUTURE</a:t>
            </a:r>
            <a:endParaRPr lang="ru-RU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земля1"/>
          <p:cNvPicPr>
            <a:picLocks noChangeAspect="1" noChangeArrowheads="1"/>
          </p:cNvPicPr>
          <p:nvPr/>
        </p:nvPicPr>
        <p:blipFill>
          <a:blip r:embed="rId2" cstate="print">
            <a:lum bright="48000" contrast="-84000"/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WordArt 6"/>
          <p:cNvSpPr>
            <a:spLocks noChangeArrowheads="1" noChangeShapeType="1" noTextEdit="1"/>
          </p:cNvSpPr>
          <p:nvPr/>
        </p:nvSpPr>
        <p:spPr bwMode="auto">
          <a:xfrm>
            <a:off x="3048000" y="304800"/>
            <a:ext cx="25527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DE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TRUE OR FALSE</a:t>
            </a:r>
            <a:endParaRPr lang="ru-RU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81000" y="2209800"/>
            <a:ext cx="4178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accent2"/>
                </a:solidFill>
              </a:rPr>
              <a:t>People speak one language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381000" y="1676400"/>
            <a:ext cx="5257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accent2"/>
                </a:solidFill>
              </a:rPr>
              <a:t>Most of people understand English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381000" y="1066800"/>
            <a:ext cx="7477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accent2"/>
                </a:solidFill>
              </a:rPr>
              <a:t>People use English to understand their computers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381000" y="2746375"/>
            <a:ext cx="61356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accent2"/>
                </a:solidFill>
              </a:rPr>
              <a:t>If you don’t know English and computers</a:t>
            </a:r>
          </a:p>
          <a:p>
            <a:pPr>
              <a:defRPr/>
            </a:pPr>
            <a:r>
              <a:rPr lang="en-US" sz="2400" b="1" dirty="0">
                <a:solidFill>
                  <a:schemeClr val="accent2"/>
                </a:solidFill>
              </a:rPr>
              <a:t> you will not understand new technology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381000" y="3657600"/>
            <a:ext cx="6199188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accent2"/>
                </a:solidFill>
              </a:rPr>
              <a:t>If you don’t know English and computers</a:t>
            </a:r>
            <a:r>
              <a:rPr lang="en-US" dirty="0"/>
              <a:t> </a:t>
            </a:r>
            <a:endParaRPr lang="ru-RU" dirty="0"/>
          </a:p>
          <a:p>
            <a:pPr>
              <a:defRPr/>
            </a:pPr>
            <a:r>
              <a:rPr lang="en-US" sz="2400" b="1" dirty="0">
                <a:solidFill>
                  <a:schemeClr val="accent2"/>
                </a:solidFill>
              </a:rPr>
              <a:t>you will be lost in the future</a:t>
            </a:r>
            <a:endParaRPr lang="ru-RU" sz="2000" b="1" dirty="0">
              <a:solidFill>
                <a:schemeClr val="accent2"/>
              </a:solidFill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8382000" y="106680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endParaRPr lang="ru-RU" sz="24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79" name="Text Box 23"/>
          <p:cNvSpPr txBox="1">
            <a:spLocks noChangeArrowheads="1"/>
          </p:cNvSpPr>
          <p:nvPr/>
        </p:nvSpPr>
        <p:spPr bwMode="auto">
          <a:xfrm>
            <a:off x="8382000" y="160020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endParaRPr lang="ru-RU" sz="24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8382000" y="220980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endParaRPr lang="ru-RU" sz="24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8382000" y="289560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endParaRPr lang="ru-RU" sz="24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9482" name="Text Box 26"/>
          <p:cNvSpPr txBox="1">
            <a:spLocks noChangeArrowheads="1"/>
          </p:cNvSpPr>
          <p:nvPr/>
        </p:nvSpPr>
        <p:spPr bwMode="auto">
          <a:xfrm>
            <a:off x="8382000" y="381000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</a:t>
            </a:r>
            <a:endParaRPr lang="ru-RU" sz="24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230" name="Picture 30" descr="комп анимэ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2672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nimBg="1"/>
      <p:bldP spid="19464" grpId="0"/>
      <p:bldP spid="19465" grpId="0"/>
      <p:bldP spid="19466" grpId="0"/>
      <p:bldP spid="19467" grpId="0"/>
      <p:bldP spid="19469" grpId="0"/>
      <p:bldP spid="19477" grpId="0"/>
      <p:bldP spid="19479" grpId="0"/>
      <p:bldP spid="19480" grpId="0"/>
      <p:bldP spid="19481" grpId="0"/>
      <p:bldP spid="194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земля1"/>
          <p:cNvPicPr>
            <a:picLocks noChangeAspect="1" noChangeArrowheads="1"/>
          </p:cNvPicPr>
          <p:nvPr/>
        </p:nvPicPr>
        <p:blipFill>
          <a:blip r:embed="rId3" cstate="print">
            <a:lum bright="48000" contrast="-84000"/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251520" y="260648"/>
            <a:ext cx="86772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WHAT MEANS OF COMMUNICATION DO WE KNOW?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5128" name="2010-02-08_21-06-26.AVI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800" fill="hold"/>
                                        <p:tgtEl>
                                          <p:spTgt spid="51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128"/>
                </p:tgtEl>
              </p:cMediaNode>
            </p:video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51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8"/>
                  </p:tgtEl>
                </p:cond>
              </p:nextCondLst>
            </p:seq>
          </p:childTnLst>
        </p:cTn>
      </p:par>
    </p:tnLst>
    <p:bldLst>
      <p:bldP spid="51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земля1"/>
          <p:cNvPicPr>
            <a:picLocks noChangeAspect="1" noChangeArrowheads="1"/>
          </p:cNvPicPr>
          <p:nvPr/>
        </p:nvPicPr>
        <p:blipFill>
          <a:blip r:embed="rId2" cstate="print">
            <a:lum bright="48000" contrast="-84000"/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WordArt 5"/>
          <p:cNvSpPr>
            <a:spLocks noChangeArrowheads="1" noChangeShapeType="1" noTextEdit="1"/>
          </p:cNvSpPr>
          <p:nvPr/>
        </p:nvSpPr>
        <p:spPr bwMode="auto">
          <a:xfrm>
            <a:off x="228600" y="228600"/>
            <a:ext cx="86772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WHAT MEANS OF COMMUNICATION DO WE KNOW?</a:t>
            </a:r>
            <a:endParaRPr lang="ru-RU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6148" name="Rectangle 6"/>
          <p:cNvSpPr>
            <a:spLocks noChangeArrowheads="1"/>
          </p:cNvSpPr>
          <p:nvPr/>
        </p:nvSpPr>
        <p:spPr bwMode="auto">
          <a:xfrm>
            <a:off x="990600" y="838200"/>
            <a:ext cx="66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99"/>
                </a:solidFill>
              </a:rPr>
              <a:t>OLD</a:t>
            </a:r>
            <a:endParaRPr lang="ru-RU" b="1">
              <a:solidFill>
                <a:srgbClr val="000099"/>
              </a:solidFill>
            </a:endParaRP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6629400" y="838200"/>
            <a:ext cx="1263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 </a:t>
            </a:r>
            <a:r>
              <a:rPr lang="en-US" b="1">
                <a:solidFill>
                  <a:srgbClr val="000099"/>
                </a:solidFill>
              </a:rPr>
              <a:t>MODERN</a:t>
            </a:r>
            <a:endParaRPr lang="ru-RU" b="1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земля1"/>
          <p:cNvPicPr>
            <a:picLocks noChangeAspect="1" noChangeArrowheads="1"/>
          </p:cNvPicPr>
          <p:nvPr/>
        </p:nvPicPr>
        <p:blipFill>
          <a:blip r:embed="rId3" cstate="print">
            <a:lum bright="48000" contrast="-84000"/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1600200" y="304800"/>
            <a:ext cx="60102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WHAT IS THE MOST POPULAR ONE?</a:t>
            </a:r>
            <a:endParaRPr lang="ru-RU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graphicFrame>
        <p:nvGraphicFramePr>
          <p:cNvPr id="1026" name="Object 7"/>
          <p:cNvGraphicFramePr>
            <a:graphicFrameLocks noChangeAspect="1"/>
          </p:cNvGraphicFramePr>
          <p:nvPr/>
        </p:nvGraphicFramePr>
        <p:xfrm>
          <a:off x="838200" y="2590800"/>
          <a:ext cx="7886700" cy="5257800"/>
        </p:xfrm>
        <a:graphic>
          <a:graphicData uri="http://schemas.openxmlformats.org/presentationml/2006/ole">
            <p:oleObj spid="_x0000_s1026" name="Диаграмма" r:id="rId4" imgW="6096075" imgH="4067089" progId="MSGraph.Chart.8">
              <p:embed followColorScheme="full"/>
            </p:oleObj>
          </a:graphicData>
        </a:graphic>
      </p:graphicFrame>
      <p:graphicFrame>
        <p:nvGraphicFramePr>
          <p:cNvPr id="6161" name="Object 17"/>
          <p:cNvGraphicFramePr>
            <a:graphicFrameLocks noChangeAspect="1"/>
          </p:cNvGraphicFramePr>
          <p:nvPr/>
        </p:nvGraphicFramePr>
        <p:xfrm>
          <a:off x="431800" y="1651000"/>
          <a:ext cx="8712200" cy="5207000"/>
        </p:xfrm>
        <a:graphic>
          <a:graphicData uri="http://schemas.openxmlformats.org/presentationml/2006/ole">
            <p:oleObj spid="_x0000_s1027" name="Диаграмма" r:id="rId5" imgW="8715311" imgH="5210258" progId="MSGraph.Chart.8">
              <p:embed followColorScheme="full"/>
            </p:oleObj>
          </a:graphicData>
        </a:graphic>
      </p:graphicFrame>
      <p:sp>
        <p:nvSpPr>
          <p:cNvPr id="1031" name="Text Box 19"/>
          <p:cNvSpPr txBox="1">
            <a:spLocks noChangeArrowheads="1"/>
          </p:cNvSpPr>
          <p:nvPr/>
        </p:nvSpPr>
        <p:spPr bwMode="auto">
          <a:xfrm>
            <a:off x="6918325" y="4760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OleChart spid="61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838200" y="381000"/>
          <a:ext cx="7886700" cy="5257800"/>
        </p:xfrm>
        <a:graphic>
          <a:graphicData uri="http://schemas.openxmlformats.org/presentationml/2006/ole">
            <p:oleObj spid="_x0000_s2050" name="Диаграмма" r:id="rId3" imgW="6096075" imgH="4067089" progId="MSGraph.Chart.8">
              <p:embed followColorScheme="full"/>
            </p:oleObj>
          </a:graphicData>
        </a:graphic>
      </p:graphicFrame>
      <p:pic>
        <p:nvPicPr>
          <p:cNvPr id="2052" name="Picture 2" descr="земля1"/>
          <p:cNvPicPr>
            <a:picLocks noChangeAspect="1" noChangeArrowheads="1"/>
          </p:cNvPicPr>
          <p:nvPr/>
        </p:nvPicPr>
        <p:blipFill>
          <a:blip r:embed="rId4" cstate="print">
            <a:lum bright="48000" contrast="-84000"/>
          </a:blip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1" name="Object 5"/>
          <p:cNvGraphicFramePr>
            <a:graphicFrameLocks noChangeAspect="1"/>
          </p:cNvGraphicFramePr>
          <p:nvPr/>
        </p:nvGraphicFramePr>
        <p:xfrm>
          <a:off x="203200" y="1206500"/>
          <a:ext cx="8712200" cy="5207000"/>
        </p:xfrm>
        <a:graphic>
          <a:graphicData uri="http://schemas.openxmlformats.org/presentationml/2006/ole">
            <p:oleObj spid="_x0000_s2051" name="Диаграмма" r:id="rId5" imgW="8715311" imgH="5210258" progId="MSGraph.Chart.8">
              <p:embed followColorScheme="full"/>
            </p:oleObj>
          </a:graphicData>
        </a:graphic>
      </p:graphicFrame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6918325" y="4760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054" name="WordArt 7"/>
          <p:cNvSpPr>
            <a:spLocks noChangeArrowheads="1" noChangeShapeType="1" noTextEdit="1"/>
          </p:cNvSpPr>
          <p:nvPr/>
        </p:nvSpPr>
        <p:spPr bwMode="auto">
          <a:xfrm>
            <a:off x="1905000" y="228600"/>
            <a:ext cx="54864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DE" sz="3600" kern="10">
                <a:ln w="1905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WHAT CAN IT DO?</a:t>
            </a:r>
            <a:endParaRPr lang="ru-RU" sz="3600" kern="10">
              <a:ln w="19050">
                <a:solidFill>
                  <a:srgbClr val="3366FF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127125" y="4837113"/>
            <a:ext cx="9715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1">
                <a:solidFill>
                  <a:schemeClr val="bg1"/>
                </a:solidFill>
              </a:rPr>
              <a:t>SPEAK</a:t>
            </a:r>
            <a:br>
              <a:rPr lang="en-US" b="1">
                <a:solidFill>
                  <a:schemeClr val="bg1"/>
                </a:solidFill>
              </a:rPr>
            </a:br>
            <a:r>
              <a:rPr lang="en-US" b="1">
                <a:solidFill>
                  <a:schemeClr val="bg1"/>
                </a:solidFill>
              </a:rPr>
              <a:t>READ</a:t>
            </a:r>
            <a:br>
              <a:rPr lang="en-US" b="1">
                <a:solidFill>
                  <a:schemeClr val="bg1"/>
                </a:solidFill>
              </a:rPr>
            </a:br>
            <a:r>
              <a:rPr lang="en-US" b="1">
                <a:solidFill>
                  <a:schemeClr val="bg1"/>
                </a:solidFill>
              </a:rPr>
              <a:t>WRITE</a:t>
            </a:r>
            <a:endParaRPr lang="ru-RU" b="1">
              <a:solidFill>
                <a:schemeClr val="bg1"/>
              </a:solidFill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6172200" y="4648200"/>
            <a:ext cx="264795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1">
                <a:solidFill>
                  <a:schemeClr val="bg1"/>
                </a:solidFill>
              </a:rPr>
              <a:t>SPEAK</a:t>
            </a:r>
            <a:br>
              <a:rPr lang="en-US" b="1">
                <a:solidFill>
                  <a:schemeClr val="bg1"/>
                </a:solidFill>
              </a:rPr>
            </a:br>
            <a:r>
              <a:rPr lang="en-US" b="1">
                <a:solidFill>
                  <a:schemeClr val="bg1"/>
                </a:solidFill>
              </a:rPr>
              <a:t>READ</a:t>
            </a:r>
            <a:br>
              <a:rPr lang="en-US" b="1">
                <a:solidFill>
                  <a:schemeClr val="bg1"/>
                </a:solidFill>
              </a:rPr>
            </a:br>
            <a:r>
              <a:rPr lang="en-US" b="1">
                <a:solidFill>
                  <a:schemeClr val="bg1"/>
                </a:solidFill>
              </a:rPr>
              <a:t>WRITE</a:t>
            </a:r>
          </a:p>
          <a:p>
            <a:pPr algn="ctr">
              <a:defRPr/>
            </a:pPr>
            <a:r>
              <a:rPr lang="en-US" b="1">
                <a:solidFill>
                  <a:schemeClr val="bg1"/>
                </a:solidFill>
              </a:rPr>
              <a:t>CHAT</a:t>
            </a:r>
            <a:br>
              <a:rPr lang="en-US" b="1">
                <a:solidFill>
                  <a:schemeClr val="bg1"/>
                </a:solidFill>
              </a:rPr>
            </a:br>
            <a:r>
              <a:rPr lang="en-US" b="1">
                <a:solidFill>
                  <a:schemeClr val="bg1"/>
                </a:solidFill>
              </a:rPr>
              <a:t>E- MAIL</a:t>
            </a:r>
          </a:p>
          <a:p>
            <a:pPr algn="ctr">
              <a:defRPr/>
            </a:pPr>
            <a:r>
              <a:rPr lang="en-US" b="1">
                <a:solidFill>
                  <a:schemeClr val="bg1"/>
                </a:solidFill>
              </a:rPr>
              <a:t>PHONE</a:t>
            </a:r>
          </a:p>
          <a:p>
            <a:pPr algn="ctr">
              <a:defRPr/>
            </a:pPr>
            <a:r>
              <a:rPr lang="en-US" b="1">
                <a:solidFill>
                  <a:schemeClr val="bg1"/>
                </a:solidFill>
              </a:rPr>
              <a:t>STORE INFORMATION</a:t>
            </a:r>
            <a:endParaRPr lang="ru-RU" b="1">
              <a:solidFill>
                <a:schemeClr val="bg1"/>
              </a:solidFill>
            </a:endParaRPr>
          </a:p>
        </p:txBody>
      </p:sp>
      <p:pic>
        <p:nvPicPr>
          <p:cNvPr id="2057" name="Picture 10" descr="комп анимэ 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762000"/>
            <a:ext cx="1600200" cy="14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/>
      <p:bldP spid="153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53" name="Rectangle 25"/>
          <p:cNvSpPr>
            <a:spLocks noChangeArrowheads="1"/>
          </p:cNvSpPr>
          <p:nvPr/>
        </p:nvSpPr>
        <p:spPr bwMode="auto">
          <a:xfrm>
            <a:off x="179388" y="1557338"/>
            <a:ext cx="8856662" cy="504031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i="1">
                <a:solidFill>
                  <a:srgbClr val="CC0066"/>
                </a:solidFill>
                <a:latin typeface="YD2002" pitchFamily="18" charset="-127"/>
              </a:rPr>
              <a:t>Recall the names of the objects in the picture.</a:t>
            </a:r>
            <a:endParaRPr lang="ru-RU" sz="4000" b="1" i="1">
              <a:solidFill>
                <a:srgbClr val="CC0066"/>
              </a:solidFill>
              <a:latin typeface="YD2002" pitchFamily="18" charset="-127"/>
            </a:endParaRP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4">
              <a:buFont typeface="Wingdings" pitchFamily="2" charset="2"/>
              <a:buNone/>
            </a:pPr>
            <a:endParaRPr lang="ru-RU"/>
          </a:p>
        </p:txBody>
      </p:sp>
      <p:pic>
        <p:nvPicPr>
          <p:cNvPr id="99339" name="Picture 11" descr="Картинка 0 из 44500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1628775"/>
            <a:ext cx="4530725" cy="4530725"/>
          </a:xfrm>
          <a:prstGeom prst="rect">
            <a:avLst/>
          </a:prstGeom>
          <a:noFill/>
        </p:spPr>
      </p:pic>
      <p:pic>
        <p:nvPicPr>
          <p:cNvPr id="99341" name="Picture 13" descr="Картинка 37 из 10582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625" y="2565400"/>
            <a:ext cx="3313113" cy="3313113"/>
          </a:xfrm>
          <a:prstGeom prst="rect">
            <a:avLst/>
          </a:prstGeom>
          <a:noFill/>
        </p:spPr>
      </p:pic>
      <p:pic>
        <p:nvPicPr>
          <p:cNvPr id="99343" name="Picture 15" descr="i?ctype=1&amp;path=b0307181801__124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2451100" y="0"/>
            <a:ext cx="952500" cy="552450"/>
          </a:xfrm>
          <a:prstGeom prst="rect">
            <a:avLst/>
          </a:prstGeom>
          <a:noFill/>
        </p:spPr>
      </p:pic>
      <p:pic>
        <p:nvPicPr>
          <p:cNvPr id="99345" name="Picture 17" descr="i?ctype=1&amp;path=b0307181801__124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2451100" y="0"/>
            <a:ext cx="952500" cy="552450"/>
          </a:xfrm>
          <a:prstGeom prst="rect">
            <a:avLst/>
          </a:prstGeom>
          <a:noFill/>
        </p:spPr>
      </p:pic>
      <p:sp>
        <p:nvSpPr>
          <p:cNvPr id="99346" name="Rectangle 18">
            <a:hlinkClick r:id="rId8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pic>
        <p:nvPicPr>
          <p:cNvPr id="99348" name="Picture 20" descr="Картинка 51 из 50651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5288" y="5013325"/>
            <a:ext cx="1439862" cy="1081088"/>
          </a:xfrm>
          <a:prstGeom prst="rect">
            <a:avLst/>
          </a:prstGeom>
          <a:noFill/>
        </p:spPr>
      </p:pic>
      <p:pic>
        <p:nvPicPr>
          <p:cNvPr id="99350" name="Picture 22" descr="Картинка 15 из 2333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140200" y="5300663"/>
            <a:ext cx="1368425" cy="1184275"/>
          </a:xfrm>
          <a:prstGeom prst="rect">
            <a:avLst/>
          </a:prstGeom>
          <a:noFill/>
        </p:spPr>
      </p:pic>
      <p:pic>
        <p:nvPicPr>
          <p:cNvPr id="99352" name="Picture 24" descr="Картинка 35 из 55921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046255">
            <a:off x="2051050" y="5516563"/>
            <a:ext cx="936625" cy="936625"/>
          </a:xfrm>
          <a:prstGeom prst="rect">
            <a:avLst/>
          </a:prstGeom>
          <a:noFill/>
        </p:spPr>
      </p:pic>
      <p:sp>
        <p:nvSpPr>
          <p:cNvPr id="99354" name="Line 26"/>
          <p:cNvSpPr>
            <a:spLocks noChangeShapeType="1"/>
          </p:cNvSpPr>
          <p:nvPr/>
        </p:nvSpPr>
        <p:spPr bwMode="auto">
          <a:xfrm flipH="1">
            <a:off x="1187450" y="1916113"/>
            <a:ext cx="1584325" cy="129698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9355" name="Line 27"/>
          <p:cNvSpPr>
            <a:spLocks noChangeShapeType="1"/>
          </p:cNvSpPr>
          <p:nvPr/>
        </p:nvSpPr>
        <p:spPr bwMode="auto">
          <a:xfrm>
            <a:off x="1692275" y="2276475"/>
            <a:ext cx="792163" cy="3603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9356" name="Line 28"/>
          <p:cNvSpPr>
            <a:spLocks noChangeShapeType="1"/>
          </p:cNvSpPr>
          <p:nvPr/>
        </p:nvSpPr>
        <p:spPr bwMode="auto">
          <a:xfrm flipH="1">
            <a:off x="4643438" y="1773238"/>
            <a:ext cx="649287" cy="58737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9357" name="Line 29"/>
          <p:cNvSpPr>
            <a:spLocks noChangeShapeType="1"/>
          </p:cNvSpPr>
          <p:nvPr/>
        </p:nvSpPr>
        <p:spPr bwMode="auto">
          <a:xfrm flipH="1">
            <a:off x="7380288" y="2420938"/>
            <a:ext cx="863600" cy="11525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9360" name="Line 32"/>
          <p:cNvSpPr>
            <a:spLocks noChangeShapeType="1"/>
          </p:cNvSpPr>
          <p:nvPr/>
        </p:nvSpPr>
        <p:spPr bwMode="auto">
          <a:xfrm flipH="1">
            <a:off x="5327650" y="3213100"/>
            <a:ext cx="684213" cy="13541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9361" name="Line 33"/>
          <p:cNvSpPr>
            <a:spLocks noChangeShapeType="1"/>
          </p:cNvSpPr>
          <p:nvPr/>
        </p:nvSpPr>
        <p:spPr bwMode="auto">
          <a:xfrm flipH="1" flipV="1">
            <a:off x="5508625" y="6021388"/>
            <a:ext cx="576263" cy="36036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9362" name="Line 34"/>
          <p:cNvSpPr>
            <a:spLocks noChangeShapeType="1"/>
          </p:cNvSpPr>
          <p:nvPr/>
        </p:nvSpPr>
        <p:spPr bwMode="auto">
          <a:xfrm flipH="1" flipV="1">
            <a:off x="2987675" y="5876925"/>
            <a:ext cx="719138" cy="2889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9363" name="Line 35"/>
          <p:cNvSpPr>
            <a:spLocks noChangeShapeType="1"/>
          </p:cNvSpPr>
          <p:nvPr/>
        </p:nvSpPr>
        <p:spPr bwMode="auto">
          <a:xfrm flipV="1">
            <a:off x="539750" y="5949950"/>
            <a:ext cx="431800" cy="2159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9364" name="Line 36"/>
          <p:cNvSpPr>
            <a:spLocks noChangeShapeType="1"/>
          </p:cNvSpPr>
          <p:nvPr/>
        </p:nvSpPr>
        <p:spPr bwMode="auto">
          <a:xfrm flipH="1" flipV="1">
            <a:off x="3956050" y="5059363"/>
            <a:ext cx="760413" cy="16986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9365" name="Rectangle 37"/>
          <p:cNvSpPr>
            <a:spLocks noChangeArrowheads="1"/>
          </p:cNvSpPr>
          <p:nvPr/>
        </p:nvSpPr>
        <p:spPr bwMode="auto">
          <a:xfrm>
            <a:off x="4500563" y="4941888"/>
            <a:ext cx="1296987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keyboard</a:t>
            </a:r>
            <a:endParaRPr lang="ru-RU" sz="1800"/>
          </a:p>
        </p:txBody>
      </p:sp>
      <p:sp>
        <p:nvSpPr>
          <p:cNvPr id="99366" name="Rectangle 38"/>
          <p:cNvSpPr>
            <a:spLocks noChangeArrowheads="1"/>
          </p:cNvSpPr>
          <p:nvPr/>
        </p:nvSpPr>
        <p:spPr bwMode="auto">
          <a:xfrm>
            <a:off x="6084888" y="6165850"/>
            <a:ext cx="1296987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mouse pad</a:t>
            </a:r>
            <a:endParaRPr lang="ru-RU" sz="1800"/>
          </a:p>
        </p:txBody>
      </p:sp>
      <p:sp>
        <p:nvSpPr>
          <p:cNvPr id="99371" name="Rectangle 43"/>
          <p:cNvSpPr>
            <a:spLocks noChangeArrowheads="1"/>
          </p:cNvSpPr>
          <p:nvPr/>
        </p:nvSpPr>
        <p:spPr bwMode="auto">
          <a:xfrm>
            <a:off x="7548563" y="2041525"/>
            <a:ext cx="1296987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printer</a:t>
            </a:r>
            <a:endParaRPr lang="ru-RU" sz="1800"/>
          </a:p>
        </p:txBody>
      </p:sp>
      <p:sp>
        <p:nvSpPr>
          <p:cNvPr id="99372" name="Rectangle 44"/>
          <p:cNvSpPr>
            <a:spLocks noChangeArrowheads="1"/>
          </p:cNvSpPr>
          <p:nvPr/>
        </p:nvSpPr>
        <p:spPr bwMode="auto">
          <a:xfrm>
            <a:off x="5292725" y="1557338"/>
            <a:ext cx="1296988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CPU</a:t>
            </a:r>
            <a:endParaRPr lang="ru-RU" sz="1800"/>
          </a:p>
        </p:txBody>
      </p:sp>
      <p:sp>
        <p:nvSpPr>
          <p:cNvPr id="99373" name="Rectangle 45"/>
          <p:cNvSpPr>
            <a:spLocks noChangeArrowheads="1"/>
          </p:cNvSpPr>
          <p:nvPr/>
        </p:nvSpPr>
        <p:spPr bwMode="auto">
          <a:xfrm>
            <a:off x="5365750" y="2814638"/>
            <a:ext cx="1296988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mouse</a:t>
            </a:r>
            <a:endParaRPr lang="ru-RU" sz="1800"/>
          </a:p>
        </p:txBody>
      </p:sp>
      <p:sp>
        <p:nvSpPr>
          <p:cNvPr id="99374" name="Rectangle 46"/>
          <p:cNvSpPr>
            <a:spLocks noChangeArrowheads="1"/>
          </p:cNvSpPr>
          <p:nvPr/>
        </p:nvSpPr>
        <p:spPr bwMode="auto">
          <a:xfrm>
            <a:off x="7396163" y="5732463"/>
            <a:ext cx="1296987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cartridges </a:t>
            </a:r>
            <a:endParaRPr lang="ru-RU" sz="1800"/>
          </a:p>
        </p:txBody>
      </p:sp>
      <p:sp>
        <p:nvSpPr>
          <p:cNvPr id="99375" name="Line 47"/>
          <p:cNvSpPr>
            <a:spLocks noChangeShapeType="1"/>
          </p:cNvSpPr>
          <p:nvPr/>
        </p:nvSpPr>
        <p:spPr bwMode="auto">
          <a:xfrm flipV="1">
            <a:off x="8027988" y="5300663"/>
            <a:ext cx="360362" cy="43338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9376" name="Rectangle 48"/>
          <p:cNvSpPr>
            <a:spLocks noChangeArrowheads="1"/>
          </p:cNvSpPr>
          <p:nvPr/>
        </p:nvSpPr>
        <p:spPr bwMode="auto">
          <a:xfrm>
            <a:off x="3119438" y="6184900"/>
            <a:ext cx="1296987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CD</a:t>
            </a:r>
            <a:endParaRPr lang="ru-RU" sz="1800"/>
          </a:p>
        </p:txBody>
      </p:sp>
      <p:sp>
        <p:nvSpPr>
          <p:cNvPr id="99377" name="Rectangle 49"/>
          <p:cNvSpPr>
            <a:spLocks noChangeArrowheads="1"/>
          </p:cNvSpPr>
          <p:nvPr/>
        </p:nvSpPr>
        <p:spPr bwMode="auto">
          <a:xfrm>
            <a:off x="238125" y="6167438"/>
            <a:ext cx="1296988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modem</a:t>
            </a:r>
            <a:endParaRPr lang="ru-RU" sz="1800"/>
          </a:p>
        </p:txBody>
      </p:sp>
      <p:sp>
        <p:nvSpPr>
          <p:cNvPr id="99378" name="Rectangle 50"/>
          <p:cNvSpPr>
            <a:spLocks noChangeArrowheads="1"/>
          </p:cNvSpPr>
          <p:nvPr/>
        </p:nvSpPr>
        <p:spPr bwMode="auto">
          <a:xfrm>
            <a:off x="395288" y="1916113"/>
            <a:ext cx="1296987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monitor</a:t>
            </a:r>
            <a:endParaRPr lang="ru-RU" sz="1800"/>
          </a:p>
        </p:txBody>
      </p:sp>
      <p:sp>
        <p:nvSpPr>
          <p:cNvPr id="99379" name="Rectangle 51"/>
          <p:cNvSpPr>
            <a:spLocks noChangeArrowheads="1"/>
          </p:cNvSpPr>
          <p:nvPr/>
        </p:nvSpPr>
        <p:spPr bwMode="auto">
          <a:xfrm>
            <a:off x="2700338" y="1557338"/>
            <a:ext cx="1296987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/>
              <a:t>speakers</a:t>
            </a:r>
            <a:endParaRPr lang="ru-RU" sz="1800"/>
          </a:p>
        </p:txBody>
      </p:sp>
      <p:sp>
        <p:nvSpPr>
          <p:cNvPr id="99382" name="Line 54"/>
          <p:cNvSpPr>
            <a:spLocks noChangeShapeType="1"/>
          </p:cNvSpPr>
          <p:nvPr/>
        </p:nvSpPr>
        <p:spPr bwMode="auto">
          <a:xfrm>
            <a:off x="3924300" y="1916113"/>
            <a:ext cx="1152525" cy="129698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9383" name="Rectangle 55"/>
          <p:cNvSpPr>
            <a:spLocks noChangeArrowheads="1"/>
          </p:cNvSpPr>
          <p:nvPr/>
        </p:nvSpPr>
        <p:spPr bwMode="auto">
          <a:xfrm>
            <a:off x="457200" y="549275"/>
            <a:ext cx="8229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4000" i="1" u="sng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YD2002" pitchFamily="18" charset="-127"/>
              </a:rPr>
              <a:t>Checking the homework.</a:t>
            </a:r>
            <a:br>
              <a:rPr lang="en-US" sz="4000" i="1" u="sng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YD2002" pitchFamily="18" charset="-127"/>
              </a:rPr>
            </a:br>
            <a:endParaRPr lang="ru-RU" sz="4000" i="1" u="sng">
              <a:solidFill>
                <a:srgbClr val="CC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YD2002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9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9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1000"/>
                                        <p:tgtEl>
                                          <p:spTgt spid="99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1000"/>
                                        <p:tgtEl>
                                          <p:spTgt spid="99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1000"/>
                                        <p:tgtEl>
                                          <p:spTgt spid="99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1000"/>
                                        <p:tgtEl>
                                          <p:spTgt spid="99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1" dur="1000"/>
                                        <p:tgtEl>
                                          <p:spTgt spid="99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1000"/>
                                        <p:tgtEl>
                                          <p:spTgt spid="99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9" dur="1000"/>
                                        <p:tgtEl>
                                          <p:spTgt spid="99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1000"/>
                                        <p:tgtEl>
                                          <p:spTgt spid="99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7" dur="1000"/>
                                        <p:tgtEl>
                                          <p:spTgt spid="99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6" dur="1000"/>
                                        <p:tgtEl>
                                          <p:spTgt spid="99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99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9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9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9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0" grpId="0"/>
      <p:bldP spid="99330" grpId="1"/>
      <p:bldP spid="99354" grpId="0" animBg="1"/>
      <p:bldP spid="99355" grpId="0" animBg="1"/>
      <p:bldP spid="99356" grpId="0" animBg="1"/>
      <p:bldP spid="99357" grpId="0" animBg="1"/>
      <p:bldP spid="99360" grpId="0" animBg="1"/>
      <p:bldP spid="99361" grpId="0" animBg="1"/>
      <p:bldP spid="99362" grpId="0" animBg="1"/>
      <p:bldP spid="99363" grpId="0" animBg="1"/>
      <p:bldP spid="99364" grpId="0" animBg="1"/>
      <p:bldP spid="99365" grpId="0" animBg="1"/>
      <p:bldP spid="99366" grpId="0" animBg="1"/>
      <p:bldP spid="99371" grpId="0" animBg="1"/>
      <p:bldP spid="99372" grpId="0" animBg="1"/>
      <p:bldP spid="99373" grpId="0" animBg="1"/>
      <p:bldP spid="99374" grpId="0" animBg="1"/>
      <p:bldP spid="99375" grpId="0" animBg="1"/>
      <p:bldP spid="99376" grpId="0" animBg="1"/>
      <p:bldP spid="99377" grpId="0" animBg="1"/>
      <p:bldP spid="99378" grpId="0" animBg="1"/>
      <p:bldP spid="99379" grpId="0" animBg="1"/>
      <p:bldP spid="99382" grpId="0" animBg="1"/>
      <p:bldP spid="99383" grpId="0"/>
      <p:bldP spid="99383" grpId="1"/>
      <p:bldP spid="99383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Oval 4"/>
          <p:cNvSpPr>
            <a:spLocks noChangeArrowheads="1"/>
          </p:cNvSpPr>
          <p:nvPr/>
        </p:nvSpPr>
        <p:spPr bwMode="auto">
          <a:xfrm>
            <a:off x="2916238" y="2924175"/>
            <a:ext cx="3024187" cy="1512888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chemeClr val="bg2"/>
                </a:solidFill>
              </a:rPr>
              <a:t>Computers are </a:t>
            </a:r>
          </a:p>
          <a:p>
            <a:pPr algn="ctr"/>
            <a:r>
              <a:rPr lang="en-US" sz="2800">
                <a:solidFill>
                  <a:schemeClr val="bg2"/>
                </a:solidFill>
              </a:rPr>
              <a:t>used for</a:t>
            </a:r>
            <a:endParaRPr lang="ru-RU" sz="2800">
              <a:solidFill>
                <a:schemeClr val="bg2"/>
              </a:solidFill>
            </a:endParaRPr>
          </a:p>
        </p:txBody>
      </p:sp>
      <p:sp>
        <p:nvSpPr>
          <p:cNvPr id="104457" name="AutoShape 9"/>
          <p:cNvSpPr>
            <a:spLocks noChangeArrowheads="1"/>
          </p:cNvSpPr>
          <p:nvPr/>
        </p:nvSpPr>
        <p:spPr bwMode="auto">
          <a:xfrm>
            <a:off x="3635375" y="1125538"/>
            <a:ext cx="1584325" cy="1296987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FFFF00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CC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4458" name="AutoShape 10"/>
          <p:cNvSpPr>
            <a:spLocks noChangeArrowheads="1"/>
          </p:cNvSpPr>
          <p:nvPr/>
        </p:nvSpPr>
        <p:spPr bwMode="auto">
          <a:xfrm>
            <a:off x="6732588" y="1196975"/>
            <a:ext cx="1584325" cy="1296988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FFFF00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100"/>
          </a:p>
        </p:txBody>
      </p:sp>
      <p:sp>
        <p:nvSpPr>
          <p:cNvPr id="104461" name="AutoShape 13"/>
          <p:cNvSpPr>
            <a:spLocks noChangeArrowheads="1"/>
          </p:cNvSpPr>
          <p:nvPr/>
        </p:nvSpPr>
        <p:spPr bwMode="auto">
          <a:xfrm rot="10800000">
            <a:off x="179388" y="2997200"/>
            <a:ext cx="1584325" cy="1296988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accent1"/>
              </a:gs>
              <a:gs pos="100000">
                <a:schemeClr val="folHlink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63" name="Line 15"/>
          <p:cNvSpPr>
            <a:spLocks noChangeShapeType="1"/>
          </p:cNvSpPr>
          <p:nvPr/>
        </p:nvSpPr>
        <p:spPr bwMode="auto">
          <a:xfrm flipH="1">
            <a:off x="5651500" y="2276475"/>
            <a:ext cx="1225550" cy="936625"/>
          </a:xfrm>
          <a:prstGeom prst="line">
            <a:avLst/>
          </a:prstGeom>
          <a:noFill/>
          <a:ln w="76200" cmpd="tri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4" name="Line 16"/>
          <p:cNvSpPr>
            <a:spLocks noChangeShapeType="1"/>
          </p:cNvSpPr>
          <p:nvPr/>
        </p:nvSpPr>
        <p:spPr bwMode="auto">
          <a:xfrm flipH="1">
            <a:off x="5940425" y="3573463"/>
            <a:ext cx="1584325" cy="20637"/>
          </a:xfrm>
          <a:prstGeom prst="line">
            <a:avLst/>
          </a:prstGeom>
          <a:noFill/>
          <a:ln w="76200" cmpd="tri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5" name="Line 17"/>
          <p:cNvSpPr>
            <a:spLocks noChangeShapeType="1"/>
          </p:cNvSpPr>
          <p:nvPr/>
        </p:nvSpPr>
        <p:spPr bwMode="auto">
          <a:xfrm flipH="1" flipV="1">
            <a:off x="5724525" y="4076700"/>
            <a:ext cx="1295400" cy="1223963"/>
          </a:xfrm>
          <a:prstGeom prst="line">
            <a:avLst/>
          </a:prstGeom>
          <a:noFill/>
          <a:ln w="76200" cmpd="tri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6" name="Line 18"/>
          <p:cNvSpPr>
            <a:spLocks noChangeShapeType="1"/>
          </p:cNvSpPr>
          <p:nvPr/>
        </p:nvSpPr>
        <p:spPr bwMode="auto">
          <a:xfrm flipH="1" flipV="1">
            <a:off x="4427538" y="4437063"/>
            <a:ext cx="0" cy="647700"/>
          </a:xfrm>
          <a:prstGeom prst="line">
            <a:avLst/>
          </a:prstGeom>
          <a:noFill/>
          <a:ln w="76200" cmpd="tri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7" name="Line 19"/>
          <p:cNvSpPr>
            <a:spLocks noChangeShapeType="1"/>
          </p:cNvSpPr>
          <p:nvPr/>
        </p:nvSpPr>
        <p:spPr bwMode="auto">
          <a:xfrm flipH="1" flipV="1">
            <a:off x="4427538" y="2420938"/>
            <a:ext cx="0" cy="503237"/>
          </a:xfrm>
          <a:prstGeom prst="line">
            <a:avLst/>
          </a:prstGeom>
          <a:noFill/>
          <a:ln w="76200" cmpd="tri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8" name="Line 20"/>
          <p:cNvSpPr>
            <a:spLocks noChangeShapeType="1"/>
          </p:cNvSpPr>
          <p:nvPr/>
        </p:nvSpPr>
        <p:spPr bwMode="auto">
          <a:xfrm flipH="1">
            <a:off x="1763713" y="3644900"/>
            <a:ext cx="1152525" cy="0"/>
          </a:xfrm>
          <a:prstGeom prst="line">
            <a:avLst/>
          </a:prstGeom>
          <a:noFill/>
          <a:ln w="76200" cmpd="tri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69" name="AutoShape 21"/>
          <p:cNvSpPr>
            <a:spLocks noChangeArrowheads="1"/>
          </p:cNvSpPr>
          <p:nvPr/>
        </p:nvSpPr>
        <p:spPr bwMode="auto">
          <a:xfrm>
            <a:off x="971550" y="1125538"/>
            <a:ext cx="1584325" cy="1296987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FFFF00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000" b="1">
              <a:solidFill>
                <a:schemeClr val="accent2"/>
              </a:solidFill>
            </a:endParaRPr>
          </a:p>
        </p:txBody>
      </p:sp>
      <p:sp>
        <p:nvSpPr>
          <p:cNvPr id="104470" name="AutoShape 22"/>
          <p:cNvSpPr>
            <a:spLocks noChangeArrowheads="1"/>
          </p:cNvSpPr>
          <p:nvPr/>
        </p:nvSpPr>
        <p:spPr bwMode="auto">
          <a:xfrm rot="10800000">
            <a:off x="3635375" y="5084763"/>
            <a:ext cx="1584325" cy="1296987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FFFF00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71" name="AutoShape 23"/>
          <p:cNvSpPr>
            <a:spLocks noChangeArrowheads="1"/>
          </p:cNvSpPr>
          <p:nvPr/>
        </p:nvSpPr>
        <p:spPr bwMode="auto">
          <a:xfrm rot="10800000">
            <a:off x="900113" y="5157788"/>
            <a:ext cx="1584325" cy="1296987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FFFF00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74" name="AutoShape 26"/>
          <p:cNvSpPr>
            <a:spLocks noChangeArrowheads="1"/>
          </p:cNvSpPr>
          <p:nvPr/>
        </p:nvSpPr>
        <p:spPr bwMode="auto">
          <a:xfrm rot="10800000">
            <a:off x="6804025" y="5084763"/>
            <a:ext cx="1584325" cy="1296987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FFFF00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ru-RU" b="1">
              <a:solidFill>
                <a:srgbClr val="CC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4476" name="AutoShape 28"/>
          <p:cNvSpPr>
            <a:spLocks noChangeArrowheads="1"/>
          </p:cNvSpPr>
          <p:nvPr/>
        </p:nvSpPr>
        <p:spPr bwMode="auto">
          <a:xfrm>
            <a:off x="7504113" y="2865438"/>
            <a:ext cx="1584325" cy="1296987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accent1"/>
              </a:gs>
              <a:gs pos="100000">
                <a:schemeClr val="folHlink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100" b="1">
              <a:solidFill>
                <a:srgbClr val="CC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4477" name="Line 29"/>
          <p:cNvSpPr>
            <a:spLocks noChangeShapeType="1"/>
          </p:cNvSpPr>
          <p:nvPr/>
        </p:nvSpPr>
        <p:spPr bwMode="auto">
          <a:xfrm flipH="1" flipV="1">
            <a:off x="2339975" y="2205038"/>
            <a:ext cx="1008063" cy="936625"/>
          </a:xfrm>
          <a:prstGeom prst="line">
            <a:avLst/>
          </a:prstGeom>
          <a:noFill/>
          <a:ln w="76200" cmpd="tri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78" name="Line 30"/>
          <p:cNvSpPr>
            <a:spLocks noChangeShapeType="1"/>
          </p:cNvSpPr>
          <p:nvPr/>
        </p:nvSpPr>
        <p:spPr bwMode="auto">
          <a:xfrm flipH="1">
            <a:off x="2286000" y="4318000"/>
            <a:ext cx="1296988" cy="1008063"/>
          </a:xfrm>
          <a:prstGeom prst="line">
            <a:avLst/>
          </a:prstGeom>
          <a:noFill/>
          <a:ln w="76200" cmpd="tri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4481" name="Rectangle 33"/>
          <p:cNvSpPr>
            <a:spLocks noGrp="1" noChangeArrowheads="1"/>
          </p:cNvSpPr>
          <p:nvPr>
            <p:ph type="title"/>
          </p:nvPr>
        </p:nvSpPr>
        <p:spPr>
          <a:xfrm>
            <a:off x="468313" y="1"/>
            <a:ext cx="8229600" cy="908720"/>
          </a:xfrm>
        </p:spPr>
        <p:txBody>
          <a:bodyPr/>
          <a:lstStyle/>
          <a:p>
            <a:endParaRPr lang="ru-RU" sz="2400" dirty="0">
              <a:solidFill>
                <a:srgbClr val="CC0066"/>
              </a:solidFill>
              <a:latin typeface="YD2002" pitchFamily="18" charset="-127"/>
            </a:endParaRPr>
          </a:p>
        </p:txBody>
      </p:sp>
      <p:sp>
        <p:nvSpPr>
          <p:cNvPr id="104483" name="AutoShape 35"/>
          <p:cNvSpPr>
            <a:spLocks noChangeArrowheads="1"/>
          </p:cNvSpPr>
          <p:nvPr/>
        </p:nvSpPr>
        <p:spPr bwMode="auto">
          <a:xfrm rot="10800000">
            <a:off x="3621088" y="1119188"/>
            <a:ext cx="1584325" cy="1296987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FFFF00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r>
              <a:rPr lang="en-US" sz="2000" b="1" dirty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YD2002" pitchFamily="18" charset="-127"/>
              </a:rPr>
              <a:t>searching </a:t>
            </a:r>
          </a:p>
          <a:p>
            <a:pPr algn="ctr"/>
            <a:r>
              <a:rPr lang="en-US" sz="2000" b="1" dirty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YD2002" pitchFamily="18" charset="-127"/>
              </a:rPr>
              <a:t>for</a:t>
            </a:r>
          </a:p>
          <a:p>
            <a:pPr algn="ctr"/>
            <a:r>
              <a:rPr lang="en-US" sz="2000" b="1" dirty="0">
                <a:solidFill>
                  <a:srgbClr val="CC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YD2002" pitchFamily="18" charset="-127"/>
              </a:rPr>
              <a:t> information</a:t>
            </a:r>
            <a:endParaRPr lang="ru-RU" sz="2000" b="1" dirty="0">
              <a:solidFill>
                <a:srgbClr val="CC33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YD2002" pitchFamily="18" charset="-127"/>
            </a:endParaRPr>
          </a:p>
        </p:txBody>
      </p:sp>
      <p:sp>
        <p:nvSpPr>
          <p:cNvPr id="104484" name="AutoShape 36"/>
          <p:cNvSpPr>
            <a:spLocks noChangeArrowheads="1"/>
          </p:cNvSpPr>
          <p:nvPr/>
        </p:nvSpPr>
        <p:spPr bwMode="auto">
          <a:xfrm rot="10800000">
            <a:off x="6738938" y="1206500"/>
            <a:ext cx="1584325" cy="1296988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FFFF00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r>
              <a:rPr lang="en-US" sz="2000" b="1" dirty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YD2002" pitchFamily="18" charset="-127"/>
              </a:rPr>
              <a:t>keeping </a:t>
            </a:r>
          </a:p>
          <a:p>
            <a:pPr algn="ctr"/>
            <a:r>
              <a:rPr lang="en-US" sz="2000" b="1" dirty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YD2002" pitchFamily="18" charset="-127"/>
              </a:rPr>
              <a:t>track of life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104485" name="AutoShape 37"/>
          <p:cNvSpPr>
            <a:spLocks noChangeArrowheads="1"/>
          </p:cNvSpPr>
          <p:nvPr/>
        </p:nvSpPr>
        <p:spPr bwMode="auto">
          <a:xfrm rot="10800000">
            <a:off x="7519988" y="2870200"/>
            <a:ext cx="1584325" cy="1296988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FFFF00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r>
              <a:rPr lang="en-US" sz="20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YD2002" pitchFamily="18" charset="-127"/>
              </a:rPr>
              <a:t>Keeping</a:t>
            </a:r>
            <a:r>
              <a:rPr lang="ru-RU" sz="20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YD2002" pitchFamily="18" charset="-127"/>
              </a:rPr>
              <a:t> </a:t>
            </a:r>
            <a:endParaRPr lang="en-US" sz="2000" b="1" dirty="0" smtClean="0">
              <a:solidFill>
                <a:srgbClr val="CC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YD2002" pitchFamily="18" charset="-127"/>
            </a:endParaRPr>
          </a:p>
          <a:p>
            <a:pPr algn="ctr"/>
            <a:r>
              <a:rPr lang="en-US" sz="20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YD2002" pitchFamily="18" charset="-127"/>
              </a:rPr>
              <a:t>Of </a:t>
            </a:r>
          </a:p>
          <a:p>
            <a:pPr algn="ctr"/>
            <a:r>
              <a:rPr lang="en-US" sz="2000" b="1" dirty="0" smtClean="0">
                <a:solidFill>
                  <a:srgbClr val="CC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YD2002" pitchFamily="18" charset="-127"/>
              </a:rPr>
              <a:t>information</a:t>
            </a:r>
            <a:endParaRPr lang="ru-RU" sz="2000" b="1" dirty="0">
              <a:solidFill>
                <a:srgbClr val="CC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YD2002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445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445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445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445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4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4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4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4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445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447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447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447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447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4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4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4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4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4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4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4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4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4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4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4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4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4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4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4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4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4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4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4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4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4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4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04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3" presetClass="entr" presetSubtype="16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5" dur="2000"/>
                                        <p:tgtEl>
                                          <p:spTgt spid="104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3" presetClass="entr" presetSubtype="16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0" dur="2000"/>
                                        <p:tgtEl>
                                          <p:spTgt spid="104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3" presetClass="entr" presetSubtype="16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5" dur="2000"/>
                                        <p:tgtEl>
                                          <p:spTgt spid="104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2" grpId="0" animBg="1"/>
      <p:bldP spid="104457" grpId="0" build="allAtOnce" animBg="1"/>
      <p:bldP spid="104458" grpId="0" build="allAtOnce" animBg="1"/>
      <p:bldP spid="104461" grpId="0" animBg="1"/>
      <p:bldP spid="104463" grpId="0" animBg="1"/>
      <p:bldP spid="104464" grpId="0" animBg="1"/>
      <p:bldP spid="104465" grpId="0" animBg="1"/>
      <p:bldP spid="104466" grpId="0" animBg="1"/>
      <p:bldP spid="104467" grpId="0" animBg="1"/>
      <p:bldP spid="104468" grpId="0" animBg="1"/>
      <p:bldP spid="104469" grpId="0" animBg="1"/>
      <p:bldP spid="104470" grpId="0" animBg="1"/>
      <p:bldP spid="104471" grpId="0" animBg="1"/>
      <p:bldP spid="104474" grpId="0" animBg="1"/>
      <p:bldP spid="104476" grpId="0" build="allAtOnce" animBg="1"/>
      <p:bldP spid="104477" grpId="0" animBg="1"/>
      <p:bldP spid="104478" grpId="0" animBg="1"/>
      <p:bldP spid="104481" grpId="0"/>
      <p:bldP spid="104483" grpId="0" animBg="1"/>
      <p:bldP spid="104484" grpId="0" animBg="1"/>
      <p:bldP spid="10448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bg2"/>
                </a:solidFill>
                <a:latin typeface="YD2002" pitchFamily="18" charset="-127"/>
              </a:rPr>
              <a:t>Using computer in everyday life</a:t>
            </a:r>
            <a:endParaRPr lang="ru-RU" sz="4000">
              <a:solidFill>
                <a:schemeClr val="bg2"/>
              </a:solidFill>
              <a:latin typeface="YD2002" pitchFamily="18" charset="-127"/>
            </a:endParaRPr>
          </a:p>
        </p:txBody>
      </p:sp>
      <p:graphicFrame>
        <p:nvGraphicFramePr>
          <p:cNvPr id="106545" name="Group 49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02138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74453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YD2002" pitchFamily="18" charset="-127"/>
                        </a:rPr>
                        <a:t>For 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YD2002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YD2002" pitchFamily="18" charset="-127"/>
                        </a:rPr>
                        <a:t>Against</a:t>
                      </a:r>
                      <a:endParaRPr kumimoji="0" lang="ru-RU" sz="4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YD2002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21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YD2002" pitchFamily="18" charset="-127"/>
                          <a:cs typeface="Arial" charset="0"/>
                        </a:rPr>
                        <a:t>Easy to find solution for complex problems.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YD2002" pitchFamily="18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YD2002" pitchFamily="18" charset="-127"/>
                          <a:cs typeface="Arial" charset="0"/>
                        </a:rPr>
                        <a:t>Computer doesn’t really expand mind.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YD2002" pitchFamily="18" charset="-127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6538" name="Picture 42" descr="Картинка 89 из 45441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613" y="1582738"/>
            <a:ext cx="2747962" cy="4319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/>
      <p:bldP spid="10649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en-US" sz="6000" b="1" u="sng">
                <a:solidFill>
                  <a:srgbClr val="CC0066"/>
                </a:solidFill>
              </a:rPr>
              <a:t>Computer jokes</a:t>
            </a:r>
            <a:endParaRPr lang="ru-RU" sz="6000" b="1" u="sng">
              <a:solidFill>
                <a:srgbClr val="CC0066"/>
              </a:solidFill>
            </a:endParaRP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748712" cy="511175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z="3400" i="1" dirty="0">
              <a:solidFill>
                <a:srgbClr val="591F4D"/>
              </a:solidFill>
              <a:latin typeface="YD2002" pitchFamily="18" charset="-127"/>
            </a:endParaRPr>
          </a:p>
          <a:p>
            <a:pPr>
              <a:lnSpc>
                <a:spcPct val="90000"/>
              </a:lnSpc>
            </a:pPr>
            <a:endParaRPr lang="en-US" sz="3400" i="1" dirty="0">
              <a:solidFill>
                <a:srgbClr val="591F4D"/>
              </a:solidFill>
              <a:latin typeface="YD2002" pitchFamily="18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i="1" dirty="0">
                <a:latin typeface="YD2002" pitchFamily="18" charset="-127"/>
              </a:rPr>
              <a:t>     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i="1" dirty="0">
                <a:solidFill>
                  <a:schemeClr val="bg2"/>
                </a:solidFill>
                <a:latin typeface="YD2002" pitchFamily="18" charset="-127"/>
              </a:rPr>
              <a:t>         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i="1" dirty="0">
                <a:solidFill>
                  <a:schemeClr val="bg2"/>
                </a:solidFill>
                <a:latin typeface="YD2002" pitchFamily="18" charset="-127"/>
              </a:rPr>
              <a:t>                </a:t>
            </a:r>
            <a:endParaRPr lang="en-US" sz="3400" i="1" dirty="0">
              <a:solidFill>
                <a:srgbClr val="CC0066"/>
              </a:solidFill>
              <a:latin typeface="YD2002" pitchFamily="18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3400" i="1" dirty="0" smtClean="0">
                <a:solidFill>
                  <a:srgbClr val="CC0066"/>
                </a:solidFill>
                <a:latin typeface="YD2002" pitchFamily="18" charset="-127"/>
              </a:rPr>
              <a:t>.</a:t>
            </a:r>
            <a:endParaRPr lang="en-US" sz="3400" i="1" dirty="0">
              <a:solidFill>
                <a:srgbClr val="CC0066"/>
              </a:solidFill>
              <a:latin typeface="YD2002" pitchFamily="18" charset="-127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i="1" dirty="0">
                <a:solidFill>
                  <a:srgbClr val="CC0066"/>
                </a:solidFill>
                <a:latin typeface="YD2002" pitchFamily="18" charset="-127"/>
              </a:rPr>
              <a:t>            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i="1" dirty="0">
              <a:solidFill>
                <a:srgbClr val="CC0066"/>
              </a:solidFill>
              <a:latin typeface="YD2002" pitchFamily="18" charset="-127"/>
            </a:endParaRPr>
          </a:p>
          <a:p>
            <a:pPr>
              <a:lnSpc>
                <a:spcPct val="90000"/>
              </a:lnSpc>
            </a:pPr>
            <a:endParaRPr lang="en-US" sz="2400" i="1" dirty="0">
              <a:solidFill>
                <a:srgbClr val="591F4D"/>
              </a:solidFill>
            </a:endParaRPr>
          </a:p>
          <a:p>
            <a:pPr>
              <a:lnSpc>
                <a:spcPct val="90000"/>
              </a:lnSpc>
            </a:pPr>
            <a:endParaRPr lang="en-US" sz="2400" i="1" dirty="0">
              <a:solidFill>
                <a:srgbClr val="591F4D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dirty="0"/>
          </a:p>
        </p:txBody>
      </p:sp>
      <p:pic>
        <p:nvPicPr>
          <p:cNvPr id="91142" name="Picture 6" descr="i?id=10722571&amp;tov=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88840"/>
            <a:ext cx="2279650" cy="2952750"/>
          </a:xfrm>
          <a:prstGeom prst="rect">
            <a:avLst/>
          </a:prstGeom>
          <a:noFill/>
        </p:spPr>
      </p:pic>
      <p:pic>
        <p:nvPicPr>
          <p:cNvPr id="91146" name="Picture 10" descr="i?id=1648429&amp;tov=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420888"/>
            <a:ext cx="2263775" cy="2735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600" decel="100000"/>
                                        <p:tgtEl>
                                          <p:spTgt spid="91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600" decel="100000" fill="hold"/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00" decel="100000" fill="hold"/>
                                        <p:tgtEl>
                                          <p:spTgt spid="91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00" decel="100000" fill="hold"/>
                                        <p:tgtEl>
                                          <p:spTgt spid="91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322</Words>
  <Application>Microsoft Office PowerPoint</Application>
  <PresentationFormat>Экран (4:3)</PresentationFormat>
  <Paragraphs>89</Paragraphs>
  <Slides>17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Диаграмма</vt:lpstr>
      <vt:lpstr>Слайд 1</vt:lpstr>
      <vt:lpstr>Слайд 2</vt:lpstr>
      <vt:lpstr>Слайд 3</vt:lpstr>
      <vt:lpstr>Слайд 4</vt:lpstr>
      <vt:lpstr>Слайд 5</vt:lpstr>
      <vt:lpstr>Recall the names of the objects in the picture.</vt:lpstr>
      <vt:lpstr>Слайд 7</vt:lpstr>
      <vt:lpstr>Using computer in everyday life</vt:lpstr>
      <vt:lpstr>Computer jokes</vt:lpstr>
      <vt:lpstr>Слайд 10</vt:lpstr>
      <vt:lpstr>Слайд 11</vt:lpstr>
      <vt:lpstr>Remember the words!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Remember the words!</dc:title>
  <dc:creator>Ирина Юрьевна</dc:creator>
  <cp:lastModifiedBy>Ирина Юрьевна</cp:lastModifiedBy>
  <cp:revision>18</cp:revision>
  <dcterms:created xsi:type="dcterms:W3CDTF">2012-03-27T08:00:32Z</dcterms:created>
  <dcterms:modified xsi:type="dcterms:W3CDTF">2012-04-16T04:52:04Z</dcterms:modified>
</cp:coreProperties>
</file>