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71" r:id="rId3"/>
    <p:sldId id="273" r:id="rId4"/>
    <p:sldId id="268" r:id="rId5"/>
    <p:sldId id="257" r:id="rId6"/>
    <p:sldId id="258" r:id="rId7"/>
    <p:sldId id="261" r:id="rId8"/>
    <p:sldId id="259" r:id="rId9"/>
    <p:sldId id="275" r:id="rId10"/>
    <p:sldId id="278" r:id="rId11"/>
    <p:sldId id="260" r:id="rId12"/>
    <p:sldId id="262" r:id="rId13"/>
    <p:sldId id="274" r:id="rId14"/>
    <p:sldId id="272" r:id="rId15"/>
    <p:sldId id="263" r:id="rId16"/>
    <p:sldId id="265" r:id="rId17"/>
    <p:sldId id="279" r:id="rId18"/>
    <p:sldId id="280" r:id="rId19"/>
    <p:sldId id="267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9" autoAdjust="0"/>
    <p:restoredTop sz="86418" autoAdjust="0"/>
  </p:normalViewPr>
  <p:slideViewPr>
    <p:cSldViewPr>
      <p:cViewPr varScale="1">
        <p:scale>
          <a:sx n="89" d="100"/>
          <a:sy n="89" d="100"/>
        </p:scale>
        <p:origin x="-11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3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1A4C7D6-87D2-4754-9A9B-6CBB4578A92B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79B87C7-EE2A-4F9D-A03C-2340BE9EC1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4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0F56F9B-C4AA-4ADD-8949-D4185149D590}" type="slidenum">
              <a:rPr lang="ru-RU">
                <a:latin typeface="Calibri" panose="020F0502020204030204" pitchFamily="34" charset="0"/>
              </a:rPr>
              <a:pPr/>
              <a:t>1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4985-1EE2-4D02-BC98-88AA4A8B523A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C5323-04E7-434D-B6AE-87B2F9F4CF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4FE2-D930-4FC9-B268-353F70E5DB80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AEE76-1FA2-47B0-9810-D50A8EEF9E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1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9CACF-BAD0-4D76-B5AE-40706BD013C3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C5426-C8DC-4016-B54D-BD7AC379FD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6D914-44CB-4518-97FF-FCF57DD7696B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6E09D50-885E-4B68-9EF8-34B4BA2583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88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B051B-FA42-4C02-93B1-CCD170804A39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50FC6-E2CA-4C63-8429-CA693EF666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2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B11D8-8A47-43BF-BA28-F8E66A346786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4915B33-7566-40F7-BD75-7FFEC073D54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76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5F463-36A1-45D0-B3DE-D27D01F97CED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16140-A702-4386-8D13-AF820A52B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37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4A1ED-1C8A-4274-92F7-4E499C0C3207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53EB2-15F2-4E84-B85A-2CCC530411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78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8C6C6-546A-4DD1-9EEF-6AD1D4A3AC45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4511D-9E91-4A13-8C94-E8C426BBC7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5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4C36-E5AA-40B2-BFBD-D70344A4E6FD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ADDAF-2495-4F9F-ADFC-1889CD25B9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85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132BE-1BC5-410E-BFBE-56BDE3B22E22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B4002-EA61-4597-B680-5BCAC7DC22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91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5E5A44-8077-484B-861F-19668C302C19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fld id="{5ECF4FCA-EB78-4ADE-B704-5DE5DF67F73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1" r:id="rId2"/>
    <p:sldLayoutId id="2147483720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21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1" y="4797425"/>
            <a:ext cx="3240360" cy="1655763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ученица 10 класса МБОУ СОШ № 177</a:t>
            </a:r>
          </a:p>
          <a:p>
            <a:pPr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Булкина Алина</a:t>
            </a:r>
          </a:p>
          <a:p>
            <a:pPr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</a:t>
            </a:r>
          </a:p>
          <a:p>
            <a:pPr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ОБЖ высшей категории </a:t>
            </a:r>
          </a:p>
          <a:p>
            <a:pPr>
              <a:spcAft>
                <a:spcPct val="0"/>
              </a:spcAft>
            </a:pP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Матыцина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О.Ф.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715035"/>
            <a:ext cx="7175351" cy="3210422"/>
          </a:xfrm>
        </p:spPr>
        <p:txBody>
          <a:bodyPr>
            <a:normAutofit fontScale="90000"/>
          </a:bodyPr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«Космические»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страницы истории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аэродрома Кряж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339725"/>
            <a:ext cx="1789112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221163"/>
            <a:ext cx="16573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21163"/>
            <a:ext cx="2236787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298449"/>
            <a:ext cx="19081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8135938" cy="6086475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посадки на аэродроме Энгельс нам было приказано ждать. Ю.А. Гагарин по ВЧ докладывал о выполнении полета ЦК и правительству.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Естественно, волнение снова охватило весь экипаж, – а если он полетит другим самолетом? Но волнение оказалось напрасным.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Вскоре к самолету через образовавшийся живой коридор подъехали машины. Люди, встречавшие космонавта № 1 Ю.А. Гагарина, еще теснее обступили наш самолет. А он, улыбающийся, в костюме голубого цвета, приветственно помахивая рукой собравшимся, подошел к нам и тепло поздоровался со всем экипажем.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4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Ю.А. Гагарин поднялся по трапу, повернулся к провожающим, поднял руку, успокаивая ликующую массу людей, тепло поблагодарил за встречу, внимание, сказал, что чувствует себя хорошо, и что надо лететь. Затем попрощался со всеми. Экипаж быстро занял свои места, и начался рейс, память о котором навсегда останется в наших сердцах.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Ю.А. Гагарин уютно сидел в кресле салона и неторопливо отвечал на вопросы. Мягкая улыбка не сходила с его чуть уставшего лица. Все присутствовавшие в самолете внимательно слушали рассказ этого необыкновенного человека, первого космонавта, проложившего дорогу в космос.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Весенняя неустойчивая погода потребовала от экипажа максимум усилий, чтобы вести самолет плавно без болтанки.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вот показался впереди аэродром г. Куйбышева. С воздуха было видно, что на аэродроме множество людей, пришедших встретить первого в мире космонавта.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мягко приземлились и </a:t>
            </a:r>
            <a:r>
              <a:rPr lang="ru-RU" sz="48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зарулили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стоянку. Ю.А. Гагарин проворно спустился по трапу </a:t>
            </a:r>
            <a:endParaRPr lang="ru-RU" sz="4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снимок в газете «За Родину» от 18.4.61) и очутился в теплых объятиях встречающих.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Экипаж в строю замер у самолета. Ю.А. Гагарин подошел к нам, поблагодарил за полет, </a:t>
            </a:r>
            <a:endParaRPr lang="ru-RU" sz="4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попрощался 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направился к машине. Вскоре он уехал на кратковременный отдых перед </a:t>
            </a:r>
            <a:endParaRPr lang="ru-RU" sz="4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полетом 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Москву.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 гордости за выполненное задание, за доверие, оказанное нам, переполняло нас. </a:t>
            </a:r>
            <a:endParaRPr lang="ru-RU" sz="4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увидели, поздравили, заботились в числе первых о первопроходце космоса, </a:t>
            </a:r>
            <a:endParaRPr lang="ru-RU" sz="4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первом </a:t>
            </a: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космонавте в мире – Юрии Алексеевиче Гагарине.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вкратце о том памятном рейсе 12 апреля 1961 года.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9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уважением	Малыгин Виктор Алексеевич</a:t>
            </a:r>
            <a:r>
              <a:rPr lang="ru-RU" sz="3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31.10. 1983.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РГАНТД. Ф. 31. Оп. 6 л/ф. Д. 669. Л. 1, 1об. Автограф.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789363"/>
            <a:ext cx="1663700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000"/>
                            </p:stCondLst>
                            <p:childTnLst>
                              <p:par>
                                <p:cTn id="6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0"/>
                            </p:stCondLst>
                            <p:childTnLst>
                              <p:par>
                                <p:cTn id="7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1500"/>
                            </p:stCondLst>
                            <p:childTnLst>
                              <p:par>
                                <p:cTn id="7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3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6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7500"/>
                            </p:stCondLst>
                            <p:childTnLst>
                              <p:par>
                                <p:cTn id="9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684213" y="196850"/>
            <a:ext cx="7920037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ru-RU" dirty="0"/>
              <a:t>	</a:t>
            </a:r>
          </a:p>
          <a:p>
            <a:r>
              <a:rPr lang="ru-RU" dirty="0"/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Десантник Вениамин Петрович Расторгуев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одной из поисково-спасательных групп, работавших на Кряже до начала 70-х годов, и в любой момент лучшие куйбышевские  парашютисты были готовы вылететь туда, где потребуется их помощь в эвакуации космонавтов и космических аппаратов, которые возвращались на Землю, а не сгорали в атмосфере. </a:t>
            </a:r>
          </a:p>
          <a:p>
            <a:r>
              <a:rPr lang="ru-RU" sz="2400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 воспоминания Вениамина Петровича: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«Летом 1960 года заместитель командира нашей эскадрильи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Маракин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привез с места приземления  Белку и Стрелку.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		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3068638"/>
            <a:ext cx="2354262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4076700"/>
            <a:ext cx="1431925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684213" y="2592388"/>
            <a:ext cx="79200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 1961 года наши ребята летали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собачкой Чернушкой и манекеном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«Иваном Ивановичем».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И Чернушку,  и манекен привезли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к нам на Кряж, а потом отправили в Москву.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Все это было, конечно, строго засекречено.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Чернушка, кстати, «подписала» угол комнаты, куда ее 		запирали на ночь, и мы там в шутку прицепили 			флажок  - историческое, можно сказать место!».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150"/>
            <a:ext cx="8229600" cy="5434013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Космических </a:t>
            </a:r>
            <a:r>
              <a:rPr lang="ru-RU" sz="31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страниц </a:t>
            </a:r>
            <a:endParaRPr lang="ru-RU" sz="31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историю Куйбышевского района вписано немало. </a:t>
            </a:r>
            <a:endParaRPr lang="ru-RU" sz="31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Многим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интересно узнать, что именно на </a:t>
            </a:r>
            <a:r>
              <a:rPr lang="ru-RU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Кряжский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аэродром в августе 1961 года доставили с места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приземления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«Востока-2»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Германа Титова.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6-7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августа на корабле «Восток» Герман Титов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совершил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многовитковый полет вокруг Земли.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Полет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продолжался 25 часов 11 минут.</a:t>
            </a:r>
            <a:b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Облетев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17 раз вокруг земли, приземлился он также в саратовской области в районе г. Красный Кут, но вскоре был доставлен на самолёте Ил-14 на аэродром Кряж, где летчикам посчастливилось увидеть космонавта № 2, тогда еще капитана Титова.</a:t>
            </a:r>
            <a:b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852738"/>
            <a:ext cx="1368425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9275"/>
            <a:ext cx="8229600" cy="5903913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передать словами, что творилось на аэродроме «Кряж». Словно весь Куйбышев высыпал на аэродром, и люди заполняли лётное поле. Ни милиция, ни военный кордон не смогли остановить нашествие людей на аэродром. Люди бежали, ехали на лошадях, на велосипедах, машинах со всех сторон аэродрома.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Всем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хотелось увидеть живого космонавта. Через некоторое время высокие чины, встречавшие Германа Титова, увезли его в военный санаторий «Волга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Но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после этого люди оставались на аэродроме; они ликовали, целовались, радовались, гордились подвигом СССР в космосе.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3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триумф! </a:t>
            </a:r>
            <a:endParaRPr lang="ru-RU" sz="23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воздух летели фуражки</a:t>
            </a: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похоже </a:t>
            </a: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 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победы 1945 </a:t>
            </a: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Красной площади</a:t>
            </a: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3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860800"/>
            <a:ext cx="40322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288" y="549275"/>
            <a:ext cx="8229600" cy="5605463"/>
          </a:xfrm>
        </p:spPr>
        <p:txBody>
          <a:bodyPr rtlCol="0">
            <a:normAutofit fontScale="92500"/>
          </a:bodyPr>
          <a:lstStyle/>
          <a:p>
            <a:pPr marL="0" indent="0" fontAlgn="auto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 1967-69 годах на нашем аэродроме совершил первые прыжки с парашютом студент Куйбышевского авиационного института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Геннадий Манаков, будущий летчик-космонавт.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Лётчик-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космонавт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Российской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Федерации </a:t>
            </a:r>
            <a:endParaRPr lang="ru-RU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Геннадий Манаков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852738"/>
            <a:ext cx="2232025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Grp="1"/>
          </p:cNvSpPr>
          <p:nvPr>
            <p:ph sz="quarter" idx="13"/>
          </p:nvPr>
        </p:nvSpPr>
        <p:spPr>
          <a:xfrm>
            <a:off x="755650" y="731838"/>
            <a:ext cx="7632700" cy="3475037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Georgia" panose="02040502050405020303" pitchFamily="18" charset="0"/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Кряже в начале 60-х годов тренировалась свердловская парашютистка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Ирина Соловьева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член сборной команды СССР – она была потом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дублером № 1 Валентины Терешковой.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3573463"/>
            <a:ext cx="1944688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3059113" y="5357813"/>
            <a:ext cx="3097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Соловьева Ирина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Баяновна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Полковник, мастер спорта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1946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9275"/>
            <a:ext cx="8291513" cy="5576888"/>
          </a:xfrm>
        </p:spPr>
        <p:txBody>
          <a:bodyPr rtlCol="0">
            <a:normAutofit fontScale="92500" lnSpcReduction="20000"/>
          </a:bodyPr>
          <a:lstStyle/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одна важная страница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– создание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школы юных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летчиков-космонавтов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которую возглавлял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широко известный 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Самаре генерал Ф.Г. Кисель, </a:t>
            </a: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бывший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начальник Сызранского вертолетного училища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	Она открылась 31 августа 1977 года и носила 	имя нашего 		земляка, дважды Героя Советского Союза 			Владимира Шаталова. Набор в школу шел на базе 		аэроклуба.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Кряжском аэродроме подростки, мечтающие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связать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 с небом, совершали свои первые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парашютные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прыжки,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школа помогала им 			определиться с выбором будущей профессии.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Первый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стране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юношеский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авиационно-космический комплекс имени дважды Героя Советского Союза В.А.Шаталова проработал 15 лет (1977-1992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Куйбышевский район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гордился </a:t>
            </a:r>
            <a:endParaRPr lang="ru-RU" sz="2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своим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парашютным клубом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76475"/>
            <a:ext cx="1655763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sz="quarter" idx="13"/>
          </p:nvPr>
        </p:nvSpPr>
        <p:spPr>
          <a:xfrm>
            <a:off x="684213" y="731838"/>
            <a:ext cx="7704137" cy="5360987"/>
          </a:xfrm>
        </p:spPr>
        <p:txBody>
          <a:bodyPr/>
          <a:lstStyle/>
          <a:p>
            <a:pPr marL="44450" indent="0">
              <a:buFont typeface="Georgia" panose="02040502050405020303" pitchFamily="18" charset="0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2003 году в Куйбышевском районе появился первый в Самаре районный космический музей. </a:t>
            </a:r>
          </a:p>
          <a:p>
            <a:pPr marL="44450" indent="0">
              <a:buFont typeface="Georgia" panose="02040502050405020303" pitchFamily="18" charset="0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открытие экспозиции тогда впервые собрались самарские ветераны-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гагаринцы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члены семей тех, кто встречал на Земле первых советских космонавтов.</a:t>
            </a:r>
          </a:p>
          <a:p>
            <a:pPr marL="44450" indent="0">
              <a:buFont typeface="Georgia" panose="02040502050405020303" pitchFamily="18" charset="0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>
              <a:buFont typeface="Georgia" panose="02040502050405020303" pitchFamily="18" charset="0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>
              <a:buFont typeface="Georgia" panose="02040502050405020303" pitchFamily="18" charset="0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>
              <a:buFont typeface="Georgia" panose="02040502050405020303" pitchFamily="18" charset="0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>
              <a:buFont typeface="Georgia" panose="02040502050405020303" pitchFamily="18" charset="0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781300"/>
            <a:ext cx="38100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900113" y="2828925"/>
            <a:ext cx="72723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Ветераны самарской космонавтики (слева направо):   		Ю.А. </a:t>
            </a:r>
            <a:r>
              <a:rPr lang="ru-RU" dirty="0" err="1"/>
              <a:t>Инцин</a:t>
            </a:r>
            <a:r>
              <a:rPr lang="ru-RU" dirty="0"/>
              <a:t>, В.Я. Стрельцов, В.А. Малыгин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15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650" y="731838"/>
            <a:ext cx="7777163" cy="5576887"/>
          </a:xfrm>
        </p:spPr>
        <p:txBody>
          <a:bodyPr rtlCol="0">
            <a:normAutofit fontScale="25000" lnSpcReduction="2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2007 году в музее </a:t>
            </a:r>
            <a:r>
              <a:rPr lang="ru-RU" sz="7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"Самара Космическая" 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	 произошло </a:t>
            </a:r>
            <a:r>
              <a:rPr lang="ru-RU" sz="7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торжественное открытие 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выставочного стенда</a:t>
            </a:r>
            <a:r>
              <a:rPr lang="ru-RU" sz="7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посвященного </a:t>
            </a:r>
            <a:r>
              <a:rPr lang="ru-RU" sz="7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30-летию создания 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Куйбышевской </a:t>
            </a:r>
            <a:r>
              <a:rPr lang="ru-RU" sz="7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школы юных </a:t>
            </a:r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летчиков-космонавтов.	</a:t>
            </a:r>
            <a:endParaRPr lang="ru-RU" sz="7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рамках открытия стенда состоялась церемония передачи </a:t>
            </a:r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знамени</a:t>
            </a:r>
            <a:r>
              <a:rPr lang="ru-RU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лет существования через 30 эскадрилий </a:t>
            </a:r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(классов</a:t>
            </a:r>
            <a:r>
              <a:rPr lang="ru-RU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УПК и 15 </a:t>
            </a:r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эскадрилий </a:t>
            </a:r>
            <a:r>
              <a:rPr lang="ru-RU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ШЮЛК прошли тысячи школьников. Ежегодно около 200 выпускников получали Свидетельства о присвоении квалификация младшего авиационного специалиста широкого профиля. </a:t>
            </a:r>
            <a:endParaRPr lang="ru-RU" sz="7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Выпускница </a:t>
            </a:r>
            <a:r>
              <a:rPr lang="ru-RU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школы юных лётчиков – </a:t>
            </a:r>
            <a:r>
              <a:rPr lang="ru-RU" sz="5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космонавтов Ирина </a:t>
            </a:r>
            <a:r>
              <a:rPr lang="ru-RU" sz="5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Свечникова</a:t>
            </a:r>
            <a:r>
              <a:rPr lang="ru-RU" sz="5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отметила, что </a:t>
            </a:r>
            <a:r>
              <a:rPr lang="ru-RU" sz="5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поступление в школу юных летчиков - это осознанный шаг навстречу к будущей профессии.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6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 время, в 1977 году, мы все мечтали об авиации, о космосе. Школа помогла мне определиться с выбором моей дальнейшей профессии, вся моя жизнь так или иначе связана с авиацией. Я закончила Куйбышевский авиационный институт, затем уехала работать в Смоленский авиационный завод, где мы занимались разработкой космического корабля «Бурана». Хочу отметить, что мы до сих пор очень дружны с остальными выпускниками школы, встречаемся, посещаем салоны малой авиации. Осталось чувство единения, авиация нас сблизила.</a:t>
            </a:r>
            <a:endParaRPr lang="ru-RU" sz="6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4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5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подробности жизни выпускников Юношеского авиационно-космического комплекса имени дважды Героя Советского Союза В.А.Шаталова, документы и </a:t>
            </a:r>
            <a:endParaRPr lang="ru-RU" sz="5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фотоматериалы</a:t>
            </a:r>
            <a:r>
              <a:rPr lang="ru-RU" sz="5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повествующие о буднях курсантов и </a:t>
            </a:r>
            <a:endParaRPr lang="ru-RU" sz="5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преподавателей </a:t>
            </a:r>
            <a:r>
              <a:rPr lang="ru-RU" sz="5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школы, можно узнать в муниципальном </a:t>
            </a:r>
            <a:r>
              <a:rPr lang="ru-RU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музее </a:t>
            </a:r>
            <a:endParaRPr lang="ru-RU" sz="5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Самара Космическая», который расположился по адресу: </a:t>
            </a:r>
            <a:endParaRPr lang="ru-RU" sz="5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5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проспект </a:t>
            </a:r>
            <a:r>
              <a:rPr lang="ru-RU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Ленина, 21.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5229225"/>
            <a:ext cx="22320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 космические полеты стали длительными, а корабли научились маневрировать на орбите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Была сформирована  специальная поисковая «космическая» эскадрилья, разместившаяся в Чебеньках в Оренбургской области.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встречи космонавтов переместилось из Поволжья в казахстанские степи, и вернувшиеся с орбиты экипажи стали доставлять на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благоустроившийся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Байконур,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оттуда в Подмосковье,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аэродром Чкаловский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космический этап истории аэродрома Кряж завершился.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30028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500438"/>
            <a:ext cx="201612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sz="quarter" idx="13"/>
          </p:nvPr>
        </p:nvSpPr>
        <p:spPr>
          <a:xfrm>
            <a:off x="755650" y="731838"/>
            <a:ext cx="7848600" cy="5505450"/>
          </a:xfrm>
        </p:spPr>
        <p:txBody>
          <a:bodyPr/>
          <a:lstStyle/>
          <a:p>
            <a:pPr marL="44450" indent="0" algn="ctr">
              <a:buFont typeface="Georgia" panose="02040502050405020303" pitchFamily="18" charset="0"/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 algn="ctr">
              <a:buFont typeface="Georgia" panose="02040502050405020303" pitchFamily="18" charset="0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неумолимо, уходит в прошлое история нашей страны, поэтому так важно не потерять ту живую нить, что связывает нас с пионерами космического ракетостроения, тем более что жители нашего родного района вписали в летопись покорения космоса одну из самых славных страниц.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908"/>
            <a:ext cx="9144000" cy="726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19955671">
            <a:off x="2739338" y="2859999"/>
            <a:ext cx="7046633" cy="4393052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0" indent="0" algn="ctr" fontAlgn="auto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сколько бы лет не прошло,</a:t>
            </a:r>
          </a:p>
          <a:p>
            <a:pPr marL="0" indent="0" algn="ctr" fontAlgn="auto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маленький аэродром на окраине Самары </a:t>
            </a:r>
          </a:p>
          <a:p>
            <a:pPr marL="0" indent="0" algn="ctr" fontAlgn="auto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навсегда останется в памяти современников,</a:t>
            </a:r>
          </a:p>
          <a:p>
            <a:pPr marL="0" indent="0" algn="ctr" fontAlgn="auto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участник исторического космического события.</a:t>
            </a:r>
            <a:b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7988" y="620713"/>
            <a:ext cx="8229600" cy="5688012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нашем городе не найдешь района, в котором не было бы памятных мест, связанных с космической историей!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известной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загородной гостиницы обкома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партии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на 1-й просеке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это и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санаторий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"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Волга", в котором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останавливались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космонавты,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аэродром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Смышляевка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именно оттуда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шесть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		летчиков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кандидатов на первый полет в космос,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вылетели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осмотр предполагаемого места посадки "Востока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аэродром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там находился штаб поисково-спасательных групп, которым руководил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командующий ВВС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ПриВО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К.Т.Цедрик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именно с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Кряжского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аэродрома вылетел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Энгельс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самолет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Ил-14,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доставили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Куйбышев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Ю.А.Гагарина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....</a:t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773238"/>
            <a:ext cx="1831975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021263"/>
            <a:ext cx="198755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sz="quarter" idx="13"/>
          </p:nvPr>
        </p:nvSpPr>
        <p:spPr>
          <a:xfrm>
            <a:off x="827088" y="548680"/>
            <a:ext cx="7597775" cy="3658195"/>
          </a:xfrm>
        </p:spPr>
        <p:txBody>
          <a:bodyPr/>
          <a:lstStyle/>
          <a:p>
            <a:pPr marL="0" indent="0">
              <a:buFont typeface="Georgia" panose="02040502050405020303" pitchFamily="18" charset="0"/>
              <a:buNone/>
            </a:pPr>
            <a:r>
              <a:rPr lang="ru-RU" sz="2400" b="1" dirty="0" smtClean="0"/>
              <a:t>	</a:t>
            </a:r>
          </a:p>
          <a:p>
            <a:pPr marL="0" indent="0">
              <a:buFont typeface="Georgia" panose="02040502050405020303" pitchFamily="18" charset="0"/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Кряж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 военный аэродром на юго-западной окраине г. Самара. Расположен в Куйбышевском районе города, в 2.5 км к юго-востоку от железнодорожной станции Кряж.</a:t>
            </a:r>
          </a:p>
          <a:p>
            <a:pPr marL="0" indent="0">
              <a:buFont typeface="Georgia" panose="02040502050405020303" pitchFamily="18" charset="0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Аэродром существует с 1930-х годов. В годы Великой Отечественной войны являлся одним из аэродромов 1-й запасной авиабригады ВВС РККА.</a:t>
            </a:r>
          </a:p>
          <a:p>
            <a:pPr marL="0" indent="0">
              <a:buFont typeface="Georgia" panose="02040502050405020303" pitchFamily="18" charset="0"/>
              <a:buNone/>
            </a:pPr>
            <a:endParaRPr lang="ru-RU" sz="2400" dirty="0" smtClean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52950"/>
            <a:ext cx="1908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560888"/>
            <a:ext cx="1908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60888"/>
            <a:ext cx="21574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151"/>
            <a:ext cx="8229600" cy="2160786"/>
          </a:xfrm>
        </p:spPr>
        <p:txBody>
          <a:bodyPr rtlCol="0">
            <a:normAutofit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далеком 1959 году он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 второй самой важной точкой, после космодрома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Байконур.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были сосредоточены поисково-спасательные группы, которым предстояло обеспечить поиск  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Юрия Гагарина 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его эвакуацию с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высадки.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2016125" cy="304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3419475" y="5091113"/>
            <a:ext cx="47529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Ю.А. Гагарин в салоне самолета Ил-14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перелете в г. Куйбышев 12 апреля 1961 г.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А. Алексеева. РГАНТД. Арх. № П-302.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404813"/>
            <a:ext cx="7920038" cy="5721350"/>
          </a:xfrm>
        </p:spPr>
        <p:txBody>
          <a:bodyPr rtlCol="0">
            <a:normAutofit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Экипажем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который доставил Юрия Гагарина на аэродром Кряж, после приземления в районе деревни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Смеловка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Саратовской области, командовал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Василий Григорьевич Баранов.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Именно он одним из первых расспрашивал первого космонавта планеты о полете. 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 Однако поделиться  своими впечатлениями он долгое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мог, всю информацию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спасательной операции строго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засекретили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долгие годы.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2004 году эти факты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стали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достоянием широкой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общественности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3" name="Рисунок 4" descr="http://samarskieizvestia.ru/__getpic.phtml?id=71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357563"/>
            <a:ext cx="30241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20713"/>
            <a:ext cx="8229600" cy="5505450"/>
          </a:xfrm>
        </p:spPr>
        <p:txBody>
          <a:bodyPr rtlCol="0">
            <a:normAutofit fontScale="925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Начальником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парашютно-десантной службы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(ПДС) Приволжского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военного округа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 годы был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подполковник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Василий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Иванович Сараев,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 Великой Отечественной войны. Он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обучал молодых врачей-новобранцев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Москвы (среди них – Борис Егоров, студент-медик 6-го курса, будущий космонавт) парашютному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Отец никогда не рассказывал о том, как он руководил парашютной подготовкой первых космических медиков,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из воспоминаний Галины Васильевны, дочери В.И.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Сараева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недавно узнали мы, что отец вместе со своими сослуживцами 12 апреля 1961 года десантировались возле саратовской деревни </a:t>
            </a:r>
            <a:r>
              <a:rPr lang="ru-RU" sz="2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Смеловка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где на свежевспаханной земле лежал обгоревший шар-корабль Юрия Гагарина. И наши военные парашютисты охраняли «Восток».</a:t>
            </a:r>
            <a:endParaRPr lang="ru-R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9275"/>
            <a:ext cx="8229600" cy="590391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Летчик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 Алексеевич Малыгин был вторым пилотом самолета Ил-14, на котором Гагарин был доставлен из Энгельса в Куйбышев.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сам это объяснил подполковник ВВС: «Почему за Гагариным послали именно наш экипаж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 накануне, 11 апреля,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прилетел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московский самолет-«салон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Ил-11 и,  заруливая на стоянку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повредил центроплан.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Иначе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мы, конечно, за космонавтом не полетели бы, если бы все было нормально! Но когда уже  с Гагариным на борту подлетали к Кряжу, получили команду - лететь на «Трехгорку», это был позывной заводского аэродрома на Безымянке». Вот такая история.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0" y="2349500"/>
            <a:ext cx="2881313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25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250"/>
            <a:ext cx="8229600" cy="5905500"/>
          </a:xfrm>
        </p:spPr>
        <p:txBody>
          <a:bodyPr rtlCol="0">
            <a:normAutofit fontScale="85000" lnSpcReduction="10000"/>
          </a:bodyPr>
          <a:lstStyle/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второго пилота самолета Ил-14 В.А. Малыгина </a:t>
            </a:r>
            <a:endParaRPr lang="ru-RU" sz="1500" b="1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А.Т</a:t>
            </a:r>
            <a:r>
              <a:rPr lang="ru-RU" sz="1500" b="1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Гагариной и Н.А. </a:t>
            </a:r>
            <a:r>
              <a:rPr lang="ru-RU" sz="1500" b="1" cap="small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Варварову</a:t>
            </a:r>
            <a:r>
              <a:rPr lang="ru-RU" sz="1500" b="1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 доставке Ю.А. Гагарина 12 апреля 1961 г. </a:t>
            </a:r>
            <a:endParaRPr lang="ru-RU" sz="1500" b="1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1500" b="1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г. Энгельса в г. Куйбышев.</a:t>
            </a:r>
            <a:r>
              <a:rPr lang="ru-RU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31 октября 1983 г., г. Куйбышев</a:t>
            </a:r>
            <a:r>
              <a:rPr lang="ru-RU" sz="15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1500" b="1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Анна Тимофеевна и Николай Алексеевич!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Мне посчастливилось участвовать в транспортировке первого космонавта Ю.А. Гагарина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 г. Энгельса в г. Куйбышев в составе экипажа в качестве второго пилота.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Я и моя семья до сих пор бережно храним документы и память о том памятном дне 12 апреля 1961 года, о незабываемом рейсе, во время которого у нас на борту самолета находился Ю.А. Гагарин,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ступивший на борт самолета сразу после своего беспримерного полета в космос.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этот весенний день мы находились на аэродроме в готовности выполнить любое задание.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особым приметам, понятным, наверное, только нам, мы чувствовали, что участвуем в каком-то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большом, грандиозном событии. Все были очень собраны, техника подготовлена, но волнение в ожидании чего-то не покидало нас. Прозвучала команда с КП, и мы заняли свои места в самолете. Взлетели после прибытия группы во главе с генерал-полковником Агальцовым. По команде с КП взяли курс на аэродром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Энгельса. Уже следуя по маршруту, из радиограммы с Земли мы узнали, что нам поручено забрать первого космонавта Ю.А. Гагарина из г. Энгельса и доставить в г. Куйбышев. Предполетное волнение уступило место собранности и чувству огромной ответственности за порученное дело. Весь экипаж четко выполнял свои обязанности. Генерал-полковник Агальцов находился в пилотской кабине и вместе с экипажем чутко вслушивался в эфир, в котором тишина прерывалась лишь четкими командами с наземных пунктов управления нашим полетом.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Незадолго до подлета к г. Энгельсу в эфире прозвучал доклад командира вертолета ПСС о том, что он следует на аэродром Энгельс с космонавтом на борту, что самочувствие космонавта хорошее. Ведь все и везде так волновались! 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весть облетела группу, которая находилась на борту нашего самолета. Ликование было всеобщим.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2286000" y="-14622463"/>
            <a:ext cx="457200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ru-RU" sz="800"/>
              <a:t>Уважаемые Анна Тимофеевна и Николай Алексеевич!</a:t>
            </a:r>
          </a:p>
          <a:p>
            <a:r>
              <a:rPr lang="ru-RU" sz="800"/>
              <a:t>Мне посчастливилось участвовать в транспортировке первого космонавта Ю.А. Гагарина из г. Энгельса в г. Куйбышев в составе экипажа в качестве второго пилота.</a:t>
            </a:r>
          </a:p>
          <a:p>
            <a:r>
              <a:rPr lang="ru-RU" sz="800"/>
              <a:t>Я и моя семья до сих пор бережно храним документы и память о том памятном дне 12 апреля 1961 года, о незабываемом рейсе, во время которого у нас на борту самолета находился Ю.А. Гагарин, впервые ступивший на борт самолета сразу после своего беспримерного полета в космос.</a:t>
            </a:r>
          </a:p>
          <a:p>
            <a:r>
              <a:rPr lang="ru-RU" sz="800"/>
              <a:t>В этот весенний день мы находились на аэродроме в готовности выполнить любое задание. По особым приметам, понятным, наверное, только нам, мы чувствовали, что участвуем в каком-то большом, грандиозном событии. Все были очень собраны, техника подготовлена, но волнение в ожидании чего-то не покидало нас.</a:t>
            </a:r>
          </a:p>
          <a:p>
            <a:r>
              <a:rPr lang="ru-RU" sz="800"/>
              <a:t>Прозвучала команда с КП, и мы заняли свои места в самолете. Взлетели после прибытия группы во главе с генерал-полковником Агальцовым. По команде с КП взяли курс на аэродром г. Энгельса. Уже следуя по маршруту, из радиограммы с Земли мы узнали, что нам поручено забрать первого космонавта Ю.А. Гагарина из г. Энгельса и доставить в г. Куйбышев. Предполетное волнение уступило место собранности и чувству огромной ответственности за порученное дело. Весь экипаж четко выполнял свои обязанности. Генерал-полковник Агальцов находился в пилотской кабине и вместе с экипажем чутко вслушивался в эфир, в котором тишина прерывалась лишь четкими командами с наземных пунктов управления нашим полетом. Незадолго до подлета к г. Энгельсу в эфире прозвучал доклад командира вертолета ПСС о том, что он следует на аэродром Энгельс с космонавтом на борту, что самочувствие космонавта хорошее. Ведь все и везде так волновались! Эта весть облетела группу, которая находилась на борту нашего самолета. Ликование было всеобщим.</a:t>
            </a:r>
          </a:p>
          <a:p>
            <a:r>
              <a:rPr lang="ru-RU" sz="800"/>
              <a:t>После посадки на аэродроме Энгельс нам было приказано ждать. Ю.А. Гагарин по ВЧ докладывал о выполнении полета ЦК и правительству.</a:t>
            </a:r>
          </a:p>
          <a:p>
            <a:r>
              <a:rPr lang="ru-RU" sz="800"/>
              <a:t>Естественно, волнение снова охватило весь экипаж, – а если он полетит другим самолетом? Но волнение оказалось напрасным.</a:t>
            </a:r>
          </a:p>
          <a:p>
            <a:r>
              <a:rPr lang="ru-RU" sz="800"/>
              <a:t>Вскоре к самолету через образовавшийся живой коридор подъехали машины. Люди, встречавшие космонавта № 1 Ю.А. Гагарина, еще теснее обступили наш самолет. А он, улыбающийся, в костюме голубого цвета, приветственно помахивая рукой собравшимся, подошел к нам и тепло поздоровался со всем экипажем.</a:t>
            </a:r>
          </a:p>
          <a:p>
            <a:endParaRPr lang="ru-RU" sz="800"/>
          </a:p>
          <a:p>
            <a:r>
              <a:rPr lang="ru-RU" sz="800"/>
              <a:t>Ю.А. Гагарин в салоне самолета Ил-14 при перелете в г. Куйбышев 12 апреля 1961 г.</a:t>
            </a:r>
          </a:p>
          <a:p>
            <a:r>
              <a:rPr lang="ru-RU" sz="800"/>
              <a:t>Фото А. Алексеева.</a:t>
            </a:r>
          </a:p>
          <a:p>
            <a:r>
              <a:rPr lang="ru-RU" sz="800"/>
              <a:t>РГАНТД. Арх. № П-302.</a:t>
            </a:r>
          </a:p>
          <a:p>
            <a:r>
              <a:rPr lang="ru-RU" sz="800"/>
              <a:t>Ю.А. Гагарин поднялся по трапу, повернулся к провожающим, поднял руку, успокаивая ликующую массу людей, тепло поблагодарил за встречу, внимание, сказал, что чувствует себя хорошо, и что надо лететь. Затем попрощался со всеми. Экипаж быстро занял свои места, и начался рейс, память о котором навсегда останется в наших сердцах.</a:t>
            </a:r>
          </a:p>
          <a:p>
            <a:r>
              <a:rPr lang="ru-RU" sz="800"/>
              <a:t>Ю.А. Гагарин уютно сидел в кресле салона и неторопливо отвечал на вопросы. Мягкая улыбка не сходила с его чуть уставшего лица. Все присутствовавшие в самолете внимательно слушали рассказ этого необыкновенного человека, первого космонавта, проложившего дорогу в космос.</a:t>
            </a:r>
          </a:p>
          <a:p>
            <a:r>
              <a:rPr lang="ru-RU" sz="800"/>
              <a:t>Весенняя неустойчивая погода потребовала от экипажа максимум усилий, чтобы вести самолет плавно без болтанки.</a:t>
            </a:r>
          </a:p>
          <a:p>
            <a:r>
              <a:rPr lang="ru-RU" sz="800"/>
              <a:t>И вот показался впереди аэродром г. Куйбышева. С воздуха было видно, что на аэродроме множество людей, пришедших встретить первого в мире космонавта.</a:t>
            </a:r>
          </a:p>
          <a:p>
            <a:r>
              <a:rPr lang="ru-RU" sz="800"/>
              <a:t>Мы мягко приземлились и зарулили на стоянку. Ю.А. Гагарин проворно спустился по трапу (снимок в газете «За Родину» от 18.4.61) и очутился в теплых объятиях встречающих.</a:t>
            </a:r>
          </a:p>
          <a:p>
            <a:r>
              <a:rPr lang="ru-RU" sz="800"/>
              <a:t>Экипаж в строю замер у самолета. Ю.А. Гагарин подошел к нам, поблагодарил за полет, попрощался и направился к машине. Вскоре он уехал на кратковременный отдых перед полетом в Москву.</a:t>
            </a:r>
          </a:p>
          <a:p>
            <a:r>
              <a:rPr lang="ru-RU" sz="800"/>
              <a:t>Чувство гордости за выполненное задание, за доверие, оказанное нам, переполняло нас. Мы увидели, поздравили, заботились в числе первых о первопроходце космоса, первом космонавте в мире – Юрии Алексеевиче Гагарине.</a:t>
            </a:r>
          </a:p>
          <a:p>
            <a:r>
              <a:rPr lang="ru-RU" sz="800"/>
              <a:t>Вот вкратце о том памятном рейсе 12 апреля 1961 года.</a:t>
            </a:r>
          </a:p>
          <a:p>
            <a:r>
              <a:rPr lang="ru-RU" sz="800"/>
              <a:t>Немного о себе. Я военный летчик, подполковник запаса. Закончил Куйбышевское Суворовское военное училище в 1951 году. Закончив потом летное училище, летал до 1971 года. До 1981 года (10 лет) был начальником смены Куйбышевского Зонального центра ЕС УВД. В 1981 году уволен в запас. В настоящее время диспетчер по режиму и планированию гражданского сектора Куйбышевского Зонального центра УВД Приволжского Управления ГА.</a:t>
            </a:r>
          </a:p>
          <a:p>
            <a:r>
              <a:rPr lang="ru-RU" sz="800"/>
              <a:t>31.10. 1983.</a:t>
            </a:r>
          </a:p>
          <a:p>
            <a:r>
              <a:rPr lang="ru-RU" sz="800"/>
              <a:t>С уважением	Малыгин Виктор Алексеевич.</a:t>
            </a:r>
          </a:p>
          <a:p>
            <a:r>
              <a:rPr lang="ru-RU" sz="800"/>
              <a:t> </a:t>
            </a:r>
          </a:p>
          <a:p>
            <a:r>
              <a:rPr lang="ru-RU" sz="800"/>
              <a:t>РГАНТД. Ф. 31. Оп. 6 л/ф. Д. 669. Л. 1, 1об. Автограф.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624</TotalTime>
  <Words>1269</Words>
  <Application>Microsoft Office PowerPoint</Application>
  <PresentationFormat>Экран (4:3)</PresentationFormat>
  <Paragraphs>201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 «Космические»  страницы истории  аэродрома Кряж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«Космическая» история аэродрома Кряж  в Куйбышевском районе  г. Самары</dc:title>
  <dc:creator>Svinokol</dc:creator>
  <cp:lastModifiedBy>Svinokol</cp:lastModifiedBy>
  <cp:revision>50</cp:revision>
  <dcterms:created xsi:type="dcterms:W3CDTF">2013-01-09T15:15:55Z</dcterms:created>
  <dcterms:modified xsi:type="dcterms:W3CDTF">2013-04-06T13:55:30Z</dcterms:modified>
</cp:coreProperties>
</file>