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2" r:id="rId4"/>
    <p:sldId id="257" r:id="rId5"/>
    <p:sldId id="260" r:id="rId6"/>
    <p:sldId id="272" r:id="rId7"/>
    <p:sldId id="281" r:id="rId8"/>
    <p:sldId id="278" r:id="rId9"/>
    <p:sldId id="277" r:id="rId10"/>
    <p:sldId id="279" r:id="rId11"/>
    <p:sldId id="280" r:id="rId12"/>
    <p:sldId id="276" r:id="rId13"/>
    <p:sldId id="283" r:id="rId14"/>
    <p:sldId id="273" r:id="rId15"/>
    <p:sldId id="275" r:id="rId16"/>
    <p:sldId id="282" r:id="rId17"/>
    <p:sldId id="284" r:id="rId18"/>
    <p:sldId id="28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1613-9E81-4490-8B65-FE07718355D1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3190306-E58D-4E9F-8813-7D7CC4757C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1613-9E81-4490-8B65-FE07718355D1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0306-E58D-4E9F-8813-7D7CC4757C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1613-9E81-4490-8B65-FE07718355D1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0306-E58D-4E9F-8813-7D7CC4757C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1613-9E81-4490-8B65-FE07718355D1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3190306-E58D-4E9F-8813-7D7CC4757C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1613-9E81-4490-8B65-FE07718355D1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0306-E58D-4E9F-8813-7D7CC4757C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1613-9E81-4490-8B65-FE07718355D1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0306-E58D-4E9F-8813-7D7CC4757C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1613-9E81-4490-8B65-FE07718355D1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3190306-E58D-4E9F-8813-7D7CC4757C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1613-9E81-4490-8B65-FE07718355D1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0306-E58D-4E9F-8813-7D7CC4757C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1613-9E81-4490-8B65-FE07718355D1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0306-E58D-4E9F-8813-7D7CC4757C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1613-9E81-4490-8B65-FE07718355D1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0306-E58D-4E9F-8813-7D7CC4757C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1613-9E81-4490-8B65-FE07718355D1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0306-E58D-4E9F-8813-7D7CC4757C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B831613-9E81-4490-8B65-FE07718355D1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3190306-E58D-4E9F-8813-7D7CC4757C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images.yandex.ru/yandsearch?imgexp=1&amp;text=%D1%80%D0%B8%D1%82%D0%BC%20%D0%B2%20%D0%BD%D0%B0%D1%80%D0%BE%D0%B4%D0%BD%D0%BE%D0%BC%20%D1%82%D0%B0%D0%BD%D1%86%D0%B5%20&amp;iw=240&amp;img_url=www.dance-league.com/sites/default/files/resize/245/image/full_MG_3379-600x331.jpg&amp;pos=21&amp;rpt=simage&amp;ih=32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imgexp=1&amp;text=%D1%80%D0%B8%D1%82%D0%BC%20%D0%B2%20%D0%B8%D0%B7%D0%BE%D0%B1%D1%80%D0%B0%D0%B7%D0%B8%D1%82%D0%B5%D0%BB%D1%8C%D0%BD%D0%BE%D0%BC%20%D0%B8%D1%81%D0%BA%D1%83%D1%81%D1%81%D1%82%D0%B2%D0%B5&amp;iw=240&amp;img_url=artnow.ru/img/483000/483010.jpg&amp;pos=10&amp;rpt=simage&amp;ih=320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images.yandex.ru/yandsearch?imgexp=1&amp;img_url=www.obouka.ru/wallpapers/3eb24f9efaf557b58b76f5bd163d0282/1164_3.jpg&amp;ih=320&amp;p=3&amp;text=%D1%80%D0%B8%D1%82%D0%BC%20%D0%B2%20%D0%B8%D1%81%D0%BA%D1%83%D1%81%D1%81%D1%82%D0%B2%D0%B5&amp;iw=240&amp;pos=124&amp;rpt=simage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2" Type="http://schemas.openxmlformats.org/officeDocument/2006/relationships/hyperlink" Target="http://images.yandex.ru/yandsearch?imgexp=1&amp;img_url=www.baby.ru/storage/e/d/0/0/27090088.804202.jpeg&amp;ih=320&amp;p=5&amp;text=%D0%B1%D1%83%D0%BA%D0%B5%D1%82%20%D1%86%D0%B2%D0%B5%D1%82%D0%BE%D0%B2&amp;iw=240&amp;pos=232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imgexp=1&amp;img_url=www.cvetik.by/data/big/image05.jpg&amp;ih=320&amp;p=6&amp;text=%D0%B0%D0%BA%D1%86%D0%B5%D0%BD%D1%82%20%D0%B2%20%D0%BA%D0%BE%D0%BC%D0%BF%D0%BE%D0%B7%D0%B8%D1%86%D0%B8%D0%B8&amp;iw=240&amp;pos=264&amp;rpt=simage" TargetMode="External"/><Relationship Id="rId5" Type="http://schemas.openxmlformats.org/officeDocument/2006/relationships/image" Target="../media/image19.jpeg"/><Relationship Id="rId4" Type="http://schemas.openxmlformats.org/officeDocument/2006/relationships/hyperlink" Target="http://images.yandex.ru/yandsearch?imgexp=1&amp;img_url=forum.exler.ru/arc/uploads/83/post-1299832747.jpg&amp;ih=320&amp;p=1&amp;text=%D0%B1%D1%83%D0%BA%D0%B5%D1%82%20%D1%86%D0%B2%D0%B5%D1%82%D0%BE%D0%B2&amp;iw=240&amp;pos=44&amp;rpt=simage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images.yandex.ru/yandsearch?imgexp=1&amp;text=%D1%80%D0%B8%D1%82%D0%BC%20%20%D1%81%20%D0%B0%D0%BA%D1%86%D0%B5%D0%BD%D1%82%D0%BE%D0%BC&amp;iw=240&amp;img_url=img-fotki.yandex.ru/get/4417/134119484.5/0_5bf8a_1430781_XL&amp;pos=8&amp;rpt=simage&amp;ih=32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hyperlink" Target="http://images.yandex.ru/yandsearch?imgexp=1&amp;text=%D0%B0%D0%BA%D1%86%D0%B5%D0%BD%D1%82%20%D0%B2%20%D0%BA%D0%BE%D0%BC%D0%BF%D0%BE%D0%B7%D0%B8%D1%86%D0%B8%D0%B8&amp;iw=240&amp;img_url=ili.design.ru/diz/composition/accent/i/05row.jpg&amp;pos=29&amp;rpt=simage&amp;ih=320" TargetMode="Externa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484784"/>
            <a:ext cx="8458200" cy="1222375"/>
          </a:xfrm>
        </p:spPr>
        <p:txBody>
          <a:bodyPr>
            <a:noAutofit/>
          </a:bodyPr>
          <a:lstStyle/>
          <a:p>
            <a:r>
              <a:rPr lang="ru-RU" sz="9600" dirty="0" smtClean="0"/>
              <a:t>ОСНОВЫ  КОМПОЗИЦИИ</a:t>
            </a:r>
            <a:endParaRPr lang="ru-RU" sz="9600" dirty="0"/>
          </a:p>
        </p:txBody>
      </p:sp>
      <p:sp>
        <p:nvSpPr>
          <p:cNvPr id="3" name="TextBox 2"/>
          <p:cNvSpPr txBox="1"/>
          <p:nvPr/>
        </p:nvSpPr>
        <p:spPr>
          <a:xfrm>
            <a:off x="3131840" y="5589240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 : Артамонова Е.А., учитель изобразительного искусства ,г. Кемерово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5968" b="14028"/>
          <a:stretch>
            <a:fillRect/>
          </a:stretch>
        </p:blipFill>
        <p:spPr bwMode="auto">
          <a:xfrm>
            <a:off x="0" y="1196752"/>
            <a:ext cx="8640473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5968" b="15619"/>
          <a:stretch>
            <a:fillRect/>
          </a:stretch>
        </p:blipFill>
        <p:spPr bwMode="auto">
          <a:xfrm>
            <a:off x="179512" y="1268760"/>
            <a:ext cx="870107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СТАТИКА В КОМПОЗИЦИИ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412776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   Статичная композиция (статика в композиции) - создает впечатление неподвижности.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r="55856"/>
          <a:stretch>
            <a:fillRect/>
          </a:stretch>
        </p:blipFill>
        <p:spPr bwMode="auto">
          <a:xfrm>
            <a:off x="1763688" y="2420888"/>
            <a:ext cx="5112568" cy="3860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Где  встречается  ритм?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19672" y="1628800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solidFill>
                  <a:schemeClr val="tx2"/>
                </a:solidFill>
              </a:rPr>
              <a:t>В ТАНЦЕ</a:t>
            </a:r>
            <a:endParaRPr lang="ru-RU" sz="3600" b="1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8064" y="3573016"/>
            <a:ext cx="2371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b="1" dirty="0" smtClean="0">
                <a:solidFill>
                  <a:schemeClr val="tx2"/>
                </a:solidFill>
              </a:rPr>
              <a:t>В </a:t>
            </a:r>
            <a:r>
              <a:rPr lang="ru-RU" sz="3600" b="1" dirty="0" smtClean="0">
                <a:solidFill>
                  <a:schemeClr val="tx2"/>
                </a:solidFill>
              </a:rPr>
              <a:t>МУЗЫКЕ</a:t>
            </a:r>
            <a:endParaRPr lang="ru-RU" sz="3600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5013176"/>
            <a:ext cx="47982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</a:rPr>
              <a:t>В ИЗОБРАЗИТЕЛЬНОМ ИСКУССТВЕ</a:t>
            </a:r>
            <a:endParaRPr lang="ru-RU" sz="3600" b="1" dirty="0">
              <a:solidFill>
                <a:schemeClr val="tx2"/>
              </a:solidFill>
            </a:endParaRPr>
          </a:p>
        </p:txBody>
      </p:sp>
      <p:pic>
        <p:nvPicPr>
          <p:cNvPr id="10" name="Picture 8" descr="http://im7-tub-ru.yandex.net/i?id=224530386-28-72&amp;n=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412776"/>
            <a:ext cx="2992437" cy="1799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im2-tub-ru.yandex.net/i?id=312139927-47-72&amp;n=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2780928"/>
            <a:ext cx="249555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http://im4-tub-ru.yandex.net/i?id=299526283-19-72&amp;n=5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0112" y="4653136"/>
            <a:ext cx="286254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РИТМ В КОМПОЗИЦИИ</a:t>
            </a:r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 r="26816"/>
          <a:stretch>
            <a:fillRect/>
          </a:stretch>
        </p:blipFill>
        <p:spPr bwMode="auto">
          <a:xfrm>
            <a:off x="611560" y="4365104"/>
            <a:ext cx="7554477" cy="7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95536" y="2967335"/>
            <a:ext cx="8352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  Ритм в изобразительном искусстве может создаваться повторением цвета, объектов, пятен света и тени.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1556792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 Ритм в изображении появляется тогда, когда в нем присутствует несколько повторяющихся в определенном порядке элементов.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301208"/>
            <a:ext cx="756084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04664"/>
            <a:ext cx="5328592" cy="5928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http://im4-tub-ru.yandex.net/i?id=60044571-23-72&amp;n=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260649"/>
            <a:ext cx="201622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 descr="http://im6-tub-ru.yandex.net/i?id=3964414-09-72&amp;n=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492896"/>
            <a:ext cx="2016224" cy="20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http://im0-tub-ru.yandex.net/i?id=383401252-22-72&amp;n=5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4725144"/>
            <a:ext cx="2411760" cy="190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419475" y="260350"/>
            <a:ext cx="5122863" cy="4191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Виды композиций</a:t>
            </a:r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3419475" y="836613"/>
            <a:ext cx="5267325" cy="5289550"/>
          </a:xfrm>
        </p:spPr>
        <p:txBody>
          <a:bodyPr/>
          <a:lstStyle/>
          <a:p>
            <a:endParaRPr lang="ru-RU" dirty="0" smtClean="0"/>
          </a:p>
          <a:p>
            <a:r>
              <a:rPr lang="ru-RU" b="1" dirty="0" smtClean="0"/>
              <a:t>Композиция без ритма</a:t>
            </a:r>
          </a:p>
          <a:p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Композиция с ритмом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Композиция с акцентом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3600" dirty="0" smtClean="0"/>
              <a:t>Нарушение ритма всегда воспринимается как </a:t>
            </a:r>
            <a:r>
              <a:rPr lang="ru-RU" sz="3600" b="1" u="sng" dirty="0" smtClean="0">
                <a:solidFill>
                  <a:srgbClr val="FF0000"/>
                </a:solidFill>
              </a:rPr>
              <a:t>акцент</a:t>
            </a:r>
            <a:r>
              <a:rPr lang="ru-RU" sz="3600" dirty="0" smtClean="0">
                <a:solidFill>
                  <a:srgbClr val="FF0000"/>
                </a:solidFill>
              </a:rPr>
              <a:t>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 smtClean="0"/>
          </a:p>
        </p:txBody>
      </p:sp>
      <p:pic>
        <p:nvPicPr>
          <p:cNvPr id="5" name="Picture 2" descr="http://im8-tub-ru.yandex.net/i?id=58714434-08-72&amp;n=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340768"/>
            <a:ext cx="1440160" cy="216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ttp://www.gnrtr.ru/Data_rus/ContBlocks/00191/comp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1700213"/>
            <a:ext cx="2928938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://im6-tub-ru.yandex.net/i?id=421981713-03-72&amp;n=5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1916832"/>
            <a:ext cx="3491880" cy="1420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8"/>
          <p:cNvSpPr>
            <a:spLocks noGrp="1"/>
          </p:cNvSpPr>
          <p:nvPr>
            <p:ph idx="1"/>
          </p:nvPr>
        </p:nvSpPr>
        <p:spPr>
          <a:xfrm>
            <a:off x="539552" y="3861048"/>
            <a:ext cx="8229600" cy="2492375"/>
          </a:xfrm>
        </p:spPr>
        <p:txBody>
          <a:bodyPr/>
          <a:lstStyle/>
          <a:p>
            <a:r>
              <a:rPr lang="ru-RU" u="sng" dirty="0" smtClean="0"/>
              <a:t>Акцент в композиции можно изобразить:</a:t>
            </a:r>
          </a:p>
          <a:p>
            <a:r>
              <a:rPr lang="ru-RU" dirty="0" smtClean="0"/>
              <a:t>Изменив </a:t>
            </a:r>
            <a:r>
              <a:rPr lang="ru-RU" b="1" u="sng" dirty="0" smtClean="0"/>
              <a:t>форму</a:t>
            </a:r>
            <a:r>
              <a:rPr lang="ru-RU" dirty="0" smtClean="0"/>
              <a:t> объекта</a:t>
            </a:r>
          </a:p>
          <a:p>
            <a:r>
              <a:rPr lang="ru-RU" dirty="0" smtClean="0"/>
              <a:t>Изменив </a:t>
            </a:r>
            <a:r>
              <a:rPr lang="ru-RU" b="1" u="sng" dirty="0" smtClean="0"/>
              <a:t>цвет</a:t>
            </a:r>
            <a:r>
              <a:rPr lang="ru-RU" dirty="0" smtClean="0"/>
              <a:t> объекта</a:t>
            </a:r>
          </a:p>
          <a:p>
            <a:r>
              <a:rPr lang="ru-RU" dirty="0" smtClean="0"/>
              <a:t>Изменив </a:t>
            </a:r>
            <a:r>
              <a:rPr lang="ru-RU" b="1" u="sng" dirty="0" smtClean="0"/>
              <a:t>размер</a:t>
            </a:r>
            <a:r>
              <a:rPr lang="ru-RU" dirty="0" smtClean="0"/>
              <a:t> объекта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dirty="0" smtClean="0"/>
              <a:t>Источник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340768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http://ru.wikipedia.org/wiki/</a:t>
            </a:r>
            <a:r>
              <a:rPr lang="ru-RU" dirty="0" smtClean="0"/>
              <a:t>Композиция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700808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http://drawmanga.ru/tutors-misc/composition.shtm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060848"/>
            <a:ext cx="37940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http://artbelova.ru/composition.html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2348880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http://artwwworld.org.ua/Teorija_i_praktika/Kompozicija/Tipy_kompozicii/Simmetrichnaja_i_asimmetrichnaja_kompozicija/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2924944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http://rukodelkino.com/solomka/applikaciya-solomkoi/applikaciya-geometrik/616-osevye-i-centralno-simmetrichnye-ornamenty.html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3501008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http://kistochca.ru/dinamichnaya-kompoziciya/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3861048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http://www.narodko.ru/article/bati/ro/ctatika_i_dinamika_v_kompozicii.htm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4221088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http://creazon.ru/urok/ritm-composition.html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4581128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http://art-exercises.ru/uroki_kompozicii/ritm/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924944"/>
            <a:ext cx="8758808" cy="838200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  Композиция </a:t>
            </a:r>
            <a:r>
              <a:rPr lang="ru-RU" dirty="0" smtClean="0"/>
              <a:t>(</a:t>
            </a:r>
            <a:r>
              <a:rPr lang="ru-RU" i="1" dirty="0" smtClean="0"/>
              <a:t>сочинение, составление, расположение </a:t>
            </a:r>
            <a:r>
              <a:rPr lang="ru-RU" dirty="0" smtClean="0"/>
              <a:t>лат.)  </a:t>
            </a:r>
            <a:br>
              <a:rPr lang="ru-RU" dirty="0" smtClean="0"/>
            </a:br>
            <a:r>
              <a:rPr lang="ru-RU" dirty="0" smtClean="0"/>
              <a:t>объединение отдельных элементов произведения в единое художественное целое, в котором в конкретной зрительной форме  наиболее ярко раскрывается содержание.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276872"/>
            <a:ext cx="3600400" cy="864096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ru-RU" sz="4000" b="1" i="1" dirty="0" smtClean="0"/>
              <a:t>КОМПОЗИЦИЯ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4" name="Стрелка вниз 3"/>
          <p:cNvSpPr/>
          <p:nvPr/>
        </p:nvSpPr>
        <p:spPr>
          <a:xfrm rot="9429902">
            <a:off x="2627784" y="1196752"/>
            <a:ext cx="484632" cy="97840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399486">
            <a:off x="2801677" y="3268939"/>
            <a:ext cx="484632" cy="97840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20617508">
            <a:off x="5636191" y="3261447"/>
            <a:ext cx="484632" cy="97840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2559367">
            <a:off x="5716634" y="1252742"/>
            <a:ext cx="484632" cy="978408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23528" y="692696"/>
            <a:ext cx="2736304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СИМЕТРИЧНАЯ</a:t>
            </a:r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4293096"/>
            <a:ext cx="3168352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АСИММЕТРИЧНАЯ</a:t>
            </a:r>
            <a:endParaRPr lang="ru-RU" sz="28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436096" y="4293096"/>
            <a:ext cx="2880320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ФРОНТАЛЬНАЯ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5796136" y="692696"/>
            <a:ext cx="2676123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ГЛУБИННАЯ</a:t>
            </a:r>
            <a:endParaRPr lang="ru-RU" sz="3200" b="1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СИМЕТРИЧНАЯ  КОМПОЗИЦИЯ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412776"/>
            <a:ext cx="460851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Когда изображение слева подобно изображению справа  и как бы разделено по вертикали, горизонтали или какой-либо другой оси ,</a:t>
            </a:r>
          </a:p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называется симметрией , а композиция -симметричной 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556792"/>
            <a:ext cx="32289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16925" r="18107"/>
          <a:stretch>
            <a:fillRect/>
          </a:stretch>
        </p:blipFill>
        <p:spPr bwMode="auto">
          <a:xfrm>
            <a:off x="5004048" y="1484784"/>
            <a:ext cx="396044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АСИММЕТРИЯ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164134"/>
            <a:ext cx="48600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Асимметрия - неравномерное размещение элементов при сохранении общего равновесия. В асимметричной композиции расположение объектов может быть самым разнообразным в зависимости от сюжета и замысла произведения, левая и правая половины </a:t>
            </a:r>
            <a:r>
              <a:rPr lang="ru-RU" sz="2800" b="1" i="1" dirty="0" err="1" smtClean="0">
                <a:solidFill>
                  <a:schemeClr val="accent2">
                    <a:lumMod val="50000"/>
                  </a:schemeClr>
                </a:solidFill>
              </a:rPr>
              <a:t>неуровновешены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268760"/>
            <a:ext cx="3834426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Движение в композиции 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55856"/>
          <a:stretch>
            <a:fillRect/>
          </a:stretch>
        </p:blipFill>
        <p:spPr bwMode="auto">
          <a:xfrm>
            <a:off x="2339752" y="2852936"/>
            <a:ext cx="4958821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67544" y="1268760"/>
            <a:ext cx="84249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  Динамичная композиция - </a:t>
            </a:r>
            <a:r>
              <a:rPr lang="ru-RU" sz="2800" b="1" dirty="0" err="1" smtClean="0">
                <a:solidFill>
                  <a:schemeClr val="tx2"/>
                </a:solidFill>
              </a:rPr>
              <a:t>композиция</a:t>
            </a:r>
            <a:r>
              <a:rPr lang="ru-RU" sz="2800" b="1" dirty="0" smtClean="0">
                <a:solidFill>
                  <a:schemeClr val="tx2"/>
                </a:solidFill>
              </a:rPr>
              <a:t>, при которой создается впечатление движения и внутренней динамики.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570104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7241" b="14943"/>
          <a:stretch>
            <a:fillRect/>
          </a:stretch>
        </p:blipFill>
        <p:spPr bwMode="auto">
          <a:xfrm>
            <a:off x="179512" y="1196752"/>
            <a:ext cx="8777653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7442" b="15116"/>
          <a:stretch>
            <a:fillRect/>
          </a:stretch>
        </p:blipFill>
        <p:spPr bwMode="auto">
          <a:xfrm>
            <a:off x="179512" y="1124744"/>
            <a:ext cx="8683999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129</TotalTime>
  <Words>241</Words>
  <Application>Microsoft Office PowerPoint</Application>
  <PresentationFormat>Экран (4:3)</PresentationFormat>
  <Paragraphs>48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ОСНОВЫ  КОМПОЗИЦИИ</vt:lpstr>
      <vt:lpstr>  Композиция (сочинение, составление, расположение лат.)   объединение отдельных элементов произведения в единое художественное целое, в котором в конкретной зрительной форме  наиболее ярко раскрывается содержание.</vt:lpstr>
      <vt:lpstr>КОМПОЗИЦИЯ </vt:lpstr>
      <vt:lpstr>СИМЕТРИЧНАЯ  КОМПОЗИЦИЯ </vt:lpstr>
      <vt:lpstr>АСИММЕТРИЯ</vt:lpstr>
      <vt:lpstr>Движение в композиции </vt:lpstr>
      <vt:lpstr>Слайд 7</vt:lpstr>
      <vt:lpstr>Слайд 8</vt:lpstr>
      <vt:lpstr>Слайд 9</vt:lpstr>
      <vt:lpstr>Слайд 10</vt:lpstr>
      <vt:lpstr>Слайд 11</vt:lpstr>
      <vt:lpstr>СТАТИКА В КОМПОЗИЦИИ</vt:lpstr>
      <vt:lpstr>Где  встречается  ритм?</vt:lpstr>
      <vt:lpstr>РИТМ В КОМПОЗИЦИИ</vt:lpstr>
      <vt:lpstr>Слайд 15</vt:lpstr>
      <vt:lpstr>Виды композиций</vt:lpstr>
      <vt:lpstr>Нарушение ритма всегда воспринимается как акцент. </vt:lpstr>
      <vt:lpstr>Источник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 КОМПОЗИЦИИ</dc:title>
  <dc:creator>Admin</dc:creator>
  <cp:lastModifiedBy>Admin</cp:lastModifiedBy>
  <cp:revision>15</cp:revision>
  <dcterms:created xsi:type="dcterms:W3CDTF">2012-09-07T13:18:37Z</dcterms:created>
  <dcterms:modified xsi:type="dcterms:W3CDTF">2013-04-06T13:18:20Z</dcterms:modified>
</cp:coreProperties>
</file>