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2" r:id="rId4"/>
    <p:sldId id="259" r:id="rId5"/>
    <p:sldId id="261" r:id="rId6"/>
    <p:sldId id="264" r:id="rId7"/>
    <p:sldId id="260" r:id="rId8"/>
    <p:sldId id="266" r:id="rId9"/>
    <p:sldId id="268" r:id="rId10"/>
    <p:sldId id="269" r:id="rId11"/>
  </p:sldIdLst>
  <p:sldSz cx="1189038" cy="914400"/>
  <p:notesSz cx="9144000" cy="6858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977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9557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9336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911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488943" algn="l" defTabSz="19557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586731" algn="l" defTabSz="19557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684520" algn="l" defTabSz="19557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782308" algn="l" defTabSz="19557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4405"/>
    <a:srgbClr val="996721"/>
    <a:srgbClr val="715609"/>
    <a:srgbClr val="E4A805"/>
    <a:srgbClr val="DBA005"/>
    <a:srgbClr val="EDB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4" autoAdjust="0"/>
    <p:restoredTop sz="94671" autoAdjust="0"/>
  </p:normalViewPr>
  <p:slideViewPr>
    <p:cSldViewPr>
      <p:cViewPr>
        <p:scale>
          <a:sx n="370" d="100"/>
          <a:sy n="370" d="100"/>
        </p:scale>
        <p:origin x="-1704" y="-450"/>
      </p:cViewPr>
      <p:guideLst>
        <p:guide orient="horz" pos="288"/>
        <p:guide pos="3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48FAE-A665-4E01-9840-155C8FC7174A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990D3-455E-4F7B-8ED1-15A114B33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848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F9973FC-D5EF-4B8E-8079-EC27FE5472A5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514350"/>
            <a:ext cx="33432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CA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CA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4C62252-85E7-40B3-8DED-C6D198DA629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83153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1pPr>
    <a:lvl2pPr marL="97788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2pPr>
    <a:lvl3pPr marL="195579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3pPr>
    <a:lvl4pPr marL="293366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4pPr>
    <a:lvl5pPr marL="391154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5pPr>
    <a:lvl6pPr marL="488943" algn="l" defTabSz="195579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6pPr>
    <a:lvl7pPr marL="586731" algn="l" defTabSz="195579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7pPr>
    <a:lvl8pPr marL="684520" algn="l" defTabSz="195579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8pPr>
    <a:lvl9pPr marL="782308" algn="l" defTabSz="195579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900363" y="514350"/>
            <a:ext cx="33432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CA" smtClean="0"/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B0035B-0490-45C2-AE32-DAFD01182FEC}" type="slidenum">
              <a:rPr lang="fr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179" y="284058"/>
            <a:ext cx="1010682" cy="19600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8363" y="518163"/>
            <a:ext cx="832325" cy="2336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7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95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93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91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88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86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84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82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B9E7-0C6C-408E-9989-68055F936BC0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15B83-335E-4845-8004-B6723F1578F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11769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479D6-241E-47EE-91AD-7A605F2C6404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3AF33-A832-4BD2-A973-FA89EBAB8A4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09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2056" y="36627"/>
            <a:ext cx="267533" cy="780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9454" y="36627"/>
            <a:ext cx="782784" cy="780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BCC96-B25A-4287-BB92-28A57D9EA1DD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18FFD-6937-4493-AB73-DA2C639F032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61363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BF332-F292-49DC-AC60-8D32EE6E39B2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4001F-FB04-4F7B-9A2D-E9AF673B558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746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3929" y="587592"/>
            <a:ext cx="1010682" cy="181609"/>
          </a:xfrm>
        </p:spPr>
        <p:txBody>
          <a:bodyPr anchor="t"/>
          <a:lstStyle>
            <a:lvl1pPr algn="l">
              <a:defRPr sz="8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3929" y="387569"/>
            <a:ext cx="1010682" cy="200025"/>
          </a:xfrm>
        </p:spPr>
        <p:txBody>
          <a:bodyPr anchor="b"/>
          <a:lstStyle>
            <a:lvl1pPr marL="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1pPr>
            <a:lvl2pPr marL="97788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195579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293366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4pPr>
            <a:lvl5pPr marL="391154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5pPr>
            <a:lvl6pPr marL="488943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6pPr>
            <a:lvl7pPr marL="586731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7pPr>
            <a:lvl8pPr marL="68452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8pPr>
            <a:lvl9pPr marL="782308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8A0D6-3853-4529-A3FE-B4927B0F2C91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CD431-A6EC-4684-BF3C-8CA1AD88B8A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3394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457" y="213363"/>
            <a:ext cx="525160" cy="603462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4430" y="213363"/>
            <a:ext cx="525160" cy="603462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32C93-B9F9-4489-A78F-8DAD03DFC2AA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AA62-9240-461D-ADE8-11108CD3DE0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07008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453" y="204687"/>
            <a:ext cx="525367" cy="85302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7788" indent="0">
              <a:buNone/>
              <a:defRPr sz="400" b="1"/>
            </a:lvl2pPr>
            <a:lvl3pPr marL="195579" indent="0">
              <a:buNone/>
              <a:defRPr sz="400" b="1"/>
            </a:lvl3pPr>
            <a:lvl4pPr marL="293366" indent="0">
              <a:buNone/>
              <a:defRPr sz="400" b="1"/>
            </a:lvl4pPr>
            <a:lvl5pPr marL="391154" indent="0">
              <a:buNone/>
              <a:defRPr sz="400" b="1"/>
            </a:lvl5pPr>
            <a:lvl6pPr marL="488943" indent="0">
              <a:buNone/>
              <a:defRPr sz="400" b="1"/>
            </a:lvl6pPr>
            <a:lvl7pPr marL="586731" indent="0">
              <a:buNone/>
              <a:defRPr sz="400" b="1"/>
            </a:lvl7pPr>
            <a:lvl8pPr marL="684520" indent="0">
              <a:buNone/>
              <a:defRPr sz="400" b="1"/>
            </a:lvl8pPr>
            <a:lvl9pPr marL="782308" indent="0">
              <a:buNone/>
              <a:defRPr sz="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453" y="289988"/>
            <a:ext cx="525367" cy="526840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04020" y="204687"/>
            <a:ext cx="525570" cy="85302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7788" indent="0">
              <a:buNone/>
              <a:defRPr sz="400" b="1"/>
            </a:lvl2pPr>
            <a:lvl3pPr marL="195579" indent="0">
              <a:buNone/>
              <a:defRPr sz="400" b="1"/>
            </a:lvl3pPr>
            <a:lvl4pPr marL="293366" indent="0">
              <a:buNone/>
              <a:defRPr sz="400" b="1"/>
            </a:lvl4pPr>
            <a:lvl5pPr marL="391154" indent="0">
              <a:buNone/>
              <a:defRPr sz="400" b="1"/>
            </a:lvl5pPr>
            <a:lvl6pPr marL="488943" indent="0">
              <a:buNone/>
              <a:defRPr sz="400" b="1"/>
            </a:lvl6pPr>
            <a:lvl7pPr marL="586731" indent="0">
              <a:buNone/>
              <a:defRPr sz="400" b="1"/>
            </a:lvl7pPr>
            <a:lvl8pPr marL="684520" indent="0">
              <a:buNone/>
              <a:defRPr sz="400" b="1"/>
            </a:lvl8pPr>
            <a:lvl9pPr marL="782308" indent="0">
              <a:buNone/>
              <a:defRPr sz="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04020" y="289988"/>
            <a:ext cx="525570" cy="526840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D4457-AAC4-4D0E-9C79-4A2D14E01818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DCB4B-72C0-4A96-ADE0-061C48CFC22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76604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4CDB0-13D2-4D99-89A1-08D59EE06E1E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61FF6-60F9-454F-9244-B420181662E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7900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21672-1F58-4426-AC05-1002A1924E75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C5FD4-58A5-44E6-9BCD-8CF518D2C7D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95044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57" y="36411"/>
            <a:ext cx="391185" cy="154940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4882" y="36418"/>
            <a:ext cx="664707" cy="780415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457" y="191353"/>
            <a:ext cx="391185" cy="625477"/>
          </a:xfrm>
        </p:spPr>
        <p:txBody>
          <a:bodyPr/>
          <a:lstStyle>
            <a:lvl1pPr marL="0" indent="0">
              <a:buNone/>
              <a:defRPr sz="400"/>
            </a:lvl1pPr>
            <a:lvl2pPr marL="97788" indent="0">
              <a:buNone/>
              <a:defRPr sz="300"/>
            </a:lvl2pPr>
            <a:lvl3pPr marL="195579" indent="0">
              <a:buNone/>
              <a:defRPr sz="300"/>
            </a:lvl3pPr>
            <a:lvl4pPr marL="293366" indent="0">
              <a:buNone/>
              <a:defRPr sz="300"/>
            </a:lvl4pPr>
            <a:lvl5pPr marL="391154" indent="0">
              <a:buNone/>
              <a:defRPr sz="300"/>
            </a:lvl5pPr>
            <a:lvl6pPr marL="488943" indent="0">
              <a:buNone/>
              <a:defRPr sz="300"/>
            </a:lvl6pPr>
            <a:lvl7pPr marL="586731" indent="0">
              <a:buNone/>
              <a:defRPr sz="300"/>
            </a:lvl7pPr>
            <a:lvl8pPr marL="684520" indent="0">
              <a:buNone/>
              <a:defRPr sz="300"/>
            </a:lvl8pPr>
            <a:lvl9pPr marL="782308" indent="0">
              <a:buNone/>
              <a:defRPr sz="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90626-9C17-40A5-8843-6F36A8DD29C0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9C463-893B-462A-9CF4-4C701B7D1CC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1218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063" y="640087"/>
            <a:ext cx="713423" cy="75565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3063" y="81706"/>
            <a:ext cx="713423" cy="548640"/>
          </a:xfrm>
        </p:spPr>
        <p:txBody>
          <a:bodyPr rtlCol="0">
            <a:normAutofit/>
          </a:bodyPr>
          <a:lstStyle>
            <a:lvl1pPr marL="0" indent="0">
              <a:buNone/>
              <a:defRPr sz="700"/>
            </a:lvl1pPr>
            <a:lvl2pPr marL="97788" indent="0">
              <a:buNone/>
              <a:defRPr sz="600"/>
            </a:lvl2pPr>
            <a:lvl3pPr marL="195579" indent="0">
              <a:buNone/>
              <a:defRPr sz="500"/>
            </a:lvl3pPr>
            <a:lvl4pPr marL="293366" indent="0">
              <a:buNone/>
              <a:defRPr sz="400"/>
            </a:lvl4pPr>
            <a:lvl5pPr marL="391154" indent="0">
              <a:buNone/>
              <a:defRPr sz="400"/>
            </a:lvl5pPr>
            <a:lvl6pPr marL="488943" indent="0">
              <a:buNone/>
              <a:defRPr sz="400"/>
            </a:lvl6pPr>
            <a:lvl7pPr marL="586731" indent="0">
              <a:buNone/>
              <a:defRPr sz="400"/>
            </a:lvl7pPr>
            <a:lvl8pPr marL="684520" indent="0">
              <a:buNone/>
              <a:defRPr sz="400"/>
            </a:lvl8pPr>
            <a:lvl9pPr marL="782308" indent="0">
              <a:buNone/>
              <a:defRPr sz="4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3063" y="715654"/>
            <a:ext cx="713423" cy="107315"/>
          </a:xfrm>
        </p:spPr>
        <p:txBody>
          <a:bodyPr/>
          <a:lstStyle>
            <a:lvl1pPr marL="0" indent="0">
              <a:buNone/>
              <a:defRPr sz="400"/>
            </a:lvl1pPr>
            <a:lvl2pPr marL="97788" indent="0">
              <a:buNone/>
              <a:defRPr sz="300"/>
            </a:lvl2pPr>
            <a:lvl3pPr marL="195579" indent="0">
              <a:buNone/>
              <a:defRPr sz="300"/>
            </a:lvl3pPr>
            <a:lvl4pPr marL="293366" indent="0">
              <a:buNone/>
              <a:defRPr sz="300"/>
            </a:lvl4pPr>
            <a:lvl5pPr marL="391154" indent="0">
              <a:buNone/>
              <a:defRPr sz="300"/>
            </a:lvl5pPr>
            <a:lvl6pPr marL="488943" indent="0">
              <a:buNone/>
              <a:defRPr sz="300"/>
            </a:lvl6pPr>
            <a:lvl7pPr marL="586731" indent="0">
              <a:buNone/>
              <a:defRPr sz="300"/>
            </a:lvl7pPr>
            <a:lvl8pPr marL="684520" indent="0">
              <a:buNone/>
              <a:defRPr sz="300"/>
            </a:lvl8pPr>
            <a:lvl9pPr marL="782308" indent="0">
              <a:buNone/>
              <a:defRPr sz="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9C238-E446-435D-ACF5-F6E4E6724315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170C0-C54B-4490-A275-D309924B11D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748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59456" y="36629"/>
            <a:ext cx="1070135" cy="15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557" tIns="9779" rIns="19557" bIns="97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9456" y="213363"/>
            <a:ext cx="1070135" cy="6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557" tIns="9779" rIns="19557" bIns="9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9454" y="847522"/>
            <a:ext cx="277444" cy="48684"/>
          </a:xfrm>
          <a:prstGeom prst="rect">
            <a:avLst/>
          </a:prstGeom>
        </p:spPr>
        <p:txBody>
          <a:bodyPr vert="horz" lIns="19557" tIns="9779" rIns="19557" bIns="977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C5777-B8D8-4437-9C7A-4C3BCA5BF735}" type="datetimeFigureOut">
              <a:rPr lang="fr-FR"/>
              <a:pPr>
                <a:defRPr/>
              </a:pPr>
              <a:t>06/04/2013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6261" y="847522"/>
            <a:ext cx="376527" cy="48684"/>
          </a:xfrm>
          <a:prstGeom prst="rect">
            <a:avLst/>
          </a:prstGeom>
        </p:spPr>
        <p:txBody>
          <a:bodyPr vert="horz" lIns="19557" tIns="9779" rIns="19557" bIns="977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2146" y="847522"/>
            <a:ext cx="277444" cy="48684"/>
          </a:xfrm>
          <a:prstGeom prst="rect">
            <a:avLst/>
          </a:prstGeom>
        </p:spPr>
        <p:txBody>
          <a:bodyPr vert="horz" lIns="19557" tIns="9779" rIns="19557" bIns="977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BCA753-4CAE-46B0-97AC-D9783C91FF8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9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9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9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900">
          <a:solidFill>
            <a:schemeClr val="tx1"/>
          </a:solidFill>
          <a:latin typeface="Calibri" pitchFamily="34" charset="0"/>
        </a:defRPr>
      </a:lvl5pPr>
      <a:lvl6pPr marL="97788" algn="ctr" rtl="0" eaLnBrk="1" fontAlgn="base" hangingPunct="1">
        <a:spcBef>
          <a:spcPct val="0"/>
        </a:spcBef>
        <a:spcAft>
          <a:spcPct val="0"/>
        </a:spcAft>
        <a:defRPr sz="900">
          <a:solidFill>
            <a:schemeClr val="tx1"/>
          </a:solidFill>
          <a:latin typeface="Calibri" pitchFamily="34" charset="0"/>
        </a:defRPr>
      </a:lvl6pPr>
      <a:lvl7pPr marL="195579" algn="ctr" rtl="0" eaLnBrk="1" fontAlgn="base" hangingPunct="1">
        <a:spcBef>
          <a:spcPct val="0"/>
        </a:spcBef>
        <a:spcAft>
          <a:spcPct val="0"/>
        </a:spcAft>
        <a:defRPr sz="900">
          <a:solidFill>
            <a:schemeClr val="tx1"/>
          </a:solidFill>
          <a:latin typeface="Calibri" pitchFamily="34" charset="0"/>
        </a:defRPr>
      </a:lvl7pPr>
      <a:lvl8pPr marL="293366" algn="ctr" rtl="0" eaLnBrk="1" fontAlgn="base" hangingPunct="1">
        <a:spcBef>
          <a:spcPct val="0"/>
        </a:spcBef>
        <a:spcAft>
          <a:spcPct val="0"/>
        </a:spcAft>
        <a:defRPr sz="900">
          <a:solidFill>
            <a:schemeClr val="tx1"/>
          </a:solidFill>
          <a:latin typeface="Calibri" pitchFamily="34" charset="0"/>
        </a:defRPr>
      </a:lvl8pPr>
      <a:lvl9pPr marL="391154" algn="ctr" rtl="0" eaLnBrk="1" fontAlgn="base" hangingPunct="1">
        <a:spcBef>
          <a:spcPct val="0"/>
        </a:spcBef>
        <a:spcAft>
          <a:spcPct val="0"/>
        </a:spcAft>
        <a:defRPr sz="900">
          <a:solidFill>
            <a:schemeClr val="tx1"/>
          </a:solidFill>
          <a:latin typeface="Calibri" pitchFamily="34" charset="0"/>
        </a:defRPr>
      </a:lvl9pPr>
    </p:titleStyle>
    <p:bodyStyle>
      <a:lvl1pPr marL="73342" indent="-7334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58907" indent="-6111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44471" indent="-488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42260" indent="-488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40049" indent="-488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37838" indent="-48894" algn="l" defTabSz="1955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35624" indent="-48894" algn="l" defTabSz="1955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33415" indent="-48894" algn="l" defTabSz="1955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31202" indent="-48894" algn="l" defTabSz="195579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955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97788" algn="l" defTabSz="1955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5579" algn="l" defTabSz="1955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93366" algn="l" defTabSz="1955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391154" algn="l" defTabSz="1955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488943" algn="l" defTabSz="1955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586731" algn="l" defTabSz="1955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684520" algn="l" defTabSz="1955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82308" algn="l" defTabSz="195579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3" y="418801"/>
            <a:ext cx="1189038" cy="437998"/>
          </a:xfrm>
        </p:spPr>
        <p:txBody>
          <a:bodyPr>
            <a:prstTxWarp prst="textInflate">
              <a:avLst/>
            </a:prstTxWarp>
          </a:bodyPr>
          <a:lstStyle/>
          <a:p>
            <a:pPr eaLnBrk="1" hangingPunct="1"/>
            <a:r>
              <a:rPr lang="ru-RU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</a:rPr>
              <a:t>ПОРТФОЛИО </a:t>
            </a:r>
            <a:br>
              <a:rPr lang="ru-RU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</a:rPr>
            </a:br>
            <a:r>
              <a:rPr lang="ru-RU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</a:rPr>
              <a:t>ПЕДАГОГА-ПСИХОЛОГА </a:t>
            </a:r>
            <a:br>
              <a:rPr lang="ru-RU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</a:rPr>
            </a:br>
            <a:r>
              <a:rPr lang="ru-RU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</a:rPr>
              <a:t>ИМАМОВОЙ  ГУЛЬНАЗ  ГАЛИНУРОВНЫ</a:t>
            </a:r>
            <a:endParaRPr lang="fr-CA" b="1" dirty="0" smtClean="0">
              <a:ln w="1905">
                <a:solidFill>
                  <a:schemeClr val="accent6">
                    <a:lumMod val="75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-89014" y="-1215"/>
            <a:ext cx="1376441" cy="151182"/>
          </a:xfrm>
        </p:spPr>
        <p:txBody>
          <a:bodyPr/>
          <a:lstStyle/>
          <a:p>
            <a:pPr eaLnBrk="1" hangingPunct="1"/>
            <a:r>
              <a:rPr lang="ru-RU" sz="400" dirty="0">
                <a:solidFill>
                  <a:srgbClr val="996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МБОУ  «Кадетская  школа-интернат  имени</a:t>
            </a:r>
          </a:p>
          <a:p>
            <a:pPr eaLnBrk="1" hangingPunct="1"/>
            <a:r>
              <a:rPr lang="ru-RU" sz="400" dirty="0">
                <a:solidFill>
                  <a:srgbClr val="996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Героя  Советского  Союза  Хасана  Заманова»</a:t>
            </a:r>
          </a:p>
          <a:p>
            <a:pPr eaLnBrk="1" hangingPunct="1"/>
            <a:r>
              <a:rPr lang="ru-RU" sz="400" dirty="0">
                <a:solidFill>
                  <a:srgbClr val="996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Актанышского  муниципального  района  РТ </a:t>
            </a:r>
            <a:endParaRPr lang="fr-CA" sz="400" dirty="0">
              <a:solidFill>
                <a:srgbClr val="996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42"/>
    </mc:Choice>
    <mc:Fallback xmlns="">
      <p:transition spd="slow" advTm="189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0" tmFilter="0,0; .5, 1; 1, 1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49" y="468450"/>
            <a:ext cx="545351" cy="4235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1905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3" y="6"/>
            <a:ext cx="1189038" cy="437998"/>
          </a:xfrm>
        </p:spPr>
        <p:txBody>
          <a:bodyPr>
            <a:prstTxWarp prst="textInflate">
              <a:avLst/>
            </a:prstTxWarp>
          </a:bodyPr>
          <a:lstStyle/>
          <a:p>
            <a:pPr eaLnBrk="1" hangingPunct="1"/>
            <a:r>
              <a:rPr lang="ru-RU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</a:rPr>
              <a:t>В каждом человеке – солнце. </a:t>
            </a:r>
            <a:br>
              <a:rPr lang="ru-RU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</a:rPr>
            </a:br>
            <a:r>
              <a:rPr lang="ru-RU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</a:rPr>
              <a:t>Только дайте ему светить.</a:t>
            </a:r>
            <a:endParaRPr lang="fr-CA" b="1" dirty="0" smtClean="0">
              <a:ln w="1905">
                <a:solidFill>
                  <a:schemeClr val="accent6">
                    <a:lumMod val="75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06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42"/>
    </mc:Choice>
    <mc:Fallback xmlns="">
      <p:transition spd="slow" advTm="189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0" tmFilter="0,0; .5, 1; 1, 1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3" y="4"/>
            <a:ext cx="1189038" cy="130763"/>
          </a:xfrm>
        </p:spPr>
        <p:txBody>
          <a:bodyPr/>
          <a:lstStyle/>
          <a:p>
            <a:r>
              <a:rPr lang="ru-RU" sz="600" b="1" dirty="0">
                <a:solidFill>
                  <a:srgbClr val="996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 </a:t>
            </a:r>
            <a:r>
              <a:rPr lang="ru-RU" sz="600" b="1" dirty="0" err="1">
                <a:solidFill>
                  <a:srgbClr val="996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</a:t>
            </a:r>
            <a:r>
              <a:rPr lang="ru-RU" sz="600" b="1" dirty="0">
                <a:solidFill>
                  <a:srgbClr val="996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Е Д Е Н И Е</a:t>
            </a:r>
            <a:endParaRPr lang="fr-CA" sz="600" dirty="0">
              <a:solidFill>
                <a:srgbClr val="996721"/>
              </a:solidFill>
              <a:latin typeface="Segoe Script" pitchFamily="34" charset="0"/>
            </a:endParaRPr>
          </a:p>
        </p:txBody>
      </p:sp>
      <p:pic>
        <p:nvPicPr>
          <p:cNvPr id="1026" name="Picture 2" descr="C:\Users\Гульназ\Pictures\Фото0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7661"/>
            <a:ext cx="532292" cy="60674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8891" y="101967"/>
            <a:ext cx="1067444" cy="404470"/>
          </a:xfrm>
          <a:prstGeom prst="rect">
            <a:avLst/>
          </a:prstGeom>
        </p:spPr>
        <p:txBody>
          <a:bodyPr wrap="square" lIns="19557" tIns="9779" rIns="19557" bIns="9779">
            <a:spAutoFit/>
          </a:bodyPr>
          <a:lstStyle/>
          <a:p>
            <a:pPr lvl="0" algn="r"/>
            <a:r>
              <a:rPr lang="ru-RU" sz="500" b="1" i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500" b="1" i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400" b="1" i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Делай </a:t>
            </a:r>
            <a:r>
              <a:rPr lang="ru-RU" sz="400" b="1" i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то, что духовно поднимает тебя, и будь уверен, что этим </a:t>
            </a:r>
            <a:r>
              <a:rPr lang="ru-RU" sz="400" b="1" i="1" dirty="0" smtClean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самым</a:t>
            </a:r>
          </a:p>
          <a:p>
            <a:pPr lvl="0" algn="r"/>
            <a:r>
              <a:rPr lang="ru-RU" sz="400" b="1" i="1" dirty="0" smtClean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" b="1" i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более всего </a:t>
            </a:r>
            <a:r>
              <a:rPr lang="ru-RU" sz="400" b="1" i="1" dirty="0" smtClean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можешь быть</a:t>
            </a:r>
          </a:p>
          <a:p>
            <a:pPr lvl="0" algn="r"/>
            <a:r>
              <a:rPr lang="ru-RU" sz="400" b="1" i="1" dirty="0" smtClean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" b="1" i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полезен обществу.</a:t>
            </a:r>
            <a:r>
              <a:rPr lang="ru-RU" sz="400" b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" b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" b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                     </a:t>
            </a:r>
            <a:endParaRPr lang="ru-RU" sz="400" b="1" dirty="0">
              <a:solidFill>
                <a:srgbClr val="996721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r"/>
            <a:r>
              <a:rPr lang="ru-RU" sz="400" b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 </a:t>
            </a:r>
            <a:r>
              <a:rPr lang="ru-RU" sz="400" b="1" i="1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Л.Н. Толстой</a:t>
            </a:r>
            <a:endParaRPr lang="ru-RU" sz="400" b="1" dirty="0">
              <a:solidFill>
                <a:srgbClr val="996721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49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759"/>
    </mc:Choice>
    <mc:Fallback xmlns="">
      <p:transition spd="slow" advTm="367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5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1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1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2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2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3" y="1"/>
            <a:ext cx="1189038" cy="82758"/>
          </a:xfrm>
        </p:spPr>
        <p:txBody>
          <a:bodyPr/>
          <a:lstStyle/>
          <a:p>
            <a:r>
              <a:rPr lang="ru-RU" sz="400" b="1" dirty="0">
                <a:solidFill>
                  <a:srgbClr val="996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А В Т О Б И О Г Р А Ф И Я </a:t>
            </a:r>
            <a:endParaRPr lang="fr-CA" sz="400" b="1" dirty="0">
              <a:solidFill>
                <a:srgbClr val="996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" y="48432"/>
            <a:ext cx="1189038" cy="860445"/>
          </a:xfrm>
        </p:spPr>
        <p:txBody>
          <a:bodyPr/>
          <a:lstStyle/>
          <a:p>
            <a:pPr marL="72409" indent="-72409"/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Я, Имамова Гульназ Галинуровна, 1982 года рождения. Место рождения – пос. </a:t>
            </a:r>
            <a:r>
              <a:rPr lang="ru-RU" sz="280" dirty="0" err="1">
                <a:solidFill>
                  <a:srgbClr val="715609"/>
                </a:solidFill>
                <a:latin typeface="Monotype Corsiva" pitchFamily="66" charset="0"/>
              </a:rPr>
              <a:t>Авдон</a:t>
            </a:r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 </a:t>
            </a:r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Уфимского района Республики Башкортостан.</a:t>
            </a:r>
          </a:p>
          <a:p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В 1989 году пошла в среднюю общеобразовательную школу п. </a:t>
            </a:r>
            <a:r>
              <a:rPr lang="ru-RU" sz="280" dirty="0" err="1">
                <a:solidFill>
                  <a:srgbClr val="715609"/>
                </a:solidFill>
                <a:latin typeface="Monotype Corsiva" pitchFamily="66" charset="0"/>
              </a:rPr>
              <a:t>Авдон</a:t>
            </a:r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, которую и закончила в 1999. в этом же году поступила в Башкирский медицинский колледж, который закончила в 2002 году по специальности акушерское дело.</a:t>
            </a:r>
          </a:p>
          <a:p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В 2003 году поступила в ГОУ ВПО «Башкирский государственный педагогический университет им. М. </a:t>
            </a:r>
            <a:r>
              <a:rPr lang="ru-RU" sz="280" dirty="0" err="1">
                <a:solidFill>
                  <a:srgbClr val="715609"/>
                </a:solidFill>
                <a:latin typeface="Monotype Corsiva" pitchFamily="66" charset="0"/>
              </a:rPr>
              <a:t>Акмуллы</a:t>
            </a:r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» на факультет психологии, специальность – «Педагогика и психология». В 2009 году окончила университет и получила диплом специалиста.</a:t>
            </a:r>
          </a:p>
          <a:p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С 2002 года началась моя трудовая биография, которую я посвятила медицине вплоть до 2012 года.</a:t>
            </a:r>
          </a:p>
          <a:p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В настоящее время я работаю педагогом-психологом в МБОУ «Кадетская школа-интернат имени Героя Советского Союза Хасана Заманова» Актанышского муниципального района РТ</a:t>
            </a:r>
          </a:p>
          <a:p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Проживаю по адресу: </a:t>
            </a:r>
            <a:r>
              <a:rPr lang="ru-RU" sz="280" dirty="0" err="1">
                <a:solidFill>
                  <a:srgbClr val="715609"/>
                </a:solidFill>
                <a:latin typeface="Monotype Corsiva" pitchFamily="66" charset="0"/>
              </a:rPr>
              <a:t>Актанышский</a:t>
            </a:r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 район, с. </a:t>
            </a:r>
            <a:r>
              <a:rPr lang="ru-RU" sz="280" dirty="0" err="1">
                <a:solidFill>
                  <a:srgbClr val="715609"/>
                </a:solidFill>
                <a:latin typeface="Monotype Corsiva" pitchFamily="66" charset="0"/>
              </a:rPr>
              <a:t>Актаныш</a:t>
            </a:r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, ул. </a:t>
            </a:r>
            <a:r>
              <a:rPr lang="ru-RU" sz="280" dirty="0" err="1">
                <a:solidFill>
                  <a:srgbClr val="715609"/>
                </a:solidFill>
                <a:latin typeface="Monotype Corsiva" pitchFamily="66" charset="0"/>
              </a:rPr>
              <a:t>Централная</a:t>
            </a:r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, д. 125</a:t>
            </a:r>
          </a:p>
          <a:p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Телефон: 8-937-572-51-45</a:t>
            </a:r>
          </a:p>
          <a:p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Семейное положение: разведена.</a:t>
            </a:r>
          </a:p>
          <a:p>
            <a:r>
              <a:rPr lang="ru-RU" sz="280" dirty="0">
                <a:solidFill>
                  <a:srgbClr val="715609"/>
                </a:solidFill>
                <a:latin typeface="Monotype Corsiva" pitchFamily="66" charset="0"/>
              </a:rPr>
              <a:t>Воспитываю сына 2007 года рождения, проживает со мной. </a:t>
            </a:r>
            <a:endParaRPr lang="ru-RU" sz="280" dirty="0">
              <a:solidFill>
                <a:srgbClr val="715609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9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52"/>
    </mc:Choice>
    <mc:Fallback xmlns="">
      <p:transition spd="slow" advTm="261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75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25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3" y="4"/>
            <a:ext cx="1189038" cy="101960"/>
          </a:xfrm>
        </p:spPr>
        <p:txBody>
          <a:bodyPr/>
          <a:lstStyle/>
          <a:p>
            <a:r>
              <a:rPr lang="ru-RU" sz="600" dirty="0">
                <a:latin typeface="Mistral" pitchFamily="66" charset="0"/>
              </a:rPr>
              <a:t>Имамова  Г</a:t>
            </a:r>
            <a:r>
              <a:rPr lang="ru-RU" sz="600" dirty="0">
                <a:latin typeface="Mistral" pitchFamily="66" charset="0"/>
              </a:rPr>
              <a:t>ульназ  Галинуровна</a:t>
            </a:r>
            <a:endParaRPr lang="fr-CA" sz="600" dirty="0">
              <a:solidFill>
                <a:srgbClr val="996721"/>
              </a:solidFill>
              <a:latin typeface="Segoe Script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59133" y="96440"/>
            <a:ext cx="816427" cy="817241"/>
          </a:xfrm>
        </p:spPr>
        <p:txBody>
          <a:bodyPr/>
          <a:lstStyle/>
          <a:p>
            <a:r>
              <a:rPr lang="ru-RU" sz="250" b="1" dirty="0">
                <a:solidFill>
                  <a:srgbClr val="715609"/>
                </a:solidFill>
                <a:latin typeface="Monotype Corsiva" pitchFamily="66" charset="0"/>
              </a:rPr>
              <a:t>Главным направлением психологической службы</a:t>
            </a:r>
            <a:r>
              <a:rPr lang="ru-RU" sz="250" dirty="0">
                <a:solidFill>
                  <a:srgbClr val="715609"/>
                </a:solidFill>
                <a:latin typeface="Monotype Corsiva" pitchFamily="66" charset="0"/>
              </a:rPr>
              <a:t> кадетской школы-интернат является сопровождение ребенка в процессе всего школьного обучения. Вся деятельность направлена на создание социально-психологических условий для успешного обучения и психологического развития ребенка в ситуации школьного взаимодействия.</a:t>
            </a:r>
          </a:p>
          <a:p>
            <a:r>
              <a:rPr lang="ru-RU" sz="250" b="1" dirty="0">
                <a:solidFill>
                  <a:srgbClr val="715609"/>
                </a:solidFill>
                <a:latin typeface="Monotype Corsiva" pitchFamily="66" charset="0"/>
              </a:rPr>
              <a:t> Цель психологического сопровождения</a:t>
            </a:r>
            <a:r>
              <a:rPr lang="ru-RU" sz="250" dirty="0">
                <a:solidFill>
                  <a:srgbClr val="715609"/>
                </a:solidFill>
                <a:latin typeface="Monotype Corsiva" pitchFamily="66" charset="0"/>
              </a:rPr>
              <a:t> состоит не в том, чтобы ограждать ребенка от трудностей, решать его проблемы вместо него, а в том, что бы создавать условия для совершения им (кадетом) осознанного, ответственного и самостоятельного выбора его жизненного пути. Психолог идет рядом с ребенком как друг и помощник .</a:t>
            </a:r>
          </a:p>
          <a:p>
            <a:r>
              <a:rPr lang="ru-RU" sz="250" dirty="0">
                <a:solidFill>
                  <a:srgbClr val="715609"/>
                </a:solidFill>
                <a:latin typeface="Monotype Corsiva" pitchFamily="66" charset="0"/>
              </a:rPr>
              <a:t>Мной рассматривается </a:t>
            </a:r>
            <a:r>
              <a:rPr lang="ru-RU" sz="250" i="1" dirty="0">
                <a:solidFill>
                  <a:srgbClr val="715609"/>
                </a:solidFill>
                <a:latin typeface="Monotype Corsiva" pitchFamily="66" charset="0"/>
              </a:rPr>
              <a:t>психологическое сопровождение </a:t>
            </a:r>
            <a:r>
              <a:rPr lang="ru-RU" sz="250" dirty="0">
                <a:solidFill>
                  <a:srgbClr val="715609"/>
                </a:solidFill>
                <a:latin typeface="Monotype Corsiva" pitchFamily="66" charset="0"/>
              </a:rPr>
              <a:t>как процесс, как целостная деятельность со всеми участниками образовательного процесса, в рамках которой проводится </a:t>
            </a:r>
            <a:r>
              <a:rPr lang="ru-RU" sz="250" b="1" dirty="0">
                <a:solidFill>
                  <a:srgbClr val="715609"/>
                </a:solidFill>
                <a:latin typeface="Monotype Corsiva" pitchFamily="66" charset="0"/>
              </a:rPr>
              <a:t>работа по следующим направлениям: </a:t>
            </a:r>
            <a:r>
              <a:rPr lang="ru-RU" sz="250" i="1" dirty="0">
                <a:solidFill>
                  <a:srgbClr val="715609"/>
                </a:solidFill>
                <a:latin typeface="Monotype Corsiva" pitchFamily="66" charset="0"/>
              </a:rPr>
              <a:t>психологическое просвещение, психологическая профилактика</a:t>
            </a:r>
            <a:r>
              <a:rPr lang="ru-RU" sz="250" dirty="0">
                <a:solidFill>
                  <a:srgbClr val="715609"/>
                </a:solidFill>
                <a:latin typeface="Monotype Corsiva" pitchFamily="66" charset="0"/>
              </a:rPr>
              <a:t>, </a:t>
            </a:r>
            <a:r>
              <a:rPr lang="ru-RU" sz="250" i="1" dirty="0">
                <a:solidFill>
                  <a:srgbClr val="715609"/>
                </a:solidFill>
                <a:latin typeface="Monotype Corsiva" pitchFamily="66" charset="0"/>
              </a:rPr>
              <a:t>психологическая диагностика, консультативная деятельность</a:t>
            </a:r>
            <a:r>
              <a:rPr lang="ru-RU" sz="250" dirty="0">
                <a:solidFill>
                  <a:srgbClr val="715609"/>
                </a:solidFill>
              </a:rPr>
              <a:t> 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4" y="121167"/>
            <a:ext cx="308997" cy="710061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49"/>
    </mc:Choice>
    <mc:Fallback xmlns="">
      <p:transition spd="slow" advTm="213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22" y="758762"/>
            <a:ext cx="214176" cy="145473"/>
          </a:xfrm>
          <a:prstGeom prst="round2DiagRect">
            <a:avLst>
              <a:gd name="adj1" fmla="val 16667"/>
              <a:gd name="adj2" fmla="val 0"/>
            </a:avLst>
          </a:prstGeom>
          <a:ln w="9525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26" y="489610"/>
            <a:ext cx="265538" cy="140230"/>
          </a:xfrm>
          <a:prstGeom prst="round2DiagRect">
            <a:avLst>
              <a:gd name="adj1" fmla="val 16667"/>
              <a:gd name="adj2" fmla="val 0"/>
            </a:avLst>
          </a:prstGeom>
          <a:ln w="9525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33" y="494426"/>
            <a:ext cx="305058" cy="130603"/>
          </a:xfrm>
          <a:prstGeom prst="round2DiagRect">
            <a:avLst>
              <a:gd name="adj1" fmla="val 16667"/>
              <a:gd name="adj2" fmla="val 0"/>
            </a:avLst>
          </a:prstGeom>
          <a:ln w="9525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" y="4"/>
            <a:ext cx="1189038" cy="914400"/>
          </a:xfrm>
        </p:spPr>
        <p:txBody>
          <a:bodyPr/>
          <a:lstStyle/>
          <a:p>
            <a:r>
              <a:rPr lang="ru-RU" sz="300" dirty="0">
                <a:solidFill>
                  <a:srgbClr val="715609"/>
                </a:solidFill>
                <a:latin typeface="Monotype Corsiva" pitchFamily="66" charset="0"/>
              </a:rPr>
              <a:t>В качестве важнейшего принципа в модель школьной психологической службы закладывается безусловная ценность внутреннего мира каждого кадета:</a:t>
            </a:r>
          </a:p>
          <a:p>
            <a:r>
              <a:rPr lang="ru-RU" sz="300" dirty="0">
                <a:solidFill>
                  <a:srgbClr val="715609"/>
                </a:solidFill>
                <a:latin typeface="Monotype Corsiva" pitchFamily="66" charset="0"/>
              </a:rPr>
              <a:t> беседы и лекции  для профилактики </a:t>
            </a:r>
            <a:r>
              <a:rPr lang="ru-RU" sz="300" dirty="0" err="1">
                <a:solidFill>
                  <a:srgbClr val="715609"/>
                </a:solidFill>
                <a:latin typeface="Monotype Corsiva" pitchFamily="66" charset="0"/>
              </a:rPr>
              <a:t>табакокурения</a:t>
            </a:r>
            <a:r>
              <a:rPr lang="ru-RU" sz="300" dirty="0">
                <a:solidFill>
                  <a:srgbClr val="715609"/>
                </a:solidFill>
                <a:latin typeface="Monotype Corsiva" pitchFamily="66" charset="0"/>
              </a:rPr>
              <a:t>, как в индивидуальном порядке, так и с привлечением всех учащихся;</a:t>
            </a:r>
          </a:p>
          <a:p>
            <a:endParaRPr lang="ru-RU" sz="300" dirty="0">
              <a:solidFill>
                <a:srgbClr val="715609"/>
              </a:solidFill>
              <a:latin typeface="Monotype Corsiva" pitchFamily="66" charset="0"/>
            </a:endParaRPr>
          </a:p>
          <a:p>
            <a:endParaRPr lang="ru-RU" sz="300" dirty="0">
              <a:solidFill>
                <a:srgbClr val="715609"/>
              </a:solidFill>
              <a:latin typeface="Monotype Corsiva" pitchFamily="66" charset="0"/>
            </a:endParaRPr>
          </a:p>
          <a:p>
            <a:endParaRPr lang="ru-RU" sz="300" dirty="0">
              <a:solidFill>
                <a:srgbClr val="715609"/>
              </a:solidFill>
              <a:latin typeface="Monotype Corsiva" pitchFamily="66" charset="0"/>
            </a:endParaRPr>
          </a:p>
          <a:p>
            <a:r>
              <a:rPr lang="ru-RU" sz="300" dirty="0">
                <a:solidFill>
                  <a:srgbClr val="715609"/>
                </a:solidFill>
                <a:latin typeface="Monotype Corsiva" pitchFamily="66" charset="0"/>
              </a:rPr>
              <a:t> </a:t>
            </a:r>
            <a:r>
              <a:rPr lang="ru-RU" sz="300" dirty="0">
                <a:solidFill>
                  <a:srgbClr val="715609"/>
                </a:solidFill>
                <a:latin typeface="Monotype Corsiva" pitchFamily="66" charset="0"/>
              </a:rPr>
              <a:t>антинаркотический пробег посвящённый 67-летию ко Дню Победы;</a:t>
            </a:r>
          </a:p>
          <a:p>
            <a:endParaRPr lang="ru-RU" sz="300" dirty="0">
              <a:solidFill>
                <a:srgbClr val="715609"/>
              </a:solidFill>
              <a:latin typeface="Monotype Corsiva" pitchFamily="66" charset="0"/>
            </a:endParaRPr>
          </a:p>
          <a:p>
            <a:endParaRPr lang="ru-RU" sz="300" dirty="0">
              <a:solidFill>
                <a:srgbClr val="715609"/>
              </a:solidFill>
              <a:latin typeface="Monotype Corsiva" pitchFamily="66" charset="0"/>
            </a:endParaRPr>
          </a:p>
          <a:p>
            <a:endParaRPr lang="ru-RU" sz="300" dirty="0" smtClean="0">
              <a:solidFill>
                <a:srgbClr val="715609"/>
              </a:solidFill>
              <a:latin typeface="Monotype Corsiva" pitchFamily="66" charset="0"/>
            </a:endParaRPr>
          </a:p>
          <a:p>
            <a:r>
              <a:rPr lang="ru-RU" sz="300" dirty="0" smtClean="0">
                <a:solidFill>
                  <a:srgbClr val="715609"/>
                </a:solidFill>
                <a:latin typeface="Monotype Corsiva" pitchFamily="66" charset="0"/>
              </a:rPr>
              <a:t>участие </a:t>
            </a:r>
            <a:r>
              <a:rPr lang="ru-RU" sz="300" dirty="0">
                <a:solidFill>
                  <a:srgbClr val="715609"/>
                </a:solidFill>
                <a:latin typeface="Monotype Corsiva" pitchFamily="66" charset="0"/>
              </a:rPr>
              <a:t>в 57 </a:t>
            </a:r>
            <a:r>
              <a:rPr lang="ru-RU" sz="300" dirty="0" err="1">
                <a:solidFill>
                  <a:srgbClr val="715609"/>
                </a:solidFill>
                <a:latin typeface="Monotype Corsiva" pitchFamily="66" charset="0"/>
              </a:rPr>
              <a:t>турслёте</a:t>
            </a:r>
            <a:r>
              <a:rPr lang="ru-RU" sz="300" dirty="0">
                <a:solidFill>
                  <a:srgbClr val="715609"/>
                </a:solidFill>
                <a:latin typeface="Monotype Corsiva" pitchFamily="66" charset="0"/>
              </a:rPr>
              <a:t> проходившем в лесах с. </a:t>
            </a:r>
            <a:r>
              <a:rPr lang="ru-RU" sz="300" dirty="0" err="1">
                <a:solidFill>
                  <a:srgbClr val="715609"/>
                </a:solidFill>
                <a:latin typeface="Monotype Corsiva" pitchFamily="66" charset="0"/>
              </a:rPr>
              <a:t>Байсарово</a:t>
            </a:r>
            <a:r>
              <a:rPr lang="ru-RU" sz="300" dirty="0">
                <a:solidFill>
                  <a:srgbClr val="715609"/>
                </a:solidFill>
                <a:latin typeface="Monotype Corsiva" pitchFamily="66" charset="0"/>
              </a:rPr>
              <a:t> - все мероприятия, несомненно, развивают командный дух среди кадетов, взаимопонимание и взаимовыручку.</a:t>
            </a:r>
          </a:p>
          <a:p>
            <a:endParaRPr lang="ru-RU" sz="400" dirty="0">
              <a:solidFill>
                <a:srgbClr val="715609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75" y="257563"/>
            <a:ext cx="233502" cy="134415"/>
          </a:xfrm>
          <a:prstGeom prst="round2DiagRect">
            <a:avLst>
              <a:gd name="adj1" fmla="val 16667"/>
              <a:gd name="adj2" fmla="val 0"/>
            </a:avLst>
          </a:prstGeom>
          <a:ln w="9525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79" y="294637"/>
            <a:ext cx="262062" cy="115920"/>
          </a:xfrm>
          <a:prstGeom prst="round2DiagRect">
            <a:avLst>
              <a:gd name="adj1" fmla="val 16667"/>
              <a:gd name="adj2" fmla="val 0"/>
            </a:avLst>
          </a:prstGeom>
          <a:ln w="952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93" y="259362"/>
            <a:ext cx="256029" cy="147381"/>
          </a:xfrm>
          <a:prstGeom prst="round2DiagRect">
            <a:avLst>
              <a:gd name="adj1" fmla="val 16667"/>
              <a:gd name="adj2" fmla="val 0"/>
            </a:avLst>
          </a:prstGeom>
          <a:ln w="9525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3" y="780291"/>
            <a:ext cx="154404" cy="123944"/>
          </a:xfrm>
          <a:prstGeom prst="round2DiagRect">
            <a:avLst>
              <a:gd name="adj1" fmla="val 16667"/>
              <a:gd name="adj2" fmla="val 0"/>
            </a:avLst>
          </a:prstGeom>
          <a:ln w="9525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685" y="746403"/>
            <a:ext cx="205237" cy="157832"/>
          </a:xfrm>
          <a:prstGeom prst="round2DiagRect">
            <a:avLst>
              <a:gd name="adj1" fmla="val 16667"/>
              <a:gd name="adj2" fmla="val 0"/>
            </a:avLst>
          </a:prstGeom>
          <a:ln w="9525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042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07"/>
    </mc:Choice>
    <mc:Fallback xmlns="">
      <p:transition spd="slow" advTm="272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75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25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7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25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5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75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75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75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25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-5871"/>
            <a:ext cx="1189038" cy="101960"/>
          </a:xfrm>
        </p:spPr>
        <p:txBody>
          <a:bodyPr/>
          <a:lstStyle/>
          <a:p>
            <a:r>
              <a:rPr lang="ru-RU" sz="370" b="1" dirty="0">
                <a:solidFill>
                  <a:srgbClr val="996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УСПЕХ – ЭТО РАБОТА НАД СОБОЙ!</a:t>
            </a:r>
            <a:endParaRPr lang="fr-CA" sz="370" b="1" dirty="0">
              <a:solidFill>
                <a:srgbClr val="996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54268"/>
            <a:ext cx="1220227" cy="882481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50" dirty="0">
                <a:solidFill>
                  <a:srgbClr val="715609"/>
                </a:solidFill>
                <a:latin typeface="Segoe Script" pitchFamily="34" charset="0"/>
              </a:rPr>
              <a:t>Диплом об окончании Государственного образовательного учреждения высшего профессионального образования «Башкирский государственный педагогический университет им. М. </a:t>
            </a:r>
            <a:r>
              <a:rPr lang="ru-RU" sz="350" dirty="0" err="1">
                <a:solidFill>
                  <a:srgbClr val="715609"/>
                </a:solidFill>
                <a:latin typeface="Segoe Script" pitchFamily="34" charset="0"/>
              </a:rPr>
              <a:t>Акмуллы</a:t>
            </a:r>
            <a:r>
              <a:rPr lang="ru-RU" sz="350" dirty="0">
                <a:solidFill>
                  <a:srgbClr val="715609"/>
                </a:solidFill>
                <a:latin typeface="Segoe Script" pitchFamily="34" charset="0"/>
              </a:rPr>
              <a:t>» (ВСГ 3715321) по специальности «Педагогика и психология» от 15 мая 2009 года.</a:t>
            </a:r>
          </a:p>
          <a:p>
            <a:pPr>
              <a:buFont typeface="Wingdings" pitchFamily="2" charset="2"/>
              <a:buChar char="v"/>
            </a:pPr>
            <a:r>
              <a:rPr lang="ru-RU" sz="350" dirty="0">
                <a:solidFill>
                  <a:srgbClr val="715609"/>
                </a:solidFill>
                <a:latin typeface="Segoe Script" pitchFamily="34" charset="0"/>
              </a:rPr>
              <a:t>Свидетельство о повышении квалификации в Приволжском межрегиональном центре повышения квалификации профессиональной переподготовки работников образования «</a:t>
            </a:r>
            <a:r>
              <a:rPr lang="ru-RU" sz="350" dirty="0" err="1">
                <a:solidFill>
                  <a:srgbClr val="715609"/>
                </a:solidFill>
                <a:latin typeface="Segoe Script" pitchFamily="34" charset="0"/>
              </a:rPr>
              <a:t>Тьютерство</a:t>
            </a:r>
            <a:r>
              <a:rPr lang="ru-RU" sz="350" dirty="0">
                <a:solidFill>
                  <a:srgbClr val="715609"/>
                </a:solidFill>
                <a:latin typeface="Segoe Script" pitchFamily="34" charset="0"/>
              </a:rPr>
              <a:t> в образовании:  теория и практика работы с одарёнными детьми в условиях внедрения ФГОС ОО» (№ 466) от 25 мая 2012 года.</a:t>
            </a:r>
            <a:endParaRPr lang="ru-RU" sz="350" dirty="0">
              <a:solidFill>
                <a:srgbClr val="715609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51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78"/>
    </mc:Choice>
    <mc:Fallback xmlns="">
      <p:transition spd="slow" advTm="141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25152"/>
            <a:ext cx="1189038" cy="152399"/>
          </a:xfrm>
        </p:spPr>
        <p:txBody>
          <a:bodyPr/>
          <a:lstStyle/>
          <a:p>
            <a:pPr eaLnBrk="1" hangingPunct="1"/>
            <a:r>
              <a:rPr lang="ru-RU" sz="480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Обобщение </a:t>
            </a:r>
            <a:br>
              <a:rPr lang="ru-RU" sz="480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</a:br>
            <a:r>
              <a:rPr lang="ru-RU" sz="480" dirty="0">
                <a:solidFill>
                  <a:srgbClr val="996721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педагогического опыта</a:t>
            </a:r>
            <a:endParaRPr lang="fr-CA" sz="480" dirty="0">
              <a:solidFill>
                <a:srgbClr val="996721"/>
              </a:solidFill>
              <a:effectLst>
                <a:reflection blurRad="6350" stA="55000" endA="300" endPos="45500" dir="5400000" sy="-100000" algn="bl" rotWithShape="0"/>
              </a:effectLst>
              <a:latin typeface="Arial Black" pitchFamily="34" charset="0"/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743768"/>
              </p:ext>
            </p:extLst>
          </p:nvPr>
        </p:nvGraphicFramePr>
        <p:xfrm>
          <a:off x="-3" y="214496"/>
          <a:ext cx="1189041" cy="485408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60796"/>
                <a:gridCol w="317553"/>
                <a:gridCol w="335077"/>
                <a:gridCol w="265003"/>
                <a:gridCol w="210612"/>
              </a:tblGrid>
              <a:tr h="162320">
                <a:tc>
                  <a:txBody>
                    <a:bodyPr/>
                    <a:lstStyle/>
                    <a:p>
                      <a:r>
                        <a:rPr lang="ru-RU" sz="280" dirty="0" smtClean="0"/>
                        <a:t>№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Форма</a:t>
                      </a:r>
                      <a:r>
                        <a:rPr lang="ru-RU" sz="280" baseline="0" dirty="0" smtClean="0"/>
                        <a:t> представленного опыта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тема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уровень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сроки</a:t>
                      </a:r>
                      <a:endParaRPr lang="ru-RU" sz="280" dirty="0"/>
                    </a:p>
                  </a:txBody>
                  <a:tcPr marL="11889" marR="11889" marT="6096" marB="6096"/>
                </a:tc>
              </a:tr>
              <a:tr h="139353">
                <a:tc>
                  <a:txBody>
                    <a:bodyPr/>
                    <a:lstStyle/>
                    <a:p>
                      <a:r>
                        <a:rPr lang="ru-RU" sz="280" dirty="0" smtClean="0"/>
                        <a:t>1.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Наглядная</a:t>
                      </a:r>
                      <a:r>
                        <a:rPr lang="ru-RU" sz="280" baseline="0" dirty="0" smtClean="0"/>
                        <a:t> информация - буклет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«</a:t>
                      </a:r>
                      <a:r>
                        <a:rPr lang="ru-RU" sz="280" dirty="0" smtClean="0"/>
                        <a:t>Профилактика эмоционального выгорания»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Рекомендации</a:t>
                      </a:r>
                      <a:r>
                        <a:rPr lang="ru-RU" sz="280" baseline="0" dirty="0" smtClean="0"/>
                        <a:t> для педагогов </a:t>
                      </a:r>
                      <a:r>
                        <a:rPr lang="ru-RU" sz="280" baseline="0" dirty="0" smtClean="0"/>
                        <a:t>КШИ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2012 год</a:t>
                      </a:r>
                      <a:endParaRPr lang="ru-RU" sz="280" dirty="0"/>
                    </a:p>
                  </a:txBody>
                  <a:tcPr marL="11889" marR="11889" marT="6096" marB="6096"/>
                </a:tc>
              </a:tr>
              <a:tr h="181765">
                <a:tc>
                  <a:txBody>
                    <a:bodyPr/>
                    <a:lstStyle/>
                    <a:p>
                      <a:r>
                        <a:rPr lang="ru-RU" sz="280" dirty="0" smtClean="0"/>
                        <a:t>2.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err="1" smtClean="0"/>
                        <a:t>Тренинговая</a:t>
                      </a:r>
                      <a:r>
                        <a:rPr lang="ru-RU" sz="280" dirty="0" smtClean="0"/>
                        <a:t> программа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«Профессиональное самосовершенствование педагога»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" dirty="0" smtClean="0"/>
                        <a:t>Районный конкурс методических разработок</a:t>
                      </a:r>
                      <a:endParaRPr lang="ru-RU" sz="280" dirty="0"/>
                    </a:p>
                  </a:txBody>
                  <a:tcPr marL="11889" marR="11889" marT="6096" marB="6096"/>
                </a:tc>
                <a:tc>
                  <a:txBody>
                    <a:bodyPr/>
                    <a:lstStyle/>
                    <a:p>
                      <a:r>
                        <a:rPr lang="ru-RU" sz="280" dirty="0" smtClean="0"/>
                        <a:t>28 февраля </a:t>
                      </a:r>
                    </a:p>
                    <a:p>
                      <a:pPr algn="ctr"/>
                      <a:r>
                        <a:rPr lang="ru-RU" sz="280" dirty="0" smtClean="0"/>
                        <a:t>2013 года</a:t>
                      </a:r>
                      <a:endParaRPr lang="ru-RU" sz="280" dirty="0"/>
                    </a:p>
                  </a:txBody>
                  <a:tcPr marL="11889" marR="11889" marT="6096" marB="6096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59"/>
    </mc:Choice>
    <mc:Fallback xmlns="">
      <p:transition spd="slow" advTm="115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" t="6368" r="21941" b="4875"/>
          <a:stretch/>
        </p:blipFill>
        <p:spPr>
          <a:xfrm>
            <a:off x="825284" y="25160"/>
            <a:ext cx="341959" cy="307236"/>
          </a:xfrm>
          <a:prstGeom prst="ellipse">
            <a:avLst/>
          </a:prstGeom>
          <a:ln>
            <a:noFill/>
          </a:ln>
          <a:effectLst>
            <a:reflection blurRad="6350" stA="50000" endA="300" endPos="90000" dir="5400000" sy="-100000" algn="bl" rotWithShape="0"/>
            <a:softEdge rad="112500"/>
          </a:effectLst>
        </p:spPr>
      </p:pic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186230" cy="176098"/>
          </a:xfrm>
        </p:spPr>
        <p:txBody>
          <a:bodyPr/>
          <a:lstStyle/>
          <a:p>
            <a:r>
              <a:rPr lang="ru-RU" sz="480" b="1" dirty="0">
                <a:solidFill>
                  <a:srgbClr val="996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Материально-техническое оснащение</a:t>
            </a:r>
            <a:endParaRPr lang="fr-CA" sz="480" b="1" dirty="0">
              <a:solidFill>
                <a:srgbClr val="996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5" y="169168"/>
            <a:ext cx="1242365" cy="74523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400" dirty="0">
                <a:solidFill>
                  <a:srgbClr val="7156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Оснащение кабинета:</a:t>
            </a:r>
          </a:p>
          <a:p>
            <a:pPr>
              <a:buFont typeface="Wingdings" pitchFamily="2" charset="2"/>
              <a:buChar char="§"/>
            </a:pP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 </a:t>
            </a: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письменный стол для педагога-психолога;</a:t>
            </a:r>
          </a:p>
          <a:p>
            <a:pPr>
              <a:buFont typeface="Wingdings" pitchFamily="2" charset="2"/>
              <a:buChar char="§"/>
            </a:pP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 два стула;</a:t>
            </a:r>
          </a:p>
          <a:p>
            <a:pPr>
              <a:buFont typeface="Wingdings" pitchFamily="2" charset="2"/>
              <a:buChar char="§"/>
            </a:pP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 </a:t>
            </a: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шкаф для методической литературы, пособий;</a:t>
            </a:r>
          </a:p>
          <a:p>
            <a:pPr>
              <a:buFont typeface="Wingdings" pitchFamily="2" charset="2"/>
              <a:buChar char="§"/>
            </a:pP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 </a:t>
            </a: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зеркало;</a:t>
            </a:r>
          </a:p>
          <a:p>
            <a:pPr>
              <a:buFont typeface="Wingdings" pitchFamily="2" charset="2"/>
              <a:buChar char="§"/>
            </a:pP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 </a:t>
            </a: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картотека с личными делами учащихся.</a:t>
            </a:r>
          </a:p>
          <a:p>
            <a:pPr>
              <a:buFont typeface="Wingdings" pitchFamily="2" charset="2"/>
              <a:buChar char="v"/>
            </a:pPr>
            <a:r>
              <a:rPr lang="ru-RU" sz="400" dirty="0">
                <a:solidFill>
                  <a:srgbClr val="715609"/>
                </a:solidFill>
                <a:latin typeface="Segoe Script" pitchFamily="34" charset="0"/>
              </a:rPr>
              <a:t> </a:t>
            </a:r>
            <a:r>
              <a:rPr lang="ru-RU" sz="400" dirty="0">
                <a:solidFill>
                  <a:srgbClr val="7156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Т</a:t>
            </a:r>
            <a:r>
              <a:rPr lang="ru-RU" sz="400" dirty="0">
                <a:solidFill>
                  <a:srgbClr val="7156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ехническое оснащение кабинета:</a:t>
            </a:r>
          </a:p>
          <a:p>
            <a:pPr>
              <a:buFont typeface="Wingdings" pitchFamily="2" charset="2"/>
              <a:buChar char="§"/>
            </a:pP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 </a:t>
            </a:r>
            <a:r>
              <a:rPr lang="ru-RU" sz="380" dirty="0">
                <a:solidFill>
                  <a:srgbClr val="715609"/>
                </a:solidFill>
                <a:latin typeface="Segoe Script" pitchFamily="34" charset="0"/>
              </a:rPr>
              <a:t> ноутбук.</a:t>
            </a:r>
          </a:p>
          <a:p>
            <a:pPr>
              <a:buFont typeface="Wingdings" pitchFamily="2" charset="2"/>
              <a:buChar char="§"/>
            </a:pPr>
            <a:endParaRPr lang="ru-RU" sz="500" dirty="0">
              <a:solidFill>
                <a:srgbClr val="715609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36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87"/>
    </mc:Choice>
    <mc:Fallback xmlns="">
      <p:transition spd="slow" advTm="146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5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75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25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0"/>
            <a:ext cx="1188981" cy="914400"/>
          </a:xfrm>
        </p:spPr>
        <p:txBody>
          <a:bodyPr/>
          <a:lstStyle/>
          <a:p>
            <a:pPr>
              <a:buFont typeface="Wingdings" pitchFamily="2" charset="2"/>
              <a:buChar char="v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Методический материал для обследования: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методика экспресс-</a:t>
            </a:r>
            <a:r>
              <a:rPr lang="ru-RU" sz="220" dirty="0" err="1">
                <a:solidFill>
                  <a:srgbClr val="715609"/>
                </a:solidFill>
                <a:latin typeface="Segoe Script" pitchFamily="34" charset="0"/>
              </a:rPr>
              <a:t>диагности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 характерологических особенностей личности Т.В. </a:t>
            </a:r>
            <a:r>
              <a:rPr lang="ru-RU" sz="220" dirty="0" err="1">
                <a:solidFill>
                  <a:srgbClr val="715609"/>
                </a:solidFill>
                <a:latin typeface="Segoe Script" pitchFamily="34" charset="0"/>
              </a:rPr>
              <a:t>Матолина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т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ест </a:t>
            </a:r>
            <a:r>
              <a:rPr lang="ru-RU" sz="220" dirty="0" err="1">
                <a:solidFill>
                  <a:srgbClr val="715609"/>
                </a:solidFill>
                <a:latin typeface="Segoe Script" pitchFamily="34" charset="0"/>
              </a:rPr>
              <a:t>Айзенка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методика диагностики уровня школьной тревожности </a:t>
            </a:r>
            <a:r>
              <a:rPr lang="ru-RU" sz="220" dirty="0" err="1">
                <a:solidFill>
                  <a:srgbClr val="715609"/>
                </a:solidFill>
                <a:latin typeface="Segoe Script" pitchFamily="34" charset="0"/>
              </a:rPr>
              <a:t>Филлипса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с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оциально-психологический паспорт учащегося и его семьи;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стиль управления;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опросник мини-</a:t>
            </a:r>
            <a:r>
              <a:rPr lang="ru-RU" sz="220" dirty="0" err="1">
                <a:solidFill>
                  <a:srgbClr val="715609"/>
                </a:solidFill>
                <a:latin typeface="Segoe Script" pitchFamily="34" charset="0"/>
              </a:rPr>
              <a:t>мульт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методика определения уровня нервно-психической устойчивости;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методика выявления КОС-2;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определение психологических свойств темперамента;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социометрия;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цветовой тест отношений;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методика «</a:t>
            </a:r>
            <a:r>
              <a:rPr lang="en-US" sz="220" dirty="0">
                <a:solidFill>
                  <a:srgbClr val="715609"/>
                </a:solidFill>
                <a:latin typeface="Segoe Script" pitchFamily="34" charset="0"/>
              </a:rPr>
              <a:t>Q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-сортировка» тенденций поведения в группе;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методика диагностики оценки самоконтроля в общении М. </a:t>
            </a:r>
            <a:r>
              <a:rPr lang="ru-RU" sz="220" dirty="0" err="1">
                <a:solidFill>
                  <a:srgbClr val="715609"/>
                </a:solidFill>
                <a:latin typeface="Segoe Script" pitchFamily="34" charset="0"/>
              </a:rPr>
              <a:t>Снайдера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методика диагностики показателей и форм агрессии А. </a:t>
            </a:r>
            <a:r>
              <a:rPr lang="ru-RU" sz="220" dirty="0" err="1">
                <a:solidFill>
                  <a:srgbClr val="715609"/>
                </a:solidFill>
                <a:latin typeface="Segoe Script" pitchFamily="34" charset="0"/>
              </a:rPr>
              <a:t>Басса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 и А. </a:t>
            </a:r>
            <a:r>
              <a:rPr lang="ru-RU" sz="220" dirty="0" err="1">
                <a:solidFill>
                  <a:srgbClr val="715609"/>
                </a:solidFill>
                <a:latin typeface="Segoe Script" pitchFamily="34" charset="0"/>
              </a:rPr>
              <a:t>Дарки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тест описания поведения К. Томаса;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м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етодики изучения семейных отношений;</a:t>
            </a:r>
          </a:p>
          <a:p>
            <a:pPr>
              <a:buFont typeface="Wingdings" pitchFamily="2" charset="2"/>
              <a:buChar char="§"/>
              <a:tabLst>
                <a:tab pos="72633" algn="l"/>
              </a:tabLst>
            </a:pP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диагностика социально-психологических установок личности в мотивационно-</a:t>
            </a:r>
            <a:r>
              <a:rPr lang="ru-RU" sz="220" dirty="0" err="1">
                <a:solidFill>
                  <a:srgbClr val="715609"/>
                </a:solidFill>
                <a:latin typeface="Segoe Script" pitchFamily="34" charset="0"/>
              </a:rPr>
              <a:t>потребностной</a:t>
            </a:r>
            <a:r>
              <a:rPr lang="ru-RU" sz="220" dirty="0">
                <a:solidFill>
                  <a:srgbClr val="715609"/>
                </a:solidFill>
                <a:latin typeface="Segoe Script" pitchFamily="34" charset="0"/>
              </a:rPr>
              <a:t> сфере. </a:t>
            </a:r>
          </a:p>
          <a:p>
            <a:pPr>
              <a:buFont typeface="Wingdings" pitchFamily="2" charset="2"/>
              <a:buChar char="§"/>
            </a:pPr>
            <a:endParaRPr lang="ru-RU" sz="400" dirty="0">
              <a:solidFill>
                <a:srgbClr val="715609"/>
              </a:solidFill>
              <a:latin typeface="Segoe Script" pitchFamily="34" charset="0"/>
            </a:endParaRPr>
          </a:p>
          <a:p>
            <a:pPr marL="0" indent="0">
              <a:buNone/>
            </a:pPr>
            <a:endParaRPr lang="ru-RU" sz="400" dirty="0">
              <a:solidFill>
                <a:srgbClr val="715609"/>
              </a:solidFill>
              <a:latin typeface="Segoe Script" pitchFamily="34" charset="0"/>
            </a:endParaRPr>
          </a:p>
          <a:p>
            <a:pPr>
              <a:buFont typeface="Wingdings" pitchFamily="2" charset="2"/>
              <a:buChar char="§"/>
            </a:pPr>
            <a:endParaRPr lang="ru-RU" sz="500" dirty="0">
              <a:solidFill>
                <a:srgbClr val="715609"/>
              </a:solidFill>
              <a:latin typeface="Segoe Script" pitchFamily="34" charset="0"/>
            </a:endParaRPr>
          </a:p>
          <a:p>
            <a:pPr>
              <a:buFont typeface="Wingdings" pitchFamily="2" charset="2"/>
              <a:buChar char="§"/>
            </a:pPr>
            <a:endParaRPr lang="ru-RU" sz="500" dirty="0">
              <a:solidFill>
                <a:srgbClr val="715609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91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757"/>
    </mc:Choice>
    <mc:Fallback xmlns="">
      <p:transition spd="slow" advTm="277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75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25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50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75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0"/>
                            </p:stCondLst>
                            <p:childTnLst>
                              <p:par>
                                <p:cTn id="69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1250"/>
                            </p:stCondLst>
                            <p:childTnLst>
                              <p:par>
                                <p:cTn id="73" presetID="18" presetClass="entr" presetSubtype="1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10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15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159</Template>
  <TotalTime>630</TotalTime>
  <Words>606</Words>
  <Application>Microsoft Office PowerPoint</Application>
  <PresentationFormat>Произвольный</PresentationFormat>
  <Paragraphs>84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159</vt:lpstr>
      <vt:lpstr>ПОРТФОЛИО  ПЕДАГОГА-ПСИХОЛОГА  ИМАМОВОЙ  ГУЛЬНАЗ  ГАЛИНУРОВНЫ</vt:lpstr>
      <vt:lpstr>В В Е Д Е Н И Е</vt:lpstr>
      <vt:lpstr>А В Т О Б И О Г Р А Ф И Я </vt:lpstr>
      <vt:lpstr>Имамова  Гульназ  Галинуровна</vt:lpstr>
      <vt:lpstr>Презентация PowerPoint</vt:lpstr>
      <vt:lpstr>УСПЕХ – ЭТО РАБОТА НАД СОБОЙ!</vt:lpstr>
      <vt:lpstr>Обобщение  педагогического опыта</vt:lpstr>
      <vt:lpstr>Материально-техническое оснащение</vt:lpstr>
      <vt:lpstr>Презентация PowerPoint</vt:lpstr>
      <vt:lpstr>В каждом человеке – солнце.  Только дайте ему светить.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Гульназ</dc:creator>
  <cp:lastModifiedBy>ГУЛЬНАЗ</cp:lastModifiedBy>
  <cp:revision>50</cp:revision>
  <dcterms:created xsi:type="dcterms:W3CDTF">2013-02-20T05:43:09Z</dcterms:created>
  <dcterms:modified xsi:type="dcterms:W3CDTF">2013-04-06T10:09:31Z</dcterms:modified>
</cp:coreProperties>
</file>