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7" r:id="rId2"/>
    <p:sldId id="264" r:id="rId3"/>
    <p:sldId id="267" r:id="rId4"/>
    <p:sldId id="266" r:id="rId5"/>
    <p:sldId id="265" r:id="rId6"/>
    <p:sldId id="268" r:id="rId7"/>
    <p:sldId id="260" r:id="rId8"/>
    <p:sldId id="259" r:id="rId9"/>
    <p:sldId id="262" r:id="rId10"/>
    <p:sldId id="263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CC"/>
    <a:srgbClr val="FFFF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59" d="100"/>
          <a:sy n="59" d="100"/>
        </p:scale>
        <p:origin x="-84" y="-1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073E16-E36E-4106-B8AB-B7EC84A105A0}" type="datetimeFigureOut">
              <a:rPr lang="ru-RU" smtClean="0"/>
              <a:pPr/>
              <a:t>09.05.2011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2E25330-CC32-43E6-BBD1-CD703AAC3B9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E25330-CC32-43E6-BBD1-CD703AAC3B9C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A2352B-FD2E-4999-A0E3-BC03D405BC2E}" type="datetimeFigureOut">
              <a:rPr lang="ru-RU" smtClean="0"/>
              <a:pPr/>
              <a:t>09.05.2011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7DF39-0FEA-4661-8D84-0F4C275DB0C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A2352B-FD2E-4999-A0E3-BC03D405BC2E}" type="datetimeFigureOut">
              <a:rPr lang="ru-RU" smtClean="0"/>
              <a:pPr/>
              <a:t>09.05.2011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7DF39-0FEA-4661-8D84-0F4C275DB0C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A2352B-FD2E-4999-A0E3-BC03D405BC2E}" type="datetimeFigureOut">
              <a:rPr lang="ru-RU" smtClean="0"/>
              <a:pPr/>
              <a:t>09.05.2011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7DF39-0FEA-4661-8D84-0F4C275DB0C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A2352B-FD2E-4999-A0E3-BC03D405BC2E}" type="datetimeFigureOut">
              <a:rPr lang="ru-RU" smtClean="0"/>
              <a:pPr/>
              <a:t>09.05.2011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7DF39-0FEA-4661-8D84-0F4C275DB0C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A2352B-FD2E-4999-A0E3-BC03D405BC2E}" type="datetimeFigureOut">
              <a:rPr lang="ru-RU" smtClean="0"/>
              <a:pPr/>
              <a:t>09.05.2011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7DF39-0FEA-4661-8D84-0F4C275DB0C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A2352B-FD2E-4999-A0E3-BC03D405BC2E}" type="datetimeFigureOut">
              <a:rPr lang="ru-RU" smtClean="0"/>
              <a:pPr/>
              <a:t>09.05.2011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7DF39-0FEA-4661-8D84-0F4C275DB0C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A2352B-FD2E-4999-A0E3-BC03D405BC2E}" type="datetimeFigureOut">
              <a:rPr lang="ru-RU" smtClean="0"/>
              <a:pPr/>
              <a:t>09.05.2011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7DF39-0FEA-4661-8D84-0F4C275DB0C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A2352B-FD2E-4999-A0E3-BC03D405BC2E}" type="datetimeFigureOut">
              <a:rPr lang="ru-RU" smtClean="0"/>
              <a:pPr/>
              <a:t>09.05.2011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7DF39-0FEA-4661-8D84-0F4C275DB0C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A2352B-FD2E-4999-A0E3-BC03D405BC2E}" type="datetimeFigureOut">
              <a:rPr lang="ru-RU" smtClean="0"/>
              <a:pPr/>
              <a:t>09.05.2011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7DF39-0FEA-4661-8D84-0F4C275DB0C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A2352B-FD2E-4999-A0E3-BC03D405BC2E}" type="datetimeFigureOut">
              <a:rPr lang="ru-RU" smtClean="0"/>
              <a:pPr/>
              <a:t>09.05.2011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7DF39-0FEA-4661-8D84-0F4C275DB0C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A2352B-FD2E-4999-A0E3-BC03D405BC2E}" type="datetimeFigureOut">
              <a:rPr lang="ru-RU" smtClean="0"/>
              <a:pPr/>
              <a:t>09.05.2011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7DF39-0FEA-4661-8D84-0F4C275DB0C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A2352B-FD2E-4999-A0E3-BC03D405BC2E}" type="datetimeFigureOut">
              <a:rPr lang="ru-RU" smtClean="0"/>
              <a:pPr/>
              <a:t>09.05.2011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C7DF39-0FEA-4661-8D84-0F4C275DB0C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ch2000.ru/the-activity-world/smile.png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perspectiva-school.narod.ru/images/j0437553.jpg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du.cap.ru/home/4663/28948_2009041029.jpg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news.tverforum.ru/ext/galleryNews/13/6002/39.jpg" TargetMode="External"/><Relationship Id="rId7" Type="http://schemas.openxmlformats.org/officeDocument/2006/relationships/image" Target="../media/image10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komitrans.okis.ru/img/komitrans/beregi%20prirodu.jpg" TargetMode="External"/><Relationship Id="rId5" Type="http://schemas.openxmlformats.org/officeDocument/2006/relationships/hyperlink" Target="http://design.ru-deluxe.ru/uploads/posts/2010-04/thumbs/1271409902_protection-of-nature.jpg" TargetMode="External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jpeg"/><Relationship Id="rId4" Type="http://schemas.openxmlformats.org/officeDocument/2006/relationships/hyperlink" Target="http://www.koipkro.kostroma.ru/BuyR/ChBor/ych/13/ucheniki_w450_h468.jpg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0" y="0"/>
            <a:ext cx="9144000" cy="6896100"/>
            <a:chOff x="0" y="0"/>
            <a:chExt cx="5760" cy="4344"/>
          </a:xfrm>
        </p:grpSpPr>
        <p:pic>
          <p:nvPicPr>
            <p:cNvPr id="3076" name="Рисунок 1" descr="6e6d540a160e.jpg"/>
            <p:cNvPicPr>
              <a:picLocks noChangeAspect="1"/>
            </p:cNvPicPr>
            <p:nvPr/>
          </p:nvPicPr>
          <p:blipFill>
            <a:blip r:embed="rId2">
              <a:lum bright="12000" contrast="-6000"/>
            </a:blip>
            <a:srcRect l="4323" b="3796"/>
            <a:stretch>
              <a:fillRect/>
            </a:stretch>
          </p:blipFill>
          <p:spPr bwMode="auto">
            <a:xfrm>
              <a:off x="0" y="0"/>
              <a:ext cx="5760" cy="43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100" name="Text Box 4"/>
            <p:cNvSpPr txBox="1">
              <a:spLocks noChangeArrowheads="1"/>
            </p:cNvSpPr>
            <p:nvPr/>
          </p:nvSpPr>
          <p:spPr bwMode="auto">
            <a:xfrm>
              <a:off x="315" y="495"/>
              <a:ext cx="4320" cy="5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ctr">
                <a:spcBef>
                  <a:spcPct val="50000"/>
                </a:spcBef>
                <a:defRPr/>
              </a:pPr>
              <a:r>
                <a:rPr lang="ru-RU" sz="4800" b="1" i="1" dirty="0" smtClean="0">
                  <a:solidFill>
                    <a:srgbClr val="0099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Мир деятельности</a:t>
              </a:r>
              <a:endParaRPr lang="ru-RU" sz="4800" i="1" dirty="0">
                <a:solidFill>
                  <a:srgbClr val="0099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</p:grpSp>
      <p:sp>
        <p:nvSpPr>
          <p:cNvPr id="8" name="Прямоугольник 7"/>
          <p:cNvSpPr/>
          <p:nvPr/>
        </p:nvSpPr>
        <p:spPr>
          <a:xfrm>
            <a:off x="1571604" y="2285992"/>
            <a:ext cx="4572032" cy="2062103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3200" dirty="0" smtClean="0"/>
              <a:t>Вместе не трудно,</a:t>
            </a:r>
            <a:br>
              <a:rPr lang="ru-RU" sz="3200" dirty="0" smtClean="0"/>
            </a:br>
            <a:r>
              <a:rPr lang="ru-RU" sz="3200" dirty="0" smtClean="0"/>
              <a:t>вместе не тесно,</a:t>
            </a:r>
            <a:br>
              <a:rPr lang="ru-RU" sz="3200" dirty="0" smtClean="0"/>
            </a:br>
            <a:r>
              <a:rPr lang="ru-RU" sz="3200" dirty="0" smtClean="0"/>
              <a:t>вместе легко</a:t>
            </a:r>
            <a:br>
              <a:rPr lang="ru-RU" sz="3200" dirty="0" smtClean="0"/>
            </a:br>
            <a:r>
              <a:rPr lang="ru-RU" sz="3200" dirty="0" smtClean="0"/>
              <a:t>и всегда интересно!</a:t>
            </a:r>
            <a:endParaRPr lang="ru-RU" sz="3200" dirty="0"/>
          </a:p>
        </p:txBody>
      </p:sp>
      <p:pic>
        <p:nvPicPr>
          <p:cNvPr id="9" name="Picture 2" descr="Картинка 1 из 1000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5720" y="4429132"/>
            <a:ext cx="1864532" cy="2071702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1" descr="6e6d540a160e.jpg"/>
          <p:cNvPicPr>
            <a:picLocks noChangeAspect="1"/>
          </p:cNvPicPr>
          <p:nvPr/>
        </p:nvPicPr>
        <p:blipFill>
          <a:blip r:embed="rId2">
            <a:lum bright="12000" contrast="-6000"/>
          </a:blip>
          <a:srcRect l="4323" b="3796"/>
          <a:stretch>
            <a:fillRect/>
          </a:stretch>
        </p:blipFill>
        <p:spPr bwMode="auto">
          <a:xfrm>
            <a:off x="0" y="-38100"/>
            <a:ext cx="9144000" cy="689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357158" y="1500174"/>
            <a:ext cx="7215238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Коль суждено дышать нам воздухом одним,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Давайте же мы все навек объединимся.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Давайте наши души сохраним !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Тогда мы на Земле и сами сохранимся 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0" name="Picture 2" descr="Картинка 58 из 1000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0034" y="3643314"/>
            <a:ext cx="3750495" cy="285752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1" descr="6e6d540a160e.jpg"/>
          <p:cNvPicPr>
            <a:picLocks noChangeAspect="1"/>
          </p:cNvPicPr>
          <p:nvPr/>
        </p:nvPicPr>
        <p:blipFill>
          <a:blip r:embed="rId2">
            <a:lum bright="12000" contrast="-6000"/>
          </a:blip>
          <a:srcRect l="4323" b="3796"/>
          <a:stretch>
            <a:fillRect/>
          </a:stretch>
        </p:blipFill>
        <p:spPr bwMode="auto">
          <a:xfrm>
            <a:off x="0" y="-38100"/>
            <a:ext cx="9144000" cy="689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5" descr="Смайлик весёлый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10000" contrast="20000"/>
          </a:blip>
          <a:srcRect/>
          <a:stretch>
            <a:fillRect/>
          </a:stretch>
        </p:blipFill>
        <p:spPr bwMode="auto">
          <a:xfrm>
            <a:off x="3286116" y="3824287"/>
            <a:ext cx="2786062" cy="303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6" descr="сканирование0007.jpg"/>
          <p:cNvPicPr>
            <a:picLocks noChangeAspect="1"/>
          </p:cNvPicPr>
          <p:nvPr/>
        </p:nvPicPr>
        <p:blipFill>
          <a:blip r:embed="rId4" cstate="print">
            <a:lum bright="-10000" contrast="20000"/>
          </a:blip>
          <a:srcRect l="17969" b="12338"/>
          <a:stretch>
            <a:fillRect/>
          </a:stretch>
        </p:blipFill>
        <p:spPr bwMode="auto">
          <a:xfrm>
            <a:off x="214282" y="3929066"/>
            <a:ext cx="3143250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7" descr="сканирование0009.jpg"/>
          <p:cNvPicPr>
            <a:picLocks noChangeAspect="1"/>
          </p:cNvPicPr>
          <p:nvPr/>
        </p:nvPicPr>
        <p:blipFill>
          <a:blip r:embed="rId5" cstate="print">
            <a:lum bright="-10000" contrast="20000"/>
          </a:blip>
          <a:srcRect l="17969" b="12338"/>
          <a:stretch>
            <a:fillRect/>
          </a:stretch>
        </p:blipFill>
        <p:spPr bwMode="auto">
          <a:xfrm>
            <a:off x="5572132" y="1857364"/>
            <a:ext cx="3214688" cy="2493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Выноска-облако 6"/>
          <p:cNvSpPr/>
          <p:nvPr/>
        </p:nvSpPr>
        <p:spPr bwMode="auto">
          <a:xfrm>
            <a:off x="500034" y="857232"/>
            <a:ext cx="5072062" cy="1857375"/>
          </a:xfrm>
          <a:prstGeom prst="cloudCallout">
            <a:avLst>
              <a:gd name="adj1" fmla="val 20790"/>
              <a:gd name="adj2" fmla="val 115259"/>
            </a:avLst>
          </a:prstGeom>
          <a:ln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 marL="342900" indent="-342900"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8" name="TextBox 17"/>
          <p:cNvSpPr txBox="1">
            <a:spLocks noChangeArrowheads="1"/>
          </p:cNvSpPr>
          <p:nvPr/>
        </p:nvSpPr>
        <p:spPr bwMode="auto">
          <a:xfrm>
            <a:off x="1214414" y="1428736"/>
            <a:ext cx="3500438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buFontTx/>
              <a:buNone/>
            </a:pPr>
            <a:r>
              <a:rPr lang="ru-RU" sz="4000" b="1" dirty="0">
                <a:solidFill>
                  <a:srgbClr val="0EA266"/>
                </a:solidFill>
              </a:rPr>
              <a:t>Делаю САМ!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2500298" y="2000240"/>
            <a:ext cx="4071966" cy="1082660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b="1" i="1" dirty="0" smtClean="0"/>
              <a:t>Ценности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2214546" y="3357562"/>
            <a:ext cx="1500198" cy="2143140"/>
          </a:xfrm>
          <a:prstGeom prst="roundRect">
            <a:avLst/>
          </a:prstGeom>
          <a:gradFill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0" dirty="0" smtClean="0">
                <a:solidFill>
                  <a:schemeClr val="tx1"/>
                </a:solidFill>
              </a:rPr>
              <a:t>?</a:t>
            </a:r>
            <a:endParaRPr lang="ru-RU" sz="20000" dirty="0">
              <a:solidFill>
                <a:schemeClr val="tx1"/>
              </a:solidFill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5357818" y="3357562"/>
            <a:ext cx="1500198" cy="2143140"/>
          </a:xfrm>
          <a:prstGeom prst="roundRect">
            <a:avLst/>
          </a:prstGeom>
          <a:gradFill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0" dirty="0" smtClean="0">
                <a:solidFill>
                  <a:schemeClr val="tx1"/>
                </a:solidFill>
              </a:rPr>
              <a:t>?</a:t>
            </a:r>
            <a:endParaRPr lang="ru-RU" sz="20000" dirty="0">
              <a:solidFill>
                <a:schemeClr val="tx1"/>
              </a:solidFill>
            </a:endParaRPr>
          </a:p>
        </p:txBody>
      </p:sp>
      <p:pic>
        <p:nvPicPr>
          <p:cNvPr id="10" name="Picture 4" descr="Рисунок1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86182" y="285728"/>
            <a:ext cx="1643073" cy="194061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animBg="1"/>
      <p:bldP spid="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72066" y="1000108"/>
            <a:ext cx="3857652" cy="1071570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/>
              <a:t>духовные</a:t>
            </a:r>
            <a:endParaRPr lang="ru-RU" dirty="0"/>
          </a:p>
        </p:txBody>
      </p:sp>
      <p:pic>
        <p:nvPicPr>
          <p:cNvPr id="1026" name="Picture 2" descr="Картинка 7 из 95000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 l="10526" t="8360" b="2463"/>
          <a:stretch>
            <a:fillRect/>
          </a:stretch>
        </p:blipFill>
        <p:spPr bwMode="auto">
          <a:xfrm>
            <a:off x="3071802" y="3214686"/>
            <a:ext cx="2428891" cy="2286016"/>
          </a:xfrm>
          <a:prstGeom prst="rect">
            <a:avLst/>
          </a:prstGeom>
          <a:noFill/>
        </p:spPr>
      </p:pic>
      <p:sp>
        <p:nvSpPr>
          <p:cNvPr id="8" name="Заголовок 1"/>
          <p:cNvSpPr txBox="1">
            <a:spLocks/>
          </p:cNvSpPr>
          <p:nvPr/>
        </p:nvSpPr>
        <p:spPr>
          <a:xfrm>
            <a:off x="0" y="1000108"/>
            <a:ext cx="3857652" cy="107157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материальные</a:t>
            </a: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714348" y="2285992"/>
            <a:ext cx="2538403" cy="4214842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еда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дом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игрушки книги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одежда компьютер телевизор телефон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мебель</a:t>
            </a:r>
            <a:endParaRPr kumimoji="0" lang="ru-RU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5643570" y="2143116"/>
            <a:ext cx="2971800" cy="4286256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жизнь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 семья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 дружба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 труд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 спорт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чуткость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честность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 красота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здоровье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 знания</a:t>
            </a:r>
            <a:endParaRPr kumimoji="0" lang="ru-RU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1" name="Picture 4" descr="Рисунок18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643306" y="0"/>
            <a:ext cx="1643073" cy="194061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57" descr="свиток1.bmp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142976" y="4572008"/>
            <a:ext cx="6200775" cy="1644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1857356" y="4929198"/>
            <a:ext cx="492922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/>
              <a:t>ПРИРОДА. ЗЕМЛЯ </a:t>
            </a:r>
            <a:endParaRPr lang="ru-RU" sz="4000" b="1" dirty="0"/>
          </a:p>
        </p:txBody>
      </p:sp>
      <p:pic>
        <p:nvPicPr>
          <p:cNvPr id="7" name="Picture 2" descr="Картинка 1 из 5137">
            <a:hlinkClick r:id="rId3"/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4"/>
          <a:srcRect r="10890" b="15624"/>
          <a:stretch>
            <a:fillRect/>
          </a:stretch>
        </p:blipFill>
        <p:spPr bwMode="auto">
          <a:xfrm>
            <a:off x="857224" y="928670"/>
            <a:ext cx="3589210" cy="3357586"/>
          </a:xfrm>
          <a:prstGeom prst="rect">
            <a:avLst/>
          </a:prstGeom>
          <a:noFill/>
        </p:spPr>
      </p:pic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146" name="AutoShape 2" descr="Картинка 66 из 64010">
            <a:hlinkClick r:id="rId5"/>
          </p:cNvPr>
          <p:cNvSpPr>
            <a:spLocks noChangeAspect="1" noChangeArrowheads="1"/>
          </p:cNvSpPr>
          <p:nvPr/>
        </p:nvSpPr>
        <p:spPr bwMode="auto">
          <a:xfrm>
            <a:off x="155575" y="-1828800"/>
            <a:ext cx="2247900" cy="38100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148" name="AutoShape 4" descr="Картинка 66 из 64010">
            <a:hlinkClick r:id="rId5"/>
          </p:cNvPr>
          <p:cNvSpPr>
            <a:spLocks noChangeAspect="1" noChangeArrowheads="1"/>
          </p:cNvSpPr>
          <p:nvPr/>
        </p:nvSpPr>
        <p:spPr bwMode="auto">
          <a:xfrm>
            <a:off x="155575" y="-1828800"/>
            <a:ext cx="2247900" cy="38100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150" name="AutoShape 6" descr="Картинка 1 из 64010">
            <a:hlinkClick r:id="rId6"/>
          </p:cNvPr>
          <p:cNvSpPr>
            <a:spLocks noChangeAspect="1" noChangeArrowheads="1"/>
          </p:cNvSpPr>
          <p:nvPr/>
        </p:nvSpPr>
        <p:spPr bwMode="auto">
          <a:xfrm>
            <a:off x="155575" y="-1828800"/>
            <a:ext cx="1584185" cy="240028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2" name="Рисунок 11" descr="1289875283_protect_nature.jpg"/>
          <p:cNvPicPr>
            <a:picLocks noChangeAspect="1"/>
          </p:cNvPicPr>
          <p:nvPr/>
        </p:nvPicPr>
        <p:blipFill>
          <a:blip r:embed="rId7"/>
          <a:srcRect l="14179" t="3333" r="16418" b="23333"/>
          <a:stretch>
            <a:fillRect/>
          </a:stretch>
        </p:blipFill>
        <p:spPr>
          <a:xfrm>
            <a:off x="5072066" y="1000108"/>
            <a:ext cx="2286016" cy="324466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86050" y="428604"/>
            <a:ext cx="5857916" cy="1857388"/>
          </a:xfrm>
          <a:gradFill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16200000" scaled="0"/>
          </a:gra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lvl="0"/>
            <a:r>
              <a:rPr lang="ru-RU" b="1" i="1" dirty="0" smtClean="0"/>
              <a:t>В чём ценность природы и </a:t>
            </a:r>
            <a:r>
              <a:rPr lang="ru-RU" b="1" i="1" smtClean="0"/>
              <a:t>планеты Земля? </a:t>
            </a:r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714348" y="357166"/>
            <a:ext cx="1571636" cy="2000264"/>
          </a:xfrm>
          <a:prstGeom prst="roundRect">
            <a:avLst/>
          </a:prstGeom>
          <a:gradFill>
            <a:gsLst>
              <a:gs pos="0">
                <a:srgbClr val="FF3399"/>
              </a:gs>
              <a:gs pos="25000">
                <a:srgbClr val="FF6633"/>
              </a:gs>
              <a:gs pos="50000">
                <a:srgbClr val="FFFF00"/>
              </a:gs>
              <a:gs pos="75000">
                <a:srgbClr val="01A78F"/>
              </a:gs>
              <a:gs pos="100000">
                <a:srgbClr val="3366FF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0" dirty="0" smtClean="0">
                <a:solidFill>
                  <a:schemeClr val="tx1"/>
                </a:solidFill>
              </a:rPr>
              <a:t>?</a:t>
            </a:r>
            <a:endParaRPr lang="ru-RU" sz="20000" dirty="0">
              <a:solidFill>
                <a:schemeClr val="tx1"/>
              </a:solidFill>
            </a:endParaRPr>
          </a:p>
        </p:txBody>
      </p:sp>
      <p:sp>
        <p:nvSpPr>
          <p:cNvPr id="5" name="Содержимое 2"/>
          <p:cNvSpPr txBox="1">
            <a:spLocks/>
          </p:cNvSpPr>
          <p:nvPr/>
        </p:nvSpPr>
        <p:spPr>
          <a:xfrm>
            <a:off x="3714744" y="2786058"/>
            <a:ext cx="4929222" cy="1143008"/>
          </a:xfrm>
          <a:prstGeom prst="rect">
            <a:avLst/>
          </a:prstGeom>
          <a:solidFill>
            <a:srgbClr val="FFFF66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 fontScale="85000" lnSpcReduction="10000"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Почему мы должны ценить природу и нашу планету? </a:t>
            </a:r>
          </a:p>
        </p:txBody>
      </p:sp>
      <p:sp>
        <p:nvSpPr>
          <p:cNvPr id="8" name="Содержимое 2"/>
          <p:cNvSpPr txBox="1">
            <a:spLocks/>
          </p:cNvSpPr>
          <p:nvPr/>
        </p:nvSpPr>
        <p:spPr>
          <a:xfrm>
            <a:off x="3714744" y="4357694"/>
            <a:ext cx="4857784" cy="1071570"/>
          </a:xfrm>
          <a:prstGeom prst="rect">
            <a:avLst/>
          </a:prstGeom>
          <a:solidFill>
            <a:srgbClr val="FFFF66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Какова его роль человека планете? </a:t>
            </a:r>
          </a:p>
        </p:txBody>
      </p:sp>
      <p:pic>
        <p:nvPicPr>
          <p:cNvPr id="9" name="Рисунок 8" descr="earth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158" y="2571744"/>
            <a:ext cx="3143257" cy="314325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 animBg="1"/>
      <p:bldP spid="5" grpId="0" animBg="1"/>
      <p:bldP spid="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1" descr="6e6d540a160e.jpg"/>
          <p:cNvPicPr>
            <a:picLocks noChangeAspect="1"/>
          </p:cNvPicPr>
          <p:nvPr/>
        </p:nvPicPr>
        <p:blipFill>
          <a:blip r:embed="rId2">
            <a:lum bright="12000" contrast="-6000"/>
          </a:blip>
          <a:srcRect l="4323" b="3796"/>
          <a:stretch>
            <a:fillRect/>
          </a:stretch>
        </p:blipFill>
        <p:spPr bwMode="auto">
          <a:xfrm>
            <a:off x="0" y="0"/>
            <a:ext cx="9144000" cy="689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Прямоугольник 2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472" y="428604"/>
            <a:ext cx="5500726" cy="1571636"/>
          </a:xfrm>
          <a:prstGeom prst="rect">
            <a:avLst/>
          </a:prstGeom>
          <a:gradFill rotWithShape="1">
            <a:gsLst>
              <a:gs pos="0">
                <a:srgbClr val="FFC000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rgbClr val="6600CC"/>
            </a:solidFill>
            <a:miter lim="800000"/>
            <a:headEnd/>
            <a:tailEnd/>
          </a:ln>
        </p:spPr>
      </p:pic>
      <p:sp>
        <p:nvSpPr>
          <p:cNvPr id="7" name="AutoShape 6"/>
          <p:cNvSpPr>
            <a:spLocks noChangeArrowheads="1"/>
          </p:cNvSpPr>
          <p:nvPr/>
        </p:nvSpPr>
        <p:spPr bwMode="auto">
          <a:xfrm>
            <a:off x="428596" y="5214950"/>
            <a:ext cx="4357718" cy="1285884"/>
          </a:xfrm>
          <a:prstGeom prst="horizontalScroll">
            <a:avLst>
              <a:gd name="adj" fmla="val 12500"/>
            </a:avLst>
          </a:prstGeom>
          <a:solidFill>
            <a:srgbClr val="FFFFCC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>
              <a:spcAft>
                <a:spcPts val="1000"/>
              </a:spcAft>
            </a:pPr>
            <a:r>
              <a:rPr lang="ru-RU" sz="2400" b="1" dirty="0">
                <a:latin typeface="Calibri" charset="-52"/>
              </a:rPr>
              <a:t>Свое несогласие высказывай </a:t>
            </a:r>
            <a:r>
              <a:rPr lang="ru-RU" sz="2400" b="1" dirty="0">
                <a:solidFill>
                  <a:srgbClr val="FF0000"/>
                </a:solidFill>
                <a:latin typeface="Calibri" charset="-52"/>
              </a:rPr>
              <a:t>вежливо.</a:t>
            </a: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8" name="AutoShape 7"/>
          <p:cNvSpPr>
            <a:spLocks noChangeArrowheads="1"/>
          </p:cNvSpPr>
          <p:nvPr/>
        </p:nvSpPr>
        <p:spPr bwMode="auto">
          <a:xfrm>
            <a:off x="285720" y="3714752"/>
            <a:ext cx="4500594" cy="1357322"/>
          </a:xfrm>
          <a:prstGeom prst="horizontalScroll">
            <a:avLst>
              <a:gd name="adj" fmla="val 12500"/>
            </a:avLst>
          </a:prstGeom>
          <a:solidFill>
            <a:srgbClr val="FFFFCC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>
              <a:spcAft>
                <a:spcPts val="1000"/>
              </a:spcAft>
            </a:pPr>
            <a:r>
              <a:rPr lang="ru-RU" sz="2400" b="1" dirty="0">
                <a:latin typeface="Calibri" charset="-52"/>
              </a:rPr>
              <a:t>Работать должен каждый на </a:t>
            </a:r>
            <a:r>
              <a:rPr lang="ru-RU" sz="2400" b="1" dirty="0">
                <a:solidFill>
                  <a:srgbClr val="FF0000"/>
                </a:solidFill>
                <a:latin typeface="Calibri" charset="-52"/>
              </a:rPr>
              <a:t>общий результат.</a:t>
            </a: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12" name="AutoShape 5"/>
          <p:cNvSpPr>
            <a:spLocks noChangeArrowheads="1"/>
          </p:cNvSpPr>
          <p:nvPr/>
        </p:nvSpPr>
        <p:spPr bwMode="auto">
          <a:xfrm>
            <a:off x="4929190" y="4429132"/>
            <a:ext cx="3929090" cy="1357322"/>
          </a:xfrm>
          <a:prstGeom prst="horizontalScroll">
            <a:avLst>
              <a:gd name="adj" fmla="val 12500"/>
            </a:avLst>
          </a:prstGeom>
          <a:solidFill>
            <a:srgbClr val="FFFFCC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>
              <a:spcAft>
                <a:spcPts val="1000"/>
              </a:spcAft>
            </a:pPr>
            <a:r>
              <a:rPr lang="ru-RU" sz="2400" b="1" dirty="0">
                <a:latin typeface="Calibri" charset="-52"/>
              </a:rPr>
              <a:t>Если не </a:t>
            </a:r>
            <a:r>
              <a:rPr lang="ru-RU" sz="2400" b="1" dirty="0" smtClean="0">
                <a:latin typeface="Calibri" charset="-52"/>
              </a:rPr>
              <a:t>понял, </a:t>
            </a:r>
            <a:r>
              <a:rPr lang="ru-RU" sz="2400" b="1" dirty="0" smtClean="0">
                <a:solidFill>
                  <a:srgbClr val="FF0000"/>
                </a:solidFill>
                <a:latin typeface="Calibri" charset="-52"/>
              </a:rPr>
              <a:t>переспроси</a:t>
            </a:r>
            <a:r>
              <a:rPr lang="ru-RU" sz="2400" b="1" dirty="0">
                <a:solidFill>
                  <a:srgbClr val="FF0000"/>
                </a:solidFill>
                <a:latin typeface="Calibri" charset="-52"/>
              </a:rPr>
              <a:t>.</a:t>
            </a: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13" name="AutoShape 3"/>
          <p:cNvSpPr>
            <a:spLocks noChangeArrowheads="1"/>
          </p:cNvSpPr>
          <p:nvPr/>
        </p:nvSpPr>
        <p:spPr bwMode="auto">
          <a:xfrm>
            <a:off x="357158" y="2500306"/>
            <a:ext cx="4357718" cy="1143008"/>
          </a:xfrm>
          <a:prstGeom prst="horizontalScroll">
            <a:avLst>
              <a:gd name="adj" fmla="val 12500"/>
            </a:avLst>
          </a:prstGeom>
          <a:solidFill>
            <a:srgbClr val="FFFFCC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>
              <a:spcAft>
                <a:spcPts val="1000"/>
              </a:spcAft>
            </a:pPr>
            <a:r>
              <a:rPr lang="ru-RU" sz="2400" b="1" dirty="0">
                <a:latin typeface="Calibri" charset="-52"/>
              </a:rPr>
              <a:t>В группе должен быть </a:t>
            </a:r>
            <a:r>
              <a:rPr lang="ru-RU" sz="2400" b="1" dirty="0">
                <a:solidFill>
                  <a:srgbClr val="FF0000"/>
                </a:solidFill>
                <a:latin typeface="Calibri" charset="-52"/>
              </a:rPr>
              <a:t>ответственный.</a:t>
            </a: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14" name="AutoShape 4"/>
          <p:cNvSpPr>
            <a:spLocks noChangeArrowheads="1"/>
          </p:cNvSpPr>
          <p:nvPr/>
        </p:nvSpPr>
        <p:spPr bwMode="auto">
          <a:xfrm>
            <a:off x="4929190" y="2786058"/>
            <a:ext cx="3823528" cy="1382913"/>
          </a:xfrm>
          <a:prstGeom prst="horizontalScroll">
            <a:avLst>
              <a:gd name="adj" fmla="val 12500"/>
            </a:avLst>
          </a:prstGeom>
          <a:solidFill>
            <a:srgbClr val="FFFFCC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>
              <a:spcAft>
                <a:spcPts val="1000"/>
              </a:spcAft>
            </a:pPr>
            <a:r>
              <a:rPr lang="ru-RU" sz="2400" b="1" dirty="0">
                <a:latin typeface="Calibri" charset="-52"/>
              </a:rPr>
              <a:t>Один говорит, другие </a:t>
            </a:r>
            <a:r>
              <a:rPr lang="ru-RU" sz="2400" b="1" u="sng" dirty="0">
                <a:solidFill>
                  <a:srgbClr val="FF0000"/>
                </a:solidFill>
                <a:latin typeface="Calibri" charset="-52"/>
              </a:rPr>
              <a:t>слушают</a:t>
            </a:r>
            <a:r>
              <a:rPr lang="ru-RU" sz="2400" b="1" dirty="0">
                <a:solidFill>
                  <a:srgbClr val="FF0000"/>
                </a:solidFill>
                <a:latin typeface="Calibri" charset="-52"/>
              </a:rPr>
              <a:t>.</a:t>
            </a:r>
            <a:r>
              <a:rPr lang="ru-RU" sz="2000" b="1" dirty="0">
                <a:solidFill>
                  <a:srgbClr val="FF0000"/>
                </a:solidFill>
                <a:latin typeface="Calibri" charset="-52"/>
              </a:rPr>
              <a:t> </a:t>
            </a:r>
            <a:endParaRPr lang="ru-RU" sz="2000" dirty="0">
              <a:solidFill>
                <a:srgbClr val="FF0000"/>
              </a:solidFill>
            </a:endParaRPr>
          </a:p>
        </p:txBody>
      </p:sp>
      <p:pic>
        <p:nvPicPr>
          <p:cNvPr id="9" name="Picture 4" descr="Картинка 1 из 34118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643702" y="357166"/>
            <a:ext cx="1857388" cy="193477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2"/>
          <p:cNvGrpSpPr>
            <a:grpSpLocks/>
          </p:cNvGrpSpPr>
          <p:nvPr/>
        </p:nvGrpSpPr>
        <p:grpSpPr bwMode="auto">
          <a:xfrm>
            <a:off x="0" y="0"/>
            <a:ext cx="9358313" cy="6896100"/>
            <a:chOff x="-135" y="-24"/>
            <a:chExt cx="5895" cy="4344"/>
          </a:xfrm>
        </p:grpSpPr>
        <p:pic>
          <p:nvPicPr>
            <p:cNvPr id="13" name="Рисунок 1" descr="6e6d540a160e.jpg"/>
            <p:cNvPicPr>
              <a:picLocks noChangeAspect="1"/>
            </p:cNvPicPr>
            <p:nvPr/>
          </p:nvPicPr>
          <p:blipFill>
            <a:blip r:embed="rId2">
              <a:lum bright="12000" contrast="-6000"/>
            </a:blip>
            <a:srcRect l="4323" b="3796"/>
            <a:stretch>
              <a:fillRect/>
            </a:stretch>
          </p:blipFill>
          <p:spPr bwMode="auto">
            <a:xfrm>
              <a:off x="0" y="-24"/>
              <a:ext cx="5760" cy="43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4" name="Text Box 4"/>
            <p:cNvSpPr txBox="1">
              <a:spLocks noChangeArrowheads="1"/>
            </p:cNvSpPr>
            <p:nvPr/>
          </p:nvSpPr>
          <p:spPr bwMode="auto">
            <a:xfrm>
              <a:off x="945" y="291"/>
              <a:ext cx="3060" cy="405"/>
            </a:xfrm>
            <a:prstGeom prst="rect">
              <a:avLst/>
            </a:prstGeom>
            <a:ln>
              <a:headEnd/>
              <a:tailEnd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wrap="square">
              <a:spAutoFit/>
            </a:bodyPr>
            <a:lstStyle/>
            <a:p>
              <a:pPr algn="ctr">
                <a:spcBef>
                  <a:spcPct val="50000"/>
                </a:spcBef>
                <a:defRPr/>
              </a:pPr>
              <a:r>
                <a:rPr lang="ru-RU" sz="3600" b="1" dirty="0"/>
                <a:t>Работа в группах</a:t>
              </a:r>
              <a:endParaRPr lang="ru-RU" sz="3600" b="1" i="1" dirty="0">
                <a:solidFill>
                  <a:srgbClr val="0099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  <p:pic>
          <p:nvPicPr>
            <p:cNvPr id="15" name="Рисунок 57" descr="свиток1.bmp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-135" y="831"/>
              <a:ext cx="5040" cy="13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5" name="Прямоугольник 4"/>
          <p:cNvSpPr/>
          <p:nvPr/>
        </p:nvSpPr>
        <p:spPr>
          <a:xfrm>
            <a:off x="500034" y="4143380"/>
            <a:ext cx="2071702" cy="928694"/>
          </a:xfrm>
          <a:prstGeom prst="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пруд</a:t>
            </a:r>
            <a:endParaRPr lang="ru-RU" sz="4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214678" y="5429264"/>
            <a:ext cx="2071702" cy="928694"/>
          </a:xfrm>
          <a:prstGeom prst="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лес</a:t>
            </a:r>
            <a:endParaRPr lang="ru-RU" sz="4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715140" y="4572008"/>
            <a:ext cx="2071702" cy="928694"/>
          </a:xfrm>
          <a:prstGeom prst="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двор</a:t>
            </a:r>
            <a:endParaRPr lang="ru-RU" sz="4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1214414" y="3429000"/>
            <a:ext cx="857256" cy="857256"/>
          </a:xfrm>
          <a:prstGeom prst="ellipse">
            <a:avLst/>
          </a:prstGeom>
          <a:gradFill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</a:rPr>
              <a:t>1</a:t>
            </a:r>
            <a:endParaRPr lang="ru-RU" sz="3200" b="1" dirty="0">
              <a:solidFill>
                <a:schemeClr val="tx1"/>
              </a:solidFill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3714744" y="4714884"/>
            <a:ext cx="857256" cy="857256"/>
          </a:xfrm>
          <a:prstGeom prst="ellipse">
            <a:avLst/>
          </a:prstGeom>
          <a:gradFill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</a:rPr>
              <a:t>2</a:t>
            </a:r>
            <a:endParaRPr lang="ru-RU" sz="3200" b="1" dirty="0">
              <a:solidFill>
                <a:schemeClr val="tx1"/>
              </a:solidFill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7358082" y="3857628"/>
            <a:ext cx="857256" cy="857256"/>
          </a:xfrm>
          <a:prstGeom prst="ellipse">
            <a:avLst/>
          </a:prstGeom>
          <a:gradFill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</a:rPr>
              <a:t>3</a:t>
            </a:r>
            <a:endParaRPr lang="ru-RU" sz="3200" b="1" dirty="0">
              <a:solidFill>
                <a:schemeClr val="tx1"/>
              </a:solidFill>
            </a:endParaRPr>
          </a:p>
        </p:txBody>
      </p:sp>
      <p:sp>
        <p:nvSpPr>
          <p:cNvPr id="16" name="Содержимое 15"/>
          <p:cNvSpPr>
            <a:spLocks noGrp="1"/>
          </p:cNvSpPr>
          <p:nvPr>
            <p:ph idx="1"/>
          </p:nvPr>
        </p:nvSpPr>
        <p:spPr>
          <a:xfrm>
            <a:off x="928662" y="1500174"/>
            <a:ext cx="6572296" cy="1500198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Задание</a:t>
            </a:r>
          </a:p>
          <a:p>
            <a:pPr algn="ctr">
              <a:buNone/>
            </a:pP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Придумать правило поведения, которое поможет беречь природу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Рисунок 1" descr="6e6d540a160e.jpg"/>
          <p:cNvPicPr>
            <a:picLocks noChangeAspect="1"/>
          </p:cNvPicPr>
          <p:nvPr/>
        </p:nvPicPr>
        <p:blipFill>
          <a:blip r:embed="rId2">
            <a:lum bright="12000" contrast="-6000"/>
          </a:blip>
          <a:srcRect l="4323" b="3796"/>
          <a:stretch>
            <a:fillRect/>
          </a:stretch>
        </p:blipFill>
        <p:spPr bwMode="auto">
          <a:xfrm>
            <a:off x="0" y="-38100"/>
            <a:ext cx="9144000" cy="689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Овал 2"/>
          <p:cNvSpPr/>
          <p:nvPr/>
        </p:nvSpPr>
        <p:spPr>
          <a:xfrm>
            <a:off x="785786" y="642918"/>
            <a:ext cx="1143008" cy="1143008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143108" y="928670"/>
            <a:ext cx="4357718" cy="857256"/>
          </a:xfrm>
          <a:prstGeom prst="roundRect">
            <a:avLst/>
          </a:prstGeom>
          <a:gradFill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Arial" charset="0"/>
              </a:rPr>
              <a:t>У меня всё получилось</a:t>
            </a:r>
            <a:endParaRPr lang="ru-RU" sz="2800" dirty="0">
              <a:solidFill>
                <a:schemeClr val="tx1"/>
              </a:solidFill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785786" y="2143116"/>
            <a:ext cx="1143008" cy="1143008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785786" y="3571876"/>
            <a:ext cx="1143008" cy="114300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2143108" y="2214554"/>
            <a:ext cx="4357718" cy="1000132"/>
          </a:xfrm>
          <a:prstGeom prst="roundRect">
            <a:avLst/>
          </a:prstGeom>
          <a:gradFill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sz="2800" b="1" dirty="0" smtClean="0">
              <a:solidFill>
                <a:schemeClr val="tx1"/>
              </a:solidFill>
              <a:latin typeface="Times New Roman" pitchFamily="18" charset="0"/>
              <a:ea typeface="Times New Roman" pitchFamily="18" charset="0"/>
              <a:cs typeface="Arial" charset="0"/>
            </a:endParaRPr>
          </a:p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Arial" charset="0"/>
              </a:rPr>
              <a:t>Я </a:t>
            </a: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</a:rPr>
              <a:t>допустил не более одной ошибки</a:t>
            </a:r>
            <a:r>
              <a:rPr lang="ru-RU" sz="2800" dirty="0" smtClean="0">
                <a:solidFill>
                  <a:schemeClr val="tx1"/>
                </a:solidFill>
              </a:rPr>
              <a:t> </a:t>
            </a:r>
            <a:r>
              <a:rPr lang="ru-RU" sz="1200" dirty="0" smtClean="0">
                <a:solidFill>
                  <a:schemeClr val="tx1"/>
                </a:solidFill>
                <a:cs typeface="Times New Roman" pitchFamily="18" charset="0"/>
              </a:rPr>
              <a:t>                               </a:t>
            </a:r>
            <a:endParaRPr lang="ru-RU" sz="1400" dirty="0" smtClean="0">
              <a:solidFill>
                <a:schemeClr val="tx1"/>
              </a:solidFill>
            </a:endParaRPr>
          </a:p>
          <a:p>
            <a:pPr algn="ctr"/>
            <a:endParaRPr lang="ru-RU" sz="2800" dirty="0">
              <a:solidFill>
                <a:schemeClr val="tx1"/>
              </a:solidFill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2143108" y="3786190"/>
            <a:ext cx="4357718" cy="857256"/>
          </a:xfrm>
          <a:prstGeom prst="roundRect">
            <a:avLst/>
          </a:prstGeom>
          <a:gradFill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Я </a:t>
            </a:r>
            <a:r>
              <a:rPr lang="ru-RU" sz="2800" b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испытывал трудности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486</TotalTime>
  <Words>156</Words>
  <Application>Microsoft Office PowerPoint</Application>
  <PresentationFormat>Экран (4:3)</PresentationFormat>
  <Paragraphs>51</Paragraphs>
  <Slides>10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Слайд 1</vt:lpstr>
      <vt:lpstr>Слайд 2</vt:lpstr>
      <vt:lpstr>Ценности</vt:lpstr>
      <vt:lpstr>духовные</vt:lpstr>
      <vt:lpstr>Слайд 5</vt:lpstr>
      <vt:lpstr>В чём ценность природы и планеты Земля? 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papa</dc:creator>
  <cp:lastModifiedBy>papa</cp:lastModifiedBy>
  <cp:revision>29</cp:revision>
  <dcterms:created xsi:type="dcterms:W3CDTF">2011-05-09T07:37:09Z</dcterms:created>
  <dcterms:modified xsi:type="dcterms:W3CDTF">2011-05-09T16:56:29Z</dcterms:modified>
</cp:coreProperties>
</file>