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16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2000"/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785794"/>
            <a:ext cx="8858312" cy="300039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4400" i="1" dirty="0" smtClean="0">
                <a:solidFill>
                  <a:schemeClr val="bg1"/>
                </a:solidFill>
                <a:latin typeface="Century Schoolbook" pitchFamily="18" charset="0"/>
              </a:rPr>
              <a:t>Судьба Потомков Пушкина </a:t>
            </a:r>
            <a:br>
              <a:rPr lang="ru-RU" sz="4400" i="1" dirty="0" smtClean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sz="4400" i="1" dirty="0" smtClean="0">
                <a:solidFill>
                  <a:schemeClr val="bg1"/>
                </a:solidFill>
                <a:latin typeface="Century Schoolbook" pitchFamily="18" charset="0"/>
              </a:rPr>
              <a:t> в судьбе россии</a:t>
            </a:r>
            <a:endParaRPr lang="ru-RU" sz="4400" i="1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57694"/>
            <a:ext cx="6629424" cy="1785950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Автор: Гляденцева Полина,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9 класс</a:t>
            </a:r>
            <a:r>
              <a:rPr lang="ru-RU" dirty="0" smtClean="0">
                <a:solidFill>
                  <a:schemeClr val="bg1"/>
                </a:solidFill>
              </a:rPr>
              <a:t>,</a:t>
            </a:r>
            <a:r>
              <a:rPr lang="ru-RU" dirty="0" smtClean="0">
                <a:solidFill>
                  <a:schemeClr val="bg1"/>
                </a:solidFill>
              </a:rPr>
              <a:t> гимназия № 1,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Красный Сулин</a:t>
            </a:r>
          </a:p>
          <a:p>
            <a:pPr algn="r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:\Documents and Settings\Русский\Мои документы\Мои рисунки\2008-10-09\Сканировать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857364"/>
            <a:ext cx="3000396" cy="47149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bg1"/>
                </a:solidFill>
                <a:latin typeface="Century Schoolbook" pitchFamily="18" charset="0"/>
              </a:rPr>
              <a:t>Старший сын Пушкина - </a:t>
            </a:r>
            <a:r>
              <a:rPr lang="ru-RU" i="1" dirty="0" smtClean="0">
                <a:solidFill>
                  <a:schemeClr val="bg1"/>
                </a:solidFill>
                <a:latin typeface="Century Schoolbook" pitchFamily="18" charset="0"/>
              </a:rPr>
              <a:t>Александр Александрович </a:t>
            </a:r>
            <a:endParaRPr lang="ru-RU" i="1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29190" y="22145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 rot="21183611">
            <a:off x="4343994" y="2100818"/>
            <a:ext cx="414340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chemeClr val="bg1"/>
                </a:solidFill>
              </a:rPr>
              <a:t>Был профессиональным военным. Много времени уделял заботе о предметах, связанных с памятью его отца. </a:t>
            </a:r>
          </a:p>
          <a:p>
            <a:pPr algn="ctr"/>
            <a:r>
              <a:rPr lang="ru-RU" sz="2200" dirty="0" smtClean="0">
                <a:solidFill>
                  <a:schemeClr val="bg1"/>
                </a:solidFill>
              </a:rPr>
              <a:t> Александру Александровичу мы обязаны сохранением большого количества рукописей, черновиков произведений  Пушкина, дневников, переписки и личных вещей.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bg1"/>
                </a:solidFill>
                <a:latin typeface="Century Schoolbook" pitchFamily="18" charset="0"/>
              </a:rPr>
              <a:t>Второй    сын    поэта - Григорий Александрович</a:t>
            </a:r>
            <a:endParaRPr lang="ru-RU" i="1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1212894">
            <a:off x="4643438" y="1600200"/>
            <a:ext cx="4043362" cy="4709160"/>
          </a:xfrm>
        </p:spPr>
        <p:txBody>
          <a:bodyPr>
            <a:normAutofit/>
          </a:bodyPr>
          <a:lstStyle/>
          <a:p>
            <a:pPr algn="ctr"/>
            <a:r>
              <a:rPr lang="ru-RU" sz="2200" dirty="0" smtClean="0">
                <a:solidFill>
                  <a:schemeClr val="bg1"/>
                </a:solidFill>
              </a:rPr>
              <a:t>Служил </a:t>
            </a:r>
            <a:r>
              <a:rPr lang="ru-RU" sz="2200" dirty="0" smtClean="0">
                <a:solidFill>
                  <a:schemeClr val="bg1"/>
                </a:solidFill>
              </a:rPr>
              <a:t>несколько лет в гвардии, затем вышел в </a:t>
            </a:r>
            <a:r>
              <a:rPr lang="ru-RU" sz="2200" dirty="0" smtClean="0">
                <a:solidFill>
                  <a:schemeClr val="bg1"/>
                </a:solidFill>
              </a:rPr>
              <a:t>отставку </a:t>
            </a:r>
            <a:r>
              <a:rPr lang="ru-RU" sz="2200" dirty="0" smtClean="0">
                <a:solidFill>
                  <a:schemeClr val="bg1"/>
                </a:solidFill>
              </a:rPr>
              <a:t>и  с  1866  года    поселился в доставшемся ему при разделе </a:t>
            </a:r>
            <a:r>
              <a:rPr lang="ru-RU" sz="2200" dirty="0" smtClean="0">
                <a:solidFill>
                  <a:schemeClr val="bg1"/>
                </a:solidFill>
              </a:rPr>
              <a:t>наследства  </a:t>
            </a:r>
            <a:r>
              <a:rPr lang="ru-RU" sz="2200" dirty="0" smtClean="0">
                <a:solidFill>
                  <a:schemeClr val="bg1"/>
                </a:solidFill>
              </a:rPr>
              <a:t>селе  Михайловском,   где прожил  до   1899   года  почти   </a:t>
            </a:r>
            <a:r>
              <a:rPr lang="ru-RU" sz="2200" dirty="0" smtClean="0">
                <a:solidFill>
                  <a:schemeClr val="bg1"/>
                </a:solidFill>
              </a:rPr>
              <a:t>безвыездно</a:t>
            </a:r>
            <a:r>
              <a:rPr lang="ru-RU" sz="2200" dirty="0" smtClean="0">
                <a:solidFill>
                  <a:schemeClr val="bg1"/>
                </a:solidFill>
              </a:rPr>
              <a:t>,   занимаясь   главным  </a:t>
            </a:r>
            <a:r>
              <a:rPr lang="ru-RU" sz="2200" dirty="0" smtClean="0">
                <a:solidFill>
                  <a:schemeClr val="bg1"/>
                </a:solidFill>
              </a:rPr>
              <a:t>образом </a:t>
            </a:r>
            <a:r>
              <a:rPr lang="ru-RU" sz="2200" dirty="0" smtClean="0">
                <a:solidFill>
                  <a:schemeClr val="bg1"/>
                </a:solidFill>
              </a:rPr>
              <a:t>сельским хозяйством. </a:t>
            </a:r>
          </a:p>
          <a:p>
            <a:pPr algn="ctr"/>
            <a:r>
              <a:rPr lang="ru-RU" sz="2200" dirty="0" smtClean="0">
                <a:solidFill>
                  <a:schemeClr val="bg1"/>
                </a:solidFill>
              </a:rPr>
              <a:t>Скончался Григорий </a:t>
            </a:r>
            <a:r>
              <a:rPr lang="ru-RU" sz="2200" dirty="0" smtClean="0">
                <a:solidFill>
                  <a:schemeClr val="bg1"/>
                </a:solidFill>
              </a:rPr>
              <a:t>Александрович </a:t>
            </a:r>
            <a:r>
              <a:rPr lang="ru-RU" sz="2200" dirty="0" smtClean="0">
                <a:solidFill>
                  <a:schemeClr val="bg1"/>
                </a:solidFill>
              </a:rPr>
              <a:t>в 1905 году.</a:t>
            </a:r>
          </a:p>
          <a:p>
            <a:pPr algn="ctr"/>
            <a:endParaRPr lang="ru-RU" dirty="0"/>
          </a:p>
        </p:txBody>
      </p:sp>
      <p:pic>
        <p:nvPicPr>
          <p:cNvPr id="4" name="Рисунок 3" descr="E:\Documents and Settings\Русский\Мои документы\Мои рисунки\2008-10-09\Сканировать2000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85926"/>
            <a:ext cx="3643338" cy="46434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bg1"/>
                </a:solidFill>
                <a:latin typeface="Century Schoolbook" pitchFamily="18" charset="0"/>
              </a:rPr>
              <a:t>Старшая </a:t>
            </a:r>
            <a:r>
              <a:rPr lang="ru-RU" i="1" dirty="0" smtClean="0">
                <a:solidFill>
                  <a:schemeClr val="bg1"/>
                </a:solidFill>
                <a:latin typeface="Century Schoolbook" pitchFamily="18" charset="0"/>
              </a:rPr>
              <a:t>дочь </a:t>
            </a:r>
            <a:r>
              <a:rPr lang="ru-RU" i="1" dirty="0" smtClean="0">
                <a:solidFill>
                  <a:schemeClr val="bg1"/>
                </a:solidFill>
                <a:latin typeface="Century Schoolbook" pitchFamily="18" charset="0"/>
              </a:rPr>
              <a:t>поэта </a:t>
            </a:r>
            <a:r>
              <a:rPr lang="ru-RU" i="1" dirty="0" smtClean="0">
                <a:solidFill>
                  <a:schemeClr val="bg1"/>
                </a:solidFill>
                <a:latin typeface="Century Schoolbook" pitchFamily="18" charset="0"/>
              </a:rPr>
              <a:t>— </a:t>
            </a:r>
            <a:r>
              <a:rPr lang="ru-RU" i="1" dirty="0" smtClean="0">
                <a:solidFill>
                  <a:schemeClr val="bg1"/>
                </a:solidFill>
                <a:latin typeface="Century Schoolbook" pitchFamily="18" charset="0"/>
              </a:rPr>
              <a:t/>
            </a:r>
            <a:br>
              <a:rPr lang="ru-RU" i="1" dirty="0" smtClean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i="1" dirty="0" smtClean="0">
                <a:solidFill>
                  <a:schemeClr val="bg1"/>
                </a:solidFill>
                <a:latin typeface="Century Schoolbook" pitchFamily="18" charset="0"/>
              </a:rPr>
              <a:t>Мария Александровна </a:t>
            </a:r>
            <a:endParaRPr lang="ru-RU" i="1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1323157">
            <a:off x="4143372" y="1600200"/>
            <a:ext cx="4543428" cy="470916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Была </a:t>
            </a:r>
            <a:r>
              <a:rPr lang="ru-RU" sz="2000" dirty="0" smtClean="0">
                <a:solidFill>
                  <a:schemeClr val="bg1"/>
                </a:solidFill>
              </a:rPr>
              <a:t>замужем за </a:t>
            </a:r>
            <a:r>
              <a:rPr lang="ru-RU" sz="2000" dirty="0" smtClean="0">
                <a:solidFill>
                  <a:schemeClr val="bg1"/>
                </a:solidFill>
              </a:rPr>
              <a:t>начальником </a:t>
            </a:r>
            <a:r>
              <a:rPr lang="ru-RU" sz="2000" dirty="0" smtClean="0">
                <a:solidFill>
                  <a:schemeClr val="bg1"/>
                </a:solidFill>
              </a:rPr>
              <a:t>Московского </a:t>
            </a:r>
            <a:r>
              <a:rPr lang="ru-RU" sz="2000" dirty="0" smtClean="0">
                <a:solidFill>
                  <a:schemeClr val="bg1"/>
                </a:solidFill>
              </a:rPr>
              <a:t>коннозаводства </a:t>
            </a:r>
            <a:r>
              <a:rPr lang="ru-RU" sz="2000" dirty="0" smtClean="0">
                <a:solidFill>
                  <a:schemeClr val="bg1"/>
                </a:solidFill>
              </a:rPr>
              <a:t>генералом Л. Н. Гартунгом, рано овдовела и вторую половину своей жизни жила либо в семье своего брата Александра, помогая воспитывать </a:t>
            </a:r>
            <a:r>
              <a:rPr lang="ru-RU" sz="2000" dirty="0" smtClean="0">
                <a:solidFill>
                  <a:schemeClr val="bg1"/>
                </a:solidFill>
              </a:rPr>
              <a:t>многочисленных </a:t>
            </a:r>
            <a:r>
              <a:rPr lang="ru-RU" sz="2000" dirty="0" smtClean="0">
                <a:solidFill>
                  <a:schemeClr val="bg1"/>
                </a:solidFill>
              </a:rPr>
              <a:t>племянников, либо у своих сестер — детей Наталии </a:t>
            </a:r>
            <a:r>
              <a:rPr lang="ru-RU" sz="2000" dirty="0" smtClean="0">
                <a:solidFill>
                  <a:schemeClr val="bg1"/>
                </a:solidFill>
              </a:rPr>
              <a:t>Николаевны </a:t>
            </a:r>
            <a:r>
              <a:rPr lang="ru-RU" sz="2000" dirty="0" smtClean="0">
                <a:solidFill>
                  <a:schemeClr val="bg1"/>
                </a:solidFill>
              </a:rPr>
              <a:t>от второго брака с </a:t>
            </a:r>
            <a:r>
              <a:rPr lang="ru-RU" sz="2000" dirty="0" smtClean="0">
                <a:solidFill>
                  <a:schemeClr val="bg1"/>
                </a:solidFill>
              </a:rPr>
              <a:t>генералом </a:t>
            </a:r>
            <a:r>
              <a:rPr lang="ru-RU" sz="2000" dirty="0" smtClean="0">
                <a:solidFill>
                  <a:schemeClr val="bg1"/>
                </a:solidFill>
              </a:rPr>
              <a:t>П. П.  Ланским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Детей Мария Александровна не имела</a:t>
            </a:r>
            <a:r>
              <a:rPr lang="ru-RU" sz="2000" dirty="0" smtClean="0">
                <a:solidFill>
                  <a:schemeClr val="bg1"/>
                </a:solidFill>
              </a:rPr>
              <a:t>. Умерла в </a:t>
            </a:r>
            <a:r>
              <a:rPr lang="ru-RU" sz="2000" dirty="0" smtClean="0">
                <a:solidFill>
                  <a:schemeClr val="bg1"/>
                </a:solidFill>
              </a:rPr>
              <a:t>1919 </a:t>
            </a:r>
            <a:r>
              <a:rPr lang="ru-RU" sz="2000" dirty="0" smtClean="0">
                <a:solidFill>
                  <a:schemeClr val="bg1"/>
                </a:solidFill>
              </a:rPr>
              <a:t>году. </a:t>
            </a:r>
            <a:r>
              <a:rPr lang="ru-RU" sz="2000" dirty="0" smtClean="0">
                <a:solidFill>
                  <a:schemeClr val="bg1"/>
                </a:solidFill>
              </a:rPr>
              <a:t>Покоится она </a:t>
            </a:r>
            <a:r>
              <a:rPr lang="ru-RU" sz="2000" dirty="0" smtClean="0">
                <a:solidFill>
                  <a:schemeClr val="bg1"/>
                </a:solidFill>
              </a:rPr>
              <a:t>на </a:t>
            </a:r>
            <a:r>
              <a:rPr lang="ru-RU" sz="2000" dirty="0" smtClean="0">
                <a:solidFill>
                  <a:schemeClr val="bg1"/>
                </a:solidFill>
              </a:rPr>
              <a:t>кладбище Донского </a:t>
            </a:r>
            <a:r>
              <a:rPr lang="ru-RU" sz="2000" dirty="0" smtClean="0">
                <a:solidFill>
                  <a:schemeClr val="bg1"/>
                </a:solidFill>
              </a:rPr>
              <a:t>монастыря в </a:t>
            </a:r>
            <a:r>
              <a:rPr lang="ru-RU" sz="2000" dirty="0" smtClean="0">
                <a:solidFill>
                  <a:schemeClr val="bg1"/>
                </a:solidFill>
              </a:rPr>
              <a:t>Москве </a:t>
            </a:r>
            <a:r>
              <a:rPr lang="ru-RU" sz="2000" dirty="0" smtClean="0">
                <a:solidFill>
                  <a:schemeClr val="bg1"/>
                </a:solidFill>
              </a:rPr>
              <a:t>. 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E:\Documents and Settings\Русский\Мои документы\Мои рисунки\2008-10-09\Сканировать2000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14488"/>
            <a:ext cx="3429024" cy="46720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bg1"/>
                </a:solidFill>
                <a:latin typeface="Century Schoolbook" pitchFamily="18" charset="0"/>
              </a:rPr>
              <a:t>Младшая    дочь Пушкина </a:t>
            </a:r>
            <a:r>
              <a:rPr lang="ru-RU" i="1" dirty="0" smtClean="0">
                <a:solidFill>
                  <a:schemeClr val="bg1"/>
                </a:solidFill>
                <a:latin typeface="Century Schoolbook" pitchFamily="18" charset="0"/>
              </a:rPr>
              <a:t>-  </a:t>
            </a:r>
            <a:r>
              <a:rPr lang="ru-RU" i="1" dirty="0" smtClean="0">
                <a:solidFill>
                  <a:schemeClr val="bg1"/>
                </a:solidFill>
                <a:latin typeface="Century Schoolbook" pitchFamily="18" charset="0"/>
              </a:rPr>
              <a:t>Наталья Александровна</a:t>
            </a:r>
            <a:endParaRPr lang="ru-RU" i="1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1085010">
            <a:off x="3406177" y="1788579"/>
            <a:ext cx="5212519" cy="4587633"/>
          </a:xfrm>
        </p:spPr>
        <p:txBody>
          <a:bodyPr>
            <a:noAutofit/>
          </a:bodyPr>
          <a:lstStyle/>
          <a:p>
            <a:pPr algn="ctr"/>
            <a:r>
              <a:rPr lang="ru-RU" sz="2100" dirty="0" smtClean="0">
                <a:solidFill>
                  <a:schemeClr val="bg1"/>
                </a:solidFill>
              </a:rPr>
              <a:t>Принадлежавшие ей письма ее отца она сочла нужным сделать достоянием русской культуры. В 1878 году по поручению </a:t>
            </a:r>
            <a:r>
              <a:rPr lang="ru-RU" sz="2100" dirty="0" smtClean="0">
                <a:solidFill>
                  <a:schemeClr val="bg1"/>
                </a:solidFill>
              </a:rPr>
              <a:t>Наталии </a:t>
            </a:r>
            <a:r>
              <a:rPr lang="ru-RU" sz="2100" dirty="0" smtClean="0">
                <a:solidFill>
                  <a:schemeClr val="bg1"/>
                </a:solidFill>
              </a:rPr>
              <a:t>Александровны И. С. </a:t>
            </a:r>
            <a:r>
              <a:rPr lang="ru-RU" sz="2100" dirty="0" smtClean="0">
                <a:solidFill>
                  <a:schemeClr val="bg1"/>
                </a:solidFill>
              </a:rPr>
              <a:t>Тургенев </a:t>
            </a:r>
            <a:r>
              <a:rPr lang="ru-RU" sz="2100" dirty="0" smtClean="0">
                <a:solidFill>
                  <a:schemeClr val="bg1"/>
                </a:solidFill>
              </a:rPr>
              <a:t>опубликовал в журнале «</a:t>
            </a:r>
            <a:r>
              <a:rPr lang="ru-RU" sz="2100" dirty="0" smtClean="0">
                <a:solidFill>
                  <a:schemeClr val="bg1"/>
                </a:solidFill>
              </a:rPr>
              <a:t>Вестник </a:t>
            </a:r>
            <a:r>
              <a:rPr lang="ru-RU" sz="2100" dirty="0" smtClean="0">
                <a:solidFill>
                  <a:schemeClr val="bg1"/>
                </a:solidFill>
              </a:rPr>
              <a:t>Европы» почти всю </a:t>
            </a:r>
            <a:r>
              <a:rPr lang="ru-RU" sz="2100" dirty="0" smtClean="0">
                <a:solidFill>
                  <a:schemeClr val="bg1"/>
                </a:solidFill>
              </a:rPr>
              <a:t>принадлежавшую </a:t>
            </a:r>
            <a:r>
              <a:rPr lang="ru-RU" sz="2100" dirty="0" smtClean="0">
                <a:solidFill>
                  <a:schemeClr val="bg1"/>
                </a:solidFill>
              </a:rPr>
              <a:t>ей переписку Пушкина. </a:t>
            </a:r>
            <a:endParaRPr lang="ru-RU" sz="2100" dirty="0" smtClean="0">
              <a:solidFill>
                <a:schemeClr val="bg1"/>
              </a:solidFill>
            </a:endParaRPr>
          </a:p>
          <a:p>
            <a:pPr algn="ctr"/>
            <a:r>
              <a:rPr lang="ru-RU" sz="2100" dirty="0" smtClean="0">
                <a:solidFill>
                  <a:schemeClr val="bg1"/>
                </a:solidFill>
              </a:rPr>
              <a:t>Умерла </a:t>
            </a:r>
            <a:r>
              <a:rPr lang="ru-RU" sz="2100" dirty="0" smtClean="0">
                <a:solidFill>
                  <a:schemeClr val="bg1"/>
                </a:solidFill>
              </a:rPr>
              <a:t>Наталия Александровна весной 1913 года в Канне, </a:t>
            </a:r>
            <a:r>
              <a:rPr lang="ru-RU" sz="2100" dirty="0" smtClean="0">
                <a:solidFill>
                  <a:schemeClr val="bg1"/>
                </a:solidFill>
              </a:rPr>
              <a:t>похоронена </a:t>
            </a:r>
            <a:r>
              <a:rPr lang="ru-RU" sz="2100" dirty="0" smtClean="0">
                <a:solidFill>
                  <a:schemeClr val="bg1"/>
                </a:solidFill>
              </a:rPr>
              <a:t>в Висбадене, в Германии</a:t>
            </a:r>
            <a:r>
              <a:rPr lang="ru-RU" sz="2100" dirty="0" smtClean="0">
                <a:solidFill>
                  <a:schemeClr val="bg1"/>
                </a:solidFill>
              </a:rPr>
              <a:t>.</a:t>
            </a:r>
            <a:r>
              <a:rPr lang="ru-RU" sz="2100" dirty="0" smtClean="0">
                <a:solidFill>
                  <a:schemeClr val="bg1"/>
                </a:solidFill>
              </a:rPr>
              <a:t> В двух браках у Натальи Александровны было четыре дочери и два сына.</a:t>
            </a:r>
          </a:p>
          <a:p>
            <a:pPr algn="ctr"/>
            <a:endParaRPr lang="ru-RU" sz="2200" dirty="0"/>
          </a:p>
        </p:txBody>
      </p:sp>
      <p:pic>
        <p:nvPicPr>
          <p:cNvPr id="4" name="Рисунок 3" descr="E:\Documents and Settings\Русский\Мои документы\Мои рисунки\2008-10-09\Сканировать2000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000240"/>
            <a:ext cx="3357586" cy="45910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200" i="1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pic>
        <p:nvPicPr>
          <p:cNvPr id="4" name="Содержимое 3" descr="E:\Documents and Settings\Русский\Мои документы\Копия 6678967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071546"/>
            <a:ext cx="6858048" cy="52149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8929718" cy="1643074"/>
          </a:xfrm>
        </p:spPr>
        <p:txBody>
          <a:bodyPr>
            <a:noAutofit/>
          </a:bodyPr>
          <a:lstStyle/>
          <a:p>
            <a:r>
              <a:rPr lang="ru-RU" sz="45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Потомки Пушкина – </a:t>
            </a:r>
            <a:br>
              <a:rPr lang="ru-RU" sz="45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45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наши современники</a:t>
            </a:r>
            <a:endParaRPr lang="ru-RU" sz="45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1279207">
            <a:off x="3775211" y="1717496"/>
            <a:ext cx="4922812" cy="5530417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  <a:latin typeface="Century Schoolbook" pitchFamily="18" charset="0"/>
              </a:rPr>
              <a:t>Единственный </a:t>
            </a:r>
            <a:r>
              <a:rPr lang="ru-RU" sz="2600" b="1" dirty="0" smtClean="0">
                <a:solidFill>
                  <a:schemeClr val="bg1"/>
                </a:solidFill>
                <a:latin typeface="Century Schoolbook" pitchFamily="18" charset="0"/>
              </a:rPr>
              <a:t>прямой потомок А.С.Пушкина </a:t>
            </a:r>
            <a:r>
              <a:rPr lang="ru-RU" sz="2600" b="1" dirty="0" smtClean="0">
                <a:solidFill>
                  <a:schemeClr val="bg1"/>
                </a:solidFill>
                <a:latin typeface="Century Schoolbook" pitchFamily="18" charset="0"/>
              </a:rPr>
              <a:t>- </a:t>
            </a:r>
            <a:r>
              <a:rPr lang="ru-RU" sz="2600" b="1" dirty="0" smtClean="0">
                <a:solidFill>
                  <a:schemeClr val="bg1"/>
                </a:solidFill>
                <a:latin typeface="Century Schoolbook" pitchFamily="18" charset="0"/>
              </a:rPr>
              <a:t>Александр Александрович</a:t>
            </a:r>
            <a:r>
              <a:rPr lang="ru-RU" sz="26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ru-RU" sz="2600" b="1" dirty="0" smtClean="0">
                <a:solidFill>
                  <a:schemeClr val="bg1"/>
                </a:solidFill>
                <a:latin typeface="Century Schoolbook" pitchFamily="18" charset="0"/>
              </a:rPr>
              <a:t>Пушкин</a:t>
            </a:r>
            <a:r>
              <a:rPr lang="ru-RU" sz="26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ru-RU" sz="2600" dirty="0" smtClean="0">
                <a:solidFill>
                  <a:schemeClr val="bg1"/>
                </a:solidFill>
                <a:latin typeface="Century Schoolbook" pitchFamily="18" charset="0"/>
              </a:rPr>
              <a:t>- живет в Брюсселе</a:t>
            </a:r>
            <a:r>
              <a:rPr lang="ru-RU" sz="2600" dirty="0" smtClean="0">
                <a:solidFill>
                  <a:schemeClr val="bg1"/>
                </a:solidFill>
                <a:latin typeface="Century Schoolbook" pitchFamily="18" charset="0"/>
              </a:rPr>
              <a:t>.</a:t>
            </a:r>
            <a:r>
              <a:rPr lang="ru-RU" sz="2600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ru-RU" sz="2600" dirty="0" smtClean="0">
                <a:solidFill>
                  <a:schemeClr val="bg1"/>
                </a:solidFill>
                <a:latin typeface="Century Schoolbook" pitchFamily="18" charset="0"/>
              </a:rPr>
              <a:t>Его жена - Мария </a:t>
            </a:r>
            <a:r>
              <a:rPr lang="ru-RU" sz="2600" dirty="0" smtClean="0">
                <a:solidFill>
                  <a:schemeClr val="bg1"/>
                </a:solidFill>
                <a:latin typeface="Century Schoolbook" pitchFamily="18" charset="0"/>
              </a:rPr>
              <a:t>Александровна </a:t>
            </a:r>
            <a:r>
              <a:rPr lang="ru-RU" sz="2600" dirty="0" smtClean="0">
                <a:solidFill>
                  <a:schemeClr val="bg1"/>
                </a:solidFill>
                <a:latin typeface="Century Schoolbook" pitchFamily="18" charset="0"/>
              </a:rPr>
              <a:t>Дурново-Пушкина - возглавляет </a:t>
            </a:r>
            <a:r>
              <a:rPr lang="ru-RU" sz="2600" dirty="0" smtClean="0">
                <a:solidFill>
                  <a:schemeClr val="bg1"/>
                </a:solidFill>
                <a:latin typeface="Century Schoolbook" pitchFamily="18" charset="0"/>
              </a:rPr>
              <a:t>международный фонд </a:t>
            </a:r>
            <a:r>
              <a:rPr lang="ru-RU" sz="2600" dirty="0" smtClean="0">
                <a:solidFill>
                  <a:schemeClr val="bg1"/>
                </a:solidFill>
                <a:latin typeface="Century Schoolbook" pitchFamily="18" charset="0"/>
              </a:rPr>
              <a:t>А.С.Пушкина. Вместе </a:t>
            </a:r>
            <a:r>
              <a:rPr lang="ru-RU" sz="2600" dirty="0" smtClean="0">
                <a:solidFill>
                  <a:schemeClr val="bg1"/>
                </a:solidFill>
                <a:latin typeface="Century Schoolbook" pitchFamily="18" charset="0"/>
              </a:rPr>
              <a:t>с мужем она патронирует детский онкологический центр в Санкт-Петербурге, регулярно организует сбор средств для приобретения медицинского оборудования и лекарств.</a:t>
            </a:r>
          </a:p>
          <a:p>
            <a:pPr algn="ctr"/>
            <a:r>
              <a:rPr lang="ru-RU" sz="2400" dirty="0" smtClean="0">
                <a:latin typeface="Century Schoolbook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4" name="Рисунок 3" descr="C:\Documents and Settings\Русский\Local Settings\Temporary Internet Files\Content.Word\6678967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285992"/>
            <a:ext cx="3143272" cy="392909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5818" y="780299"/>
            <a:ext cx="8470815" cy="9220997"/>
          </a:xfrm>
        </p:spPr>
        <p:txBody>
          <a:bodyPr>
            <a:normAutofit/>
          </a:bodyPr>
          <a:lstStyle/>
          <a:p>
            <a:pPr algn="ctr"/>
            <a:r>
              <a:rPr lang="ru-RU" sz="3000" b="1" i="1" dirty="0" smtClean="0">
                <a:solidFill>
                  <a:schemeClr val="bg1"/>
                </a:solidFill>
                <a:latin typeface="Century Schoolbook" pitchFamily="18" charset="0"/>
              </a:rPr>
              <a:t>Пушкин </a:t>
            </a:r>
            <a:r>
              <a:rPr lang="ru-RU" sz="3000" b="1" i="1" dirty="0" smtClean="0">
                <a:solidFill>
                  <a:schemeClr val="bg1"/>
                </a:solidFill>
                <a:latin typeface="Century Schoolbook" pitchFamily="18" charset="0"/>
              </a:rPr>
              <a:t>принадлежит к вечно живущим и движущимся явлениям, не останавливающимся на той точке, на которой застала их смерть, но продолжающим развиваться в сознании </a:t>
            </a:r>
            <a:r>
              <a:rPr lang="ru-RU" sz="3000" b="1" i="1" dirty="0" smtClean="0">
                <a:solidFill>
                  <a:schemeClr val="bg1"/>
                </a:solidFill>
                <a:latin typeface="Century Schoolbook" pitchFamily="18" charset="0"/>
              </a:rPr>
              <a:t>общества. В. Г. Белинский</a:t>
            </a:r>
            <a:endParaRPr lang="ru-RU" sz="3000" b="1" i="1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Century Schoolbook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8" name="Picture 3" descr="Пуш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285860"/>
            <a:ext cx="4143404" cy="51541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76</TotalTime>
  <Words>348</Words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Судьба Потомков Пушкина   в судьбе россии</vt:lpstr>
      <vt:lpstr>Старший сын Пушкина - Александр Александрович </vt:lpstr>
      <vt:lpstr>Второй    сын    поэта - Григорий Александрович</vt:lpstr>
      <vt:lpstr>Старшая дочь поэта —  Мария Александровна </vt:lpstr>
      <vt:lpstr>Младшая    дочь Пушкина -  Наталья Александровна</vt:lpstr>
      <vt:lpstr>Слайд 6</vt:lpstr>
      <vt:lpstr>Потомки Пушкина –  наши современники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Судьба Потомков Пушкина в судьбе россии</dc:title>
  <cp:lastModifiedBy>Кабинет Русского языка</cp:lastModifiedBy>
  <cp:revision>9</cp:revision>
  <dcterms:modified xsi:type="dcterms:W3CDTF">2009-03-20T12:13:02Z</dcterms:modified>
</cp:coreProperties>
</file>