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20FF"/>
    <a:srgbClr val="361DEB"/>
    <a:srgbClr val="777AE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23.05.2012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13" Type="http://schemas.openxmlformats.org/officeDocument/2006/relationships/image" Target="../media/image36.jpeg"/><Relationship Id="rId3" Type="http://schemas.openxmlformats.org/officeDocument/2006/relationships/image" Target="../media/image26.gif"/><Relationship Id="rId7" Type="http://schemas.openxmlformats.org/officeDocument/2006/relationships/image" Target="../media/image30.jpeg"/><Relationship Id="rId12" Type="http://schemas.openxmlformats.org/officeDocument/2006/relationships/image" Target="../media/image3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jpeg"/><Relationship Id="rId11" Type="http://schemas.openxmlformats.org/officeDocument/2006/relationships/image" Target="../media/image34.jpeg"/><Relationship Id="rId5" Type="http://schemas.openxmlformats.org/officeDocument/2006/relationships/image" Target="../media/image28.jpeg"/><Relationship Id="rId10" Type="http://schemas.openxmlformats.org/officeDocument/2006/relationships/image" Target="../media/image33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C:\Documents and Settings\Irina\Рабочий стол\BlueLines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915173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2786058"/>
            <a:ext cx="7048520" cy="1143000"/>
          </a:xfrm>
        </p:spPr>
        <p:txBody>
          <a:bodyPr/>
          <a:lstStyle/>
          <a:p>
            <a:r>
              <a:rPr lang="ru-RU" sz="6600" b="1" dirty="0" smtClean="0">
                <a:solidFill>
                  <a:srgbClr val="361DEB"/>
                </a:solidFill>
                <a:latin typeface="Monotype Corsiva" pitchFamily="66" charset="0"/>
              </a:rPr>
              <a:t>«Все дело в шляпе»</a:t>
            </a:r>
            <a:endParaRPr lang="ru-RU" sz="6600" b="1" dirty="0">
              <a:solidFill>
                <a:srgbClr val="361DEB"/>
              </a:solidFill>
              <a:latin typeface="Monotype Corsiva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71480"/>
            <a:ext cx="8305800" cy="1857388"/>
          </a:xfrm>
        </p:spPr>
        <p:txBody>
          <a:bodyPr/>
          <a:lstStyle/>
          <a:p>
            <a:r>
              <a:rPr lang="ru-RU" sz="3200" b="1" dirty="0" smtClean="0">
                <a:solidFill>
                  <a:srgbClr val="1C20FF"/>
                </a:solidFill>
                <a:effectLst/>
                <a:latin typeface="Monotype Corsiva" pitchFamily="66" charset="0"/>
              </a:rPr>
              <a:t>Муниципальное бюджетное образовательное учреждение «Дом детского творчества»</a:t>
            </a:r>
            <a:br>
              <a:rPr lang="ru-RU" sz="3200" b="1" dirty="0" smtClean="0">
                <a:solidFill>
                  <a:srgbClr val="1C20FF"/>
                </a:solidFill>
                <a:effectLst/>
                <a:latin typeface="Monotype Corsiva" pitchFamily="66" charset="0"/>
              </a:rPr>
            </a:br>
            <a:r>
              <a:rPr lang="ru-RU" sz="3200" b="1" dirty="0" smtClean="0">
                <a:solidFill>
                  <a:srgbClr val="1C20FF"/>
                </a:solidFill>
                <a:effectLst/>
                <a:latin typeface="Monotype Corsiva" pitchFamily="66" charset="0"/>
              </a:rPr>
              <a:t>Знаменского муниципального района </a:t>
            </a:r>
            <a:br>
              <a:rPr lang="ru-RU" sz="3200" b="1" dirty="0" smtClean="0">
                <a:solidFill>
                  <a:srgbClr val="1C20FF"/>
                </a:solidFill>
                <a:effectLst/>
                <a:latin typeface="Monotype Corsiva" pitchFamily="66" charset="0"/>
              </a:rPr>
            </a:br>
            <a:r>
              <a:rPr lang="ru-RU" sz="3200" b="1" dirty="0" smtClean="0">
                <a:solidFill>
                  <a:srgbClr val="1C20FF"/>
                </a:solidFill>
                <a:effectLst/>
                <a:latin typeface="Monotype Corsiva" pitchFamily="66" charset="0"/>
              </a:rPr>
              <a:t>Омской области</a:t>
            </a:r>
            <a:endParaRPr lang="ru-RU" sz="3200" b="1" dirty="0">
              <a:solidFill>
                <a:srgbClr val="1C20FF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14341" name="Picture 5" descr="C:\Documents and Settings\Irina\Рабочий стол\66759575364015552656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175" r="27535"/>
          <a:stretch>
            <a:fillRect/>
          </a:stretch>
        </p:blipFill>
        <p:spPr bwMode="auto">
          <a:xfrm>
            <a:off x="6786578" y="2285992"/>
            <a:ext cx="1785950" cy="4296104"/>
          </a:xfrm>
          <a:prstGeom prst="rect">
            <a:avLst/>
          </a:prstGeom>
          <a:noFill/>
        </p:spPr>
      </p:pic>
      <p:sp>
        <p:nvSpPr>
          <p:cNvPr id="9" name="Подзаголовок 2"/>
          <p:cNvSpPr txBox="1">
            <a:spLocks/>
          </p:cNvSpPr>
          <p:nvPr/>
        </p:nvSpPr>
        <p:spPr>
          <a:xfrm>
            <a:off x="214282" y="4357694"/>
            <a:ext cx="7048520" cy="1857388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2800" b="1" i="0" u="none" strike="noStrike" kern="1200" cap="none" spc="100" normalizeH="0" baseline="0" noProof="0" dirty="0" smtClean="0">
                <a:ln>
                  <a:noFill/>
                </a:ln>
                <a:solidFill>
                  <a:srgbClr val="361DEB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Автор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lang="ru-RU" sz="2800" b="1" spc="100" dirty="0" smtClean="0">
                <a:solidFill>
                  <a:srgbClr val="361DEB"/>
                </a:solidFill>
                <a:latin typeface="Monotype Corsiva" pitchFamily="66" charset="0"/>
              </a:rPr>
              <a:t>Капризова Ирина Геннадьевна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lang="ru-RU" sz="2800" b="1" spc="100" dirty="0" smtClean="0">
                <a:solidFill>
                  <a:srgbClr val="361DEB"/>
                </a:solidFill>
                <a:latin typeface="Monotype Corsiva" pitchFamily="66" charset="0"/>
              </a:rPr>
              <a:t>п</a:t>
            </a:r>
            <a:r>
              <a:rPr kumimoji="0" lang="ru-RU" sz="2800" b="1" i="0" u="none" strike="noStrike" kern="1200" cap="none" spc="100" normalizeH="0" baseline="0" noProof="0" dirty="0" err="1" smtClean="0">
                <a:ln>
                  <a:noFill/>
                </a:ln>
                <a:solidFill>
                  <a:srgbClr val="361DEB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едагог</a:t>
            </a:r>
            <a:r>
              <a:rPr kumimoji="0" lang="ru-RU" sz="2800" b="1" i="0" u="none" strike="noStrike" kern="1200" cap="none" spc="100" normalizeH="0" baseline="0" noProof="0" dirty="0" smtClean="0">
                <a:ln>
                  <a:noFill/>
                </a:ln>
                <a:solidFill>
                  <a:srgbClr val="361DEB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 дополнительного образования </a:t>
            </a:r>
            <a:endParaRPr kumimoji="0" lang="ru-RU" sz="2800" b="1" i="0" u="none" strike="noStrike" kern="1200" cap="none" spc="100" normalizeH="0" baseline="0" noProof="0" dirty="0">
              <a:ln>
                <a:noFill/>
              </a:ln>
              <a:solidFill>
                <a:srgbClr val="361DEB"/>
              </a:solidFill>
              <a:effectLst/>
              <a:uLnTx/>
              <a:uFillTx/>
              <a:latin typeface="Monotype Corsiva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:\Documents and Settings\Irina\Рабочий стол\BlueLines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173"/>
            <a:ext cx="9144000" cy="691517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361DEB"/>
                </a:solidFill>
                <a:latin typeface="Monotype Corsiva" pitchFamily="66" charset="0"/>
              </a:rPr>
              <a:t>Принцессы, например, носили эннен высотой в один метр. </a:t>
            </a:r>
            <a:endParaRPr lang="ru-RU" sz="2800" dirty="0">
              <a:solidFill>
                <a:srgbClr val="361DEB"/>
              </a:solidFill>
              <a:latin typeface="Monotype Corsiva" pitchFamily="66" charset="0"/>
            </a:endParaRPr>
          </a:p>
        </p:txBody>
      </p:sp>
      <p:pic>
        <p:nvPicPr>
          <p:cNvPr id="35842" name="Picture 2" descr="C:\Documents and Settings\Irina\Рабочий стол\crane-thomas-french-noblewoman-costume-from-15th-century-shown-wearing-hennin-ha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356" b="7717"/>
          <a:stretch>
            <a:fillRect/>
          </a:stretch>
        </p:blipFill>
        <p:spPr bwMode="auto">
          <a:xfrm>
            <a:off x="2571736" y="1020481"/>
            <a:ext cx="4572032" cy="5408915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:\Documents and Settings\Irina\Рабочий стол\BlueLines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173"/>
            <a:ext cx="9144000" cy="691517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0489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361DEB"/>
                </a:solidFill>
                <a:latin typeface="Monotype Corsiva" pitchFamily="66" charset="0"/>
              </a:rPr>
              <a:t>А вот береты люди носят еще со Средневековья. Только тогда берет назывался не берет, а «баррет» и известен был с Византии. </a:t>
            </a:r>
            <a:endParaRPr lang="ru-RU" sz="2800" dirty="0">
              <a:solidFill>
                <a:srgbClr val="361DEB"/>
              </a:solidFill>
              <a:latin typeface="Monotype Corsiva" pitchFamily="66" charset="0"/>
            </a:endParaRPr>
          </a:p>
        </p:txBody>
      </p:sp>
      <p:pic>
        <p:nvPicPr>
          <p:cNvPr id="36866" name="Picture 2" descr="C:\Documents and Settings\Irina\Рабочий стол\mod44_3_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428736"/>
            <a:ext cx="2714644" cy="49044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6867" name="Picture 3" descr="C:\Documents and Settings\Irina\Рабочий стол\50895309_mu5.jpg"/>
          <p:cNvPicPr>
            <a:picLocks noChangeAspect="1" noChangeArrowheads="1"/>
          </p:cNvPicPr>
          <p:nvPr/>
        </p:nvPicPr>
        <p:blipFill>
          <a:blip r:embed="rId4" cstate="print"/>
          <a:srcRect l="20648"/>
          <a:stretch>
            <a:fillRect/>
          </a:stretch>
        </p:blipFill>
        <p:spPr bwMode="auto">
          <a:xfrm>
            <a:off x="3786182" y="2071678"/>
            <a:ext cx="4626479" cy="36433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:\Documents and Settings\Irina\Рабочий стол\BlueLines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173"/>
            <a:ext cx="9144000" cy="691517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56208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361DEB"/>
                </a:solidFill>
                <a:latin typeface="Monotype Corsiva" pitchFamily="66" charset="0"/>
              </a:rPr>
              <a:t>А вот головной убор, который не встретишь сейчас на улице – это «цилиндр».  Цилиндры – высокие головные уборы, блестящие шляпы с маленькими полями и носили их разные важные господа.</a:t>
            </a:r>
            <a:endParaRPr lang="ru-RU" sz="2800" dirty="0">
              <a:solidFill>
                <a:srgbClr val="361DEB"/>
              </a:solidFill>
              <a:latin typeface="Monotype Corsiva" pitchFamily="66" charset="0"/>
            </a:endParaRPr>
          </a:p>
        </p:txBody>
      </p:sp>
      <p:pic>
        <p:nvPicPr>
          <p:cNvPr id="37890" name="Picture 2" descr="C:\Documents and Settings\Irina\Рабочий стол\239738-8936f-30452934-4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1785926"/>
            <a:ext cx="5643602" cy="45191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:\Documents and Settings\Irina\Рабочий стол\BlueLines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173"/>
            <a:ext cx="9144000" cy="691517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35732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361DEB"/>
                </a:solidFill>
                <a:latin typeface="Monotype Corsiva" pitchFamily="66" charset="0"/>
              </a:rPr>
              <a:t>Александр Сергеевич Пушкин тоже носил цилиндр, </a:t>
            </a:r>
            <a:br>
              <a:rPr lang="ru-RU" sz="2800" b="1" dirty="0" smtClean="0">
                <a:solidFill>
                  <a:srgbClr val="361DEB"/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rgbClr val="361DEB"/>
                </a:solidFill>
                <a:latin typeface="Monotype Corsiva" pitchFamily="66" charset="0"/>
              </a:rPr>
              <a:t>только расширенный к верху  и назывался он - «боливар».</a:t>
            </a:r>
            <a:endParaRPr lang="ru-RU" sz="2800" dirty="0">
              <a:solidFill>
                <a:srgbClr val="361DEB"/>
              </a:solidFill>
              <a:latin typeface="Monotype Corsiva" pitchFamily="66" charset="0"/>
            </a:endParaRPr>
          </a:p>
        </p:txBody>
      </p:sp>
      <p:pic>
        <p:nvPicPr>
          <p:cNvPr id="38914" name="Picture 2" descr="C:\Documents and Settings\Irina\Рабочий стол\tchernezov-grigory-the-poets-aleksandr-pushkin-ivan-krylov-vasily-zhukovsky-and-nicolai-gnedic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1500174"/>
            <a:ext cx="6215106" cy="47551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:\Documents and Settings\Irina\Рабочий стол\BlueLines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173"/>
            <a:ext cx="9144000" cy="691517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63352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361DEB"/>
                </a:solidFill>
                <a:latin typeface="Monotype Corsiva" pitchFamily="66" charset="0"/>
              </a:rPr>
              <a:t>А сейчас это любимый головной убор фокусников в цирке – сколько удивительных вещей можно вытянуть </a:t>
            </a:r>
            <a:br>
              <a:rPr lang="ru-RU" sz="2800" dirty="0" smtClean="0">
                <a:solidFill>
                  <a:srgbClr val="361DEB"/>
                </a:solidFill>
                <a:latin typeface="Monotype Corsiva" pitchFamily="66" charset="0"/>
              </a:rPr>
            </a:br>
            <a:r>
              <a:rPr lang="ru-RU" sz="2800" dirty="0" smtClean="0">
                <a:solidFill>
                  <a:srgbClr val="361DEB"/>
                </a:solidFill>
                <a:latin typeface="Monotype Corsiva" pitchFamily="66" charset="0"/>
              </a:rPr>
              <a:t>из пустой шляпы!!!</a:t>
            </a:r>
            <a:endParaRPr lang="ru-RU" sz="2800" dirty="0">
              <a:solidFill>
                <a:srgbClr val="361DEB"/>
              </a:solidFill>
              <a:latin typeface="Monotype Corsiva" pitchFamily="66" charset="0"/>
            </a:endParaRPr>
          </a:p>
        </p:txBody>
      </p:sp>
      <p:pic>
        <p:nvPicPr>
          <p:cNvPr id="39938" name="Picture 2" descr="C:\Documents and Settings\Irina\Рабочий стол\263205P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785926"/>
            <a:ext cx="4091449" cy="42862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9939" name="Picture 3" descr="C:\Documents and Settings\Irina\Рабочий стол\01-01-0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1785926"/>
            <a:ext cx="3242186" cy="42148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:\Documents and Settings\Irina\Рабочий стол\BlueLines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1517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13359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361DEB"/>
                </a:solidFill>
                <a:latin typeface="Monotype Corsiva" pitchFamily="66" charset="0"/>
              </a:rPr>
              <a:t>Есть еще разновидность цилиндра – «шапокляк». </a:t>
            </a:r>
            <a:br>
              <a:rPr lang="ru-RU" sz="2800" dirty="0" smtClean="0">
                <a:solidFill>
                  <a:srgbClr val="361DEB"/>
                </a:solidFill>
                <a:latin typeface="Monotype Corsiva" pitchFamily="66" charset="0"/>
              </a:rPr>
            </a:br>
            <a:r>
              <a:rPr lang="ru-RU" sz="2800" dirty="0" smtClean="0">
                <a:solidFill>
                  <a:srgbClr val="361DEB"/>
                </a:solidFill>
                <a:latin typeface="Monotype Corsiva" pitchFamily="66" charset="0"/>
              </a:rPr>
              <a:t>Только тулья у него на пружинах </a:t>
            </a:r>
            <a:br>
              <a:rPr lang="ru-RU" sz="2800" dirty="0" smtClean="0">
                <a:solidFill>
                  <a:srgbClr val="361DEB"/>
                </a:solidFill>
                <a:latin typeface="Monotype Corsiva" pitchFamily="66" charset="0"/>
              </a:rPr>
            </a:br>
            <a:r>
              <a:rPr lang="ru-RU" sz="2800" dirty="0" smtClean="0">
                <a:solidFill>
                  <a:srgbClr val="361DEB"/>
                </a:solidFill>
                <a:latin typeface="Monotype Corsiva" pitchFamily="66" charset="0"/>
              </a:rPr>
              <a:t>– хлопнешь по ней, цилиндр сложится.  </a:t>
            </a:r>
            <a:br>
              <a:rPr lang="ru-RU" sz="2800" dirty="0" smtClean="0">
                <a:solidFill>
                  <a:srgbClr val="361DEB"/>
                </a:solidFill>
                <a:latin typeface="Monotype Corsiva" pitchFamily="66" charset="0"/>
              </a:rPr>
            </a:br>
            <a:r>
              <a:rPr lang="ru-RU" sz="2800" dirty="0" smtClean="0">
                <a:solidFill>
                  <a:srgbClr val="361DEB"/>
                </a:solidFill>
                <a:latin typeface="Monotype Corsiva" pitchFamily="66" charset="0"/>
              </a:rPr>
              <a:t>Французское слово «кляк» означает «шлеп». </a:t>
            </a:r>
            <a:endParaRPr lang="ru-RU" sz="2800" dirty="0"/>
          </a:p>
        </p:txBody>
      </p:sp>
      <p:pic>
        <p:nvPicPr>
          <p:cNvPr id="40963" name="Picture 3" descr="C:\Documents and Settings\Irina\Рабочий стол\677e301416ad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794" y="2071678"/>
            <a:ext cx="5250693" cy="450059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:\Documents and Settings\Irina\Рабочий стол\BlueLines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173"/>
            <a:ext cx="9144000" cy="691517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7633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361DEB"/>
                </a:solidFill>
                <a:latin typeface="Monotype Corsiva" pitchFamily="66" charset="0"/>
              </a:rPr>
              <a:t>Теперь ясно, почему старуха Шапокляк получила такое имя – стоит только вспомнить, что у нее надето на голове.</a:t>
            </a:r>
            <a:endParaRPr lang="ru-RU" sz="2800" dirty="0"/>
          </a:p>
        </p:txBody>
      </p:sp>
      <p:pic>
        <p:nvPicPr>
          <p:cNvPr id="41986" name="Picture 2" descr="C:\Documents and Settings\Irina\Рабочий стол\3e43d867aae62f92143e1b5fa6058f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1500174"/>
            <a:ext cx="6076057" cy="47149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:\Documents and Settings\Irina\Рабочий стол\BlueLines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173"/>
            <a:ext cx="9144000" cy="691517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715436" cy="171451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361DEB"/>
                </a:solidFill>
                <a:latin typeface="Monotype Corsiva" pitchFamily="66" charset="0"/>
              </a:rPr>
              <a:t>А вообще- то в нашей жизни еще очень много </a:t>
            </a:r>
            <a:br>
              <a:rPr lang="ru-RU" sz="2800" b="1" dirty="0" smtClean="0">
                <a:solidFill>
                  <a:srgbClr val="361DEB"/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rgbClr val="361DEB"/>
                </a:solidFill>
                <a:latin typeface="Monotype Corsiva" pitchFamily="66" charset="0"/>
              </a:rPr>
              <a:t>разных головных уборов.  </a:t>
            </a:r>
            <a:br>
              <a:rPr lang="ru-RU" sz="2800" b="1" dirty="0" smtClean="0">
                <a:solidFill>
                  <a:srgbClr val="361DEB"/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rgbClr val="361DEB"/>
                </a:solidFill>
                <a:latin typeface="Monotype Corsiva" pitchFamily="66" charset="0"/>
              </a:rPr>
              <a:t>Вы знаете, как они называются? Давайте проверим!</a:t>
            </a:r>
            <a:endParaRPr lang="ru-RU" sz="2800" dirty="0"/>
          </a:p>
        </p:txBody>
      </p:sp>
      <p:pic>
        <p:nvPicPr>
          <p:cNvPr id="43010" name="Picture 2" descr="C:\Documents and Settings\Irina\Рабочий стол\86358712_large_0001hats_0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3" y="1714488"/>
            <a:ext cx="6759969" cy="45720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:\Documents and Settings\Irina\Рабочий стол\BlueLines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173"/>
            <a:ext cx="9144000" cy="6915173"/>
          </a:xfrm>
          <a:prstGeom prst="rect">
            <a:avLst/>
          </a:prstGeom>
          <a:noFill/>
        </p:spPr>
      </p:pic>
      <p:sp>
        <p:nvSpPr>
          <p:cNvPr id="11" name="Rectangle 74"/>
          <p:cNvSpPr>
            <a:spLocks noChangeArrowheads="1"/>
          </p:cNvSpPr>
          <p:nvPr/>
        </p:nvSpPr>
        <p:spPr bwMode="auto">
          <a:xfrm>
            <a:off x="2571736" y="928670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kumimoji="1" lang="ru-RU" sz="2800" dirty="0" smtClean="0">
                <a:solidFill>
                  <a:srgbClr val="361DEB"/>
                </a:solidFill>
              </a:rPr>
              <a:t>Т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12" name="Rectangle 74"/>
          <p:cNvSpPr>
            <a:spLocks noChangeArrowheads="1"/>
          </p:cNvSpPr>
          <p:nvPr/>
        </p:nvSpPr>
        <p:spPr bwMode="auto">
          <a:xfrm>
            <a:off x="3000364" y="928670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ru-RU" sz="2800" dirty="0" smtClean="0">
                <a:solidFill>
                  <a:srgbClr val="361DEB"/>
                </a:solidFill>
              </a:rPr>
              <a:t>Ю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13" name="Rectangle 74"/>
          <p:cNvSpPr>
            <a:spLocks noChangeArrowheads="1"/>
          </p:cNvSpPr>
          <p:nvPr/>
        </p:nvSpPr>
        <p:spPr bwMode="auto">
          <a:xfrm>
            <a:off x="3428992" y="928670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kumimoji="1" lang="ru-RU" sz="2800" dirty="0" smtClean="0">
                <a:solidFill>
                  <a:srgbClr val="361DEB"/>
                </a:solidFill>
              </a:rPr>
              <a:t>Б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14" name="Rectangle 74"/>
          <p:cNvSpPr>
            <a:spLocks noChangeArrowheads="1"/>
          </p:cNvSpPr>
          <p:nvPr/>
        </p:nvSpPr>
        <p:spPr bwMode="auto">
          <a:xfrm>
            <a:off x="3857620" y="928670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kumimoji="1" lang="ru-RU" sz="2800" dirty="0" smtClean="0">
                <a:solidFill>
                  <a:srgbClr val="361DEB"/>
                </a:solidFill>
              </a:rPr>
              <a:t>Е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15" name="Rectangle 74"/>
          <p:cNvSpPr>
            <a:spLocks noChangeArrowheads="1"/>
          </p:cNvSpPr>
          <p:nvPr/>
        </p:nvSpPr>
        <p:spPr bwMode="auto">
          <a:xfrm>
            <a:off x="4286248" y="928670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kumimoji="1" lang="ru-RU" sz="2800" dirty="0" smtClean="0">
                <a:solidFill>
                  <a:srgbClr val="361DEB"/>
                </a:solidFill>
              </a:rPr>
              <a:t>Т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16" name="Rectangle 74"/>
          <p:cNvSpPr>
            <a:spLocks noChangeArrowheads="1"/>
          </p:cNvSpPr>
          <p:nvPr/>
        </p:nvSpPr>
        <p:spPr bwMode="auto">
          <a:xfrm>
            <a:off x="4714876" y="928670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kumimoji="1" lang="ru-RU" sz="2800" dirty="0" smtClean="0">
                <a:solidFill>
                  <a:srgbClr val="361DEB"/>
                </a:solidFill>
              </a:rPr>
              <a:t>Е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17" name="Rectangle 74"/>
          <p:cNvSpPr>
            <a:spLocks noChangeArrowheads="1"/>
          </p:cNvSpPr>
          <p:nvPr/>
        </p:nvSpPr>
        <p:spPr bwMode="auto">
          <a:xfrm>
            <a:off x="5143504" y="928670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kumimoji="1" lang="ru-RU" sz="2800" dirty="0" smtClean="0">
                <a:solidFill>
                  <a:srgbClr val="361DEB"/>
                </a:solidFill>
              </a:rPr>
              <a:t>Й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18" name="Rectangle 74"/>
          <p:cNvSpPr>
            <a:spLocks noChangeArrowheads="1"/>
          </p:cNvSpPr>
          <p:nvPr/>
        </p:nvSpPr>
        <p:spPr bwMode="auto">
          <a:xfrm>
            <a:off x="5572132" y="928670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kumimoji="1" lang="ru-RU" sz="2800" dirty="0" smtClean="0">
                <a:solidFill>
                  <a:srgbClr val="361DEB"/>
                </a:solidFill>
              </a:rPr>
              <a:t>К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19" name="Rectangle 74"/>
          <p:cNvSpPr>
            <a:spLocks noChangeArrowheads="1"/>
          </p:cNvSpPr>
          <p:nvPr/>
        </p:nvSpPr>
        <p:spPr bwMode="auto">
          <a:xfrm>
            <a:off x="6000760" y="928670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kumimoji="1" lang="ru-RU" sz="2800" dirty="0" smtClean="0">
                <a:solidFill>
                  <a:srgbClr val="361DEB"/>
                </a:solidFill>
              </a:rPr>
              <a:t>А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20" name="Rectangle 74"/>
          <p:cNvSpPr>
            <a:spLocks noChangeArrowheads="1"/>
          </p:cNvSpPr>
          <p:nvPr/>
        </p:nvSpPr>
        <p:spPr bwMode="auto">
          <a:xfrm>
            <a:off x="2571736" y="1357298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ru-RU" sz="2800" dirty="0" smtClean="0">
                <a:solidFill>
                  <a:srgbClr val="361DEB"/>
                </a:solidFill>
              </a:rPr>
              <a:t>Ю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21" name="Rectangle 74"/>
          <p:cNvSpPr>
            <a:spLocks noChangeArrowheads="1"/>
          </p:cNvSpPr>
          <p:nvPr/>
        </p:nvSpPr>
        <p:spPr bwMode="auto">
          <a:xfrm>
            <a:off x="2571736" y="1785926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kumimoji="1" lang="ru-RU" sz="2800" dirty="0" smtClean="0">
                <a:solidFill>
                  <a:srgbClr val="361DEB"/>
                </a:solidFill>
              </a:rPr>
              <a:t>Р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22" name="Rectangle 74"/>
          <p:cNvSpPr>
            <a:spLocks noChangeArrowheads="1"/>
          </p:cNvSpPr>
          <p:nvPr/>
        </p:nvSpPr>
        <p:spPr bwMode="auto">
          <a:xfrm>
            <a:off x="2571736" y="2214554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kumimoji="1" lang="ru-RU" sz="2800" dirty="0" smtClean="0">
                <a:solidFill>
                  <a:srgbClr val="361DEB"/>
                </a:solidFill>
              </a:rPr>
              <a:t>Б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23" name="Rectangle 74"/>
          <p:cNvSpPr>
            <a:spLocks noChangeArrowheads="1"/>
          </p:cNvSpPr>
          <p:nvPr/>
        </p:nvSpPr>
        <p:spPr bwMode="auto">
          <a:xfrm>
            <a:off x="2571736" y="2643182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kumimoji="1" lang="ru-RU" sz="2800" dirty="0" smtClean="0">
                <a:solidFill>
                  <a:srgbClr val="361DEB"/>
                </a:solidFill>
              </a:rPr>
              <a:t>А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24" name="Rectangle 74"/>
          <p:cNvSpPr>
            <a:spLocks noChangeArrowheads="1"/>
          </p:cNvSpPr>
          <p:nvPr/>
        </p:nvSpPr>
        <p:spPr bwMode="auto">
          <a:xfrm>
            <a:off x="2571736" y="3071810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kumimoji="1" lang="ru-RU" sz="2800" dirty="0" smtClean="0">
                <a:solidFill>
                  <a:srgbClr val="361DEB"/>
                </a:solidFill>
              </a:rPr>
              <a:t>Н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25" name="Rectangle 74"/>
          <p:cNvSpPr>
            <a:spLocks noChangeArrowheads="1"/>
          </p:cNvSpPr>
          <p:nvPr/>
        </p:nvSpPr>
        <p:spPr bwMode="auto">
          <a:xfrm>
            <a:off x="3000364" y="3071810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ru-RU" sz="2800" dirty="0" smtClean="0">
                <a:solidFill>
                  <a:srgbClr val="361DEB"/>
                </a:solidFill>
              </a:rPr>
              <a:t>И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26" name="Rectangle 74"/>
          <p:cNvSpPr>
            <a:spLocks noChangeArrowheads="1"/>
          </p:cNvSpPr>
          <p:nvPr/>
        </p:nvSpPr>
        <p:spPr bwMode="auto">
          <a:xfrm>
            <a:off x="3428992" y="3071810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ru-RU" sz="2800" dirty="0" smtClean="0">
                <a:solidFill>
                  <a:srgbClr val="361DEB"/>
                </a:solidFill>
              </a:rPr>
              <a:t>К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27" name="Rectangle 74"/>
          <p:cNvSpPr>
            <a:spLocks noChangeArrowheads="1"/>
          </p:cNvSpPr>
          <p:nvPr/>
        </p:nvSpPr>
        <p:spPr bwMode="auto">
          <a:xfrm>
            <a:off x="5572132" y="1785926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ru-RU" sz="2800" dirty="0" smtClean="0">
                <a:solidFill>
                  <a:srgbClr val="361DEB"/>
                </a:solidFill>
              </a:rPr>
              <a:t>В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28" name="Rectangle 74"/>
          <p:cNvSpPr>
            <a:spLocks noChangeArrowheads="1"/>
          </p:cNvSpPr>
          <p:nvPr/>
        </p:nvSpPr>
        <p:spPr bwMode="auto">
          <a:xfrm>
            <a:off x="428596" y="3500438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ru-RU" sz="2800" dirty="0" smtClean="0">
                <a:solidFill>
                  <a:srgbClr val="361DEB"/>
                </a:solidFill>
              </a:rPr>
              <a:t>О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29" name="Rectangle 74"/>
          <p:cNvSpPr>
            <a:spLocks noChangeArrowheads="1"/>
          </p:cNvSpPr>
          <p:nvPr/>
        </p:nvSpPr>
        <p:spPr bwMode="auto">
          <a:xfrm>
            <a:off x="428596" y="1785926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kumimoji="1" lang="ru-RU" sz="2800" dirty="0" smtClean="0">
                <a:solidFill>
                  <a:srgbClr val="361DEB"/>
                </a:solidFill>
              </a:rPr>
              <a:t>Б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30" name="Rectangle 74"/>
          <p:cNvSpPr>
            <a:spLocks noChangeArrowheads="1"/>
          </p:cNvSpPr>
          <p:nvPr/>
        </p:nvSpPr>
        <p:spPr bwMode="auto">
          <a:xfrm>
            <a:off x="428596" y="2214554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kumimoji="1" lang="ru-RU" sz="2800" dirty="0" smtClean="0">
                <a:solidFill>
                  <a:srgbClr val="361DEB"/>
                </a:solidFill>
              </a:rPr>
              <a:t>Е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31" name="Rectangle 74"/>
          <p:cNvSpPr>
            <a:spLocks noChangeArrowheads="1"/>
          </p:cNvSpPr>
          <p:nvPr/>
        </p:nvSpPr>
        <p:spPr bwMode="auto">
          <a:xfrm>
            <a:off x="428596" y="2643182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kumimoji="1" lang="ru-RU" sz="2800" dirty="0" smtClean="0">
                <a:solidFill>
                  <a:srgbClr val="361DEB"/>
                </a:solidFill>
              </a:rPr>
              <a:t>З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32" name="Rectangle 74"/>
          <p:cNvSpPr>
            <a:spLocks noChangeArrowheads="1"/>
          </p:cNvSpPr>
          <p:nvPr/>
        </p:nvSpPr>
        <p:spPr bwMode="auto">
          <a:xfrm>
            <a:off x="428596" y="3071810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kumimoji="1" lang="ru-RU" sz="2800" dirty="0" smtClean="0">
                <a:solidFill>
                  <a:srgbClr val="361DEB"/>
                </a:solidFill>
              </a:rPr>
              <a:t>К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33" name="Rectangle 74"/>
          <p:cNvSpPr>
            <a:spLocks noChangeArrowheads="1"/>
          </p:cNvSpPr>
          <p:nvPr/>
        </p:nvSpPr>
        <p:spPr bwMode="auto">
          <a:xfrm>
            <a:off x="857224" y="3071810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ru-RU" sz="2800" dirty="0" smtClean="0">
                <a:solidFill>
                  <a:srgbClr val="361DEB"/>
                </a:solidFill>
              </a:rPr>
              <a:t>О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34" name="Rectangle 74"/>
          <p:cNvSpPr>
            <a:spLocks noChangeArrowheads="1"/>
          </p:cNvSpPr>
          <p:nvPr/>
        </p:nvSpPr>
        <p:spPr bwMode="auto">
          <a:xfrm>
            <a:off x="1285852" y="3071810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kumimoji="1" lang="ru-RU" sz="2800" dirty="0" smtClean="0">
                <a:solidFill>
                  <a:srgbClr val="361DEB"/>
                </a:solidFill>
              </a:rPr>
              <a:t>К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35" name="Rectangle 74"/>
          <p:cNvSpPr>
            <a:spLocks noChangeArrowheads="1"/>
          </p:cNvSpPr>
          <p:nvPr/>
        </p:nvSpPr>
        <p:spPr bwMode="auto">
          <a:xfrm>
            <a:off x="1714480" y="3071810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ru-RU" sz="2800" dirty="0" smtClean="0">
                <a:solidFill>
                  <a:srgbClr val="361DEB"/>
                </a:solidFill>
              </a:rPr>
              <a:t>О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36" name="Rectangle 74"/>
          <p:cNvSpPr>
            <a:spLocks noChangeArrowheads="1"/>
          </p:cNvSpPr>
          <p:nvPr/>
        </p:nvSpPr>
        <p:spPr bwMode="auto">
          <a:xfrm>
            <a:off x="2143108" y="3071810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ru-RU" sz="2800" dirty="0" smtClean="0">
                <a:solidFill>
                  <a:srgbClr val="361DEB"/>
                </a:solidFill>
              </a:rPr>
              <a:t>Ш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37" name="Rectangle 74"/>
          <p:cNvSpPr>
            <a:spLocks noChangeArrowheads="1"/>
          </p:cNvSpPr>
          <p:nvPr/>
        </p:nvSpPr>
        <p:spPr bwMode="auto">
          <a:xfrm>
            <a:off x="5572132" y="2214554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ru-RU" sz="2800" dirty="0" smtClean="0">
                <a:solidFill>
                  <a:srgbClr val="361DEB"/>
                </a:solidFill>
              </a:rPr>
              <a:t>Е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38" name="Rectangle 74"/>
          <p:cNvSpPr>
            <a:spLocks noChangeArrowheads="1"/>
          </p:cNvSpPr>
          <p:nvPr/>
        </p:nvSpPr>
        <p:spPr bwMode="auto">
          <a:xfrm>
            <a:off x="3000364" y="5214950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ru-RU" sz="2800" dirty="0" smtClean="0">
                <a:solidFill>
                  <a:srgbClr val="361DEB"/>
                </a:solidFill>
              </a:rPr>
              <a:t>К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39" name="Rectangle 74"/>
          <p:cNvSpPr>
            <a:spLocks noChangeArrowheads="1"/>
          </p:cNvSpPr>
          <p:nvPr/>
        </p:nvSpPr>
        <p:spPr bwMode="auto">
          <a:xfrm>
            <a:off x="428596" y="5643578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kumimoji="1" lang="ru-RU" sz="2800" dirty="0" smtClean="0">
                <a:solidFill>
                  <a:srgbClr val="361DEB"/>
                </a:solidFill>
              </a:rPr>
              <a:t>А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40" name="Rectangle 74"/>
          <p:cNvSpPr>
            <a:spLocks noChangeArrowheads="1"/>
          </p:cNvSpPr>
          <p:nvPr/>
        </p:nvSpPr>
        <p:spPr bwMode="auto">
          <a:xfrm>
            <a:off x="428596" y="5214950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kumimoji="1" lang="ru-RU" sz="2800" dirty="0" smtClean="0">
                <a:solidFill>
                  <a:srgbClr val="361DEB"/>
                </a:solidFill>
              </a:rPr>
              <a:t>К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41" name="Rectangle 74"/>
          <p:cNvSpPr>
            <a:spLocks noChangeArrowheads="1"/>
          </p:cNvSpPr>
          <p:nvPr/>
        </p:nvSpPr>
        <p:spPr bwMode="auto">
          <a:xfrm>
            <a:off x="428596" y="4786322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ru-RU" sz="2800" dirty="0" smtClean="0">
                <a:solidFill>
                  <a:srgbClr val="361DEB"/>
                </a:solidFill>
              </a:rPr>
              <a:t>Р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42" name="Rectangle 74"/>
          <p:cNvSpPr>
            <a:spLocks noChangeArrowheads="1"/>
          </p:cNvSpPr>
          <p:nvPr/>
        </p:nvSpPr>
        <p:spPr bwMode="auto">
          <a:xfrm>
            <a:off x="428596" y="4357694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ru-RU" sz="2800" dirty="0" smtClean="0">
                <a:solidFill>
                  <a:srgbClr val="361DEB"/>
                </a:solidFill>
              </a:rPr>
              <a:t>Ы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43" name="Rectangle 74"/>
          <p:cNvSpPr>
            <a:spLocks noChangeArrowheads="1"/>
          </p:cNvSpPr>
          <p:nvPr/>
        </p:nvSpPr>
        <p:spPr bwMode="auto">
          <a:xfrm>
            <a:off x="428596" y="3929066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kumimoji="1" lang="ru-RU" sz="2800" dirty="0" smtClean="0">
                <a:solidFill>
                  <a:srgbClr val="361DEB"/>
                </a:solidFill>
              </a:rPr>
              <a:t>З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44" name="Rectangle 74"/>
          <p:cNvSpPr>
            <a:spLocks noChangeArrowheads="1"/>
          </p:cNvSpPr>
          <p:nvPr/>
        </p:nvSpPr>
        <p:spPr bwMode="auto">
          <a:xfrm>
            <a:off x="2571736" y="5214950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ru-RU" sz="2800" dirty="0" smtClean="0">
                <a:solidFill>
                  <a:srgbClr val="361DEB"/>
                </a:solidFill>
              </a:rPr>
              <a:t>О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45" name="Rectangle 74"/>
          <p:cNvSpPr>
            <a:spLocks noChangeArrowheads="1"/>
          </p:cNvSpPr>
          <p:nvPr/>
        </p:nvSpPr>
        <p:spPr bwMode="auto">
          <a:xfrm>
            <a:off x="2143108" y="5214950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kumimoji="1" lang="ru-RU" sz="2800" dirty="0" smtClean="0">
                <a:solidFill>
                  <a:srgbClr val="361DEB"/>
                </a:solidFill>
              </a:rPr>
              <a:t>Л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46" name="Rectangle 74"/>
          <p:cNvSpPr>
            <a:spLocks noChangeArrowheads="1"/>
          </p:cNvSpPr>
          <p:nvPr/>
        </p:nvSpPr>
        <p:spPr bwMode="auto">
          <a:xfrm>
            <a:off x="1714480" y="5214950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kumimoji="1" lang="ru-RU" sz="2800" dirty="0" smtClean="0">
                <a:solidFill>
                  <a:srgbClr val="361DEB"/>
                </a:solidFill>
              </a:rPr>
              <a:t>Е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47" name="Rectangle 74"/>
          <p:cNvSpPr>
            <a:spLocks noChangeArrowheads="1"/>
          </p:cNvSpPr>
          <p:nvPr/>
        </p:nvSpPr>
        <p:spPr bwMode="auto">
          <a:xfrm>
            <a:off x="1285852" y="5214950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kumimoji="1" lang="ru-RU" sz="2800" dirty="0" smtClean="0">
                <a:solidFill>
                  <a:srgbClr val="361DEB"/>
                </a:solidFill>
              </a:rPr>
              <a:t>Т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48" name="Rectangle 74"/>
          <p:cNvSpPr>
            <a:spLocks noChangeArrowheads="1"/>
          </p:cNvSpPr>
          <p:nvPr/>
        </p:nvSpPr>
        <p:spPr bwMode="auto">
          <a:xfrm>
            <a:off x="857224" y="5214950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kumimoji="1" lang="ru-RU" sz="2800" dirty="0" smtClean="0">
                <a:solidFill>
                  <a:srgbClr val="361DEB"/>
                </a:solidFill>
              </a:rPr>
              <a:t>О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49" name="Rectangle 74"/>
          <p:cNvSpPr>
            <a:spLocks noChangeArrowheads="1"/>
          </p:cNvSpPr>
          <p:nvPr/>
        </p:nvSpPr>
        <p:spPr bwMode="auto">
          <a:xfrm>
            <a:off x="5572132" y="1357298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ru-RU" sz="2800" dirty="0" smtClean="0">
                <a:solidFill>
                  <a:srgbClr val="361DEB"/>
                </a:solidFill>
              </a:rPr>
              <a:t>И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50" name="Rectangle 74"/>
          <p:cNvSpPr>
            <a:spLocks noChangeArrowheads="1"/>
          </p:cNvSpPr>
          <p:nvPr/>
        </p:nvSpPr>
        <p:spPr bwMode="auto">
          <a:xfrm>
            <a:off x="3000364" y="1785926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kumimoji="1" lang="ru-RU" sz="2800" dirty="0" smtClean="0">
                <a:solidFill>
                  <a:srgbClr val="361DEB"/>
                </a:solidFill>
              </a:rPr>
              <a:t>А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51" name="Rectangle 74"/>
          <p:cNvSpPr>
            <a:spLocks noChangeArrowheads="1"/>
          </p:cNvSpPr>
          <p:nvPr/>
        </p:nvSpPr>
        <p:spPr bwMode="auto">
          <a:xfrm>
            <a:off x="1285852" y="1785926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kumimoji="1" lang="ru-RU" sz="2800" dirty="0" smtClean="0">
                <a:solidFill>
                  <a:srgbClr val="361DEB"/>
                </a:solidFill>
              </a:rPr>
              <a:t>Ч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52" name="Rectangle 74"/>
          <p:cNvSpPr>
            <a:spLocks noChangeArrowheads="1"/>
          </p:cNvSpPr>
          <p:nvPr/>
        </p:nvSpPr>
        <p:spPr bwMode="auto">
          <a:xfrm>
            <a:off x="1714480" y="1785926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kumimoji="1" lang="ru-RU" sz="2800" dirty="0" smtClean="0">
                <a:solidFill>
                  <a:srgbClr val="361DEB"/>
                </a:solidFill>
              </a:rPr>
              <a:t>А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53" name="Rectangle 74"/>
          <p:cNvSpPr>
            <a:spLocks noChangeArrowheads="1"/>
          </p:cNvSpPr>
          <p:nvPr/>
        </p:nvSpPr>
        <p:spPr bwMode="auto">
          <a:xfrm>
            <a:off x="2143108" y="1785926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kumimoji="1" lang="ru-RU" sz="2800" dirty="0" smtClean="0">
                <a:solidFill>
                  <a:srgbClr val="361DEB"/>
                </a:solidFill>
              </a:rPr>
              <a:t>Д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54" name="Rectangle 74"/>
          <p:cNvSpPr>
            <a:spLocks noChangeArrowheads="1"/>
          </p:cNvSpPr>
          <p:nvPr/>
        </p:nvSpPr>
        <p:spPr bwMode="auto">
          <a:xfrm>
            <a:off x="6858016" y="2643182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kumimoji="1" lang="ru-RU" sz="2800" dirty="0" smtClean="0">
                <a:solidFill>
                  <a:srgbClr val="361DEB"/>
                </a:solidFill>
              </a:rPr>
              <a:t>Г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55" name="Rectangle 74"/>
          <p:cNvSpPr>
            <a:spLocks noChangeArrowheads="1"/>
          </p:cNvSpPr>
          <p:nvPr/>
        </p:nvSpPr>
        <p:spPr bwMode="auto">
          <a:xfrm>
            <a:off x="6429388" y="2643182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kumimoji="1" lang="ru-RU" sz="2800" dirty="0" smtClean="0">
                <a:solidFill>
                  <a:srgbClr val="361DEB"/>
                </a:solidFill>
              </a:rPr>
              <a:t>У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56" name="Rectangle 74"/>
          <p:cNvSpPr>
            <a:spLocks noChangeArrowheads="1"/>
          </p:cNvSpPr>
          <p:nvPr/>
        </p:nvSpPr>
        <p:spPr bwMode="auto">
          <a:xfrm>
            <a:off x="6000760" y="2643182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kumimoji="1" lang="ru-RU" sz="2800" dirty="0" smtClean="0">
                <a:solidFill>
                  <a:srgbClr val="361DEB"/>
                </a:solidFill>
              </a:rPr>
              <a:t>Е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57" name="Rectangle 74"/>
          <p:cNvSpPr>
            <a:spLocks noChangeArrowheads="1"/>
          </p:cNvSpPr>
          <p:nvPr/>
        </p:nvSpPr>
        <p:spPr bwMode="auto">
          <a:xfrm>
            <a:off x="5143504" y="2643182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kumimoji="1" lang="ru-RU" sz="2800" dirty="0" smtClean="0">
                <a:solidFill>
                  <a:srgbClr val="361DEB"/>
                </a:solidFill>
              </a:rPr>
              <a:t>Т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58" name="Rectangle 74"/>
          <p:cNvSpPr>
            <a:spLocks noChangeArrowheads="1"/>
          </p:cNvSpPr>
          <p:nvPr/>
        </p:nvSpPr>
        <p:spPr bwMode="auto">
          <a:xfrm>
            <a:off x="5572132" y="2643182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ru-RU" sz="2800" dirty="0" smtClean="0">
                <a:solidFill>
                  <a:srgbClr val="361DEB"/>
                </a:solidFill>
              </a:rPr>
              <a:t>Р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63" name="Rectangle 74"/>
          <p:cNvSpPr>
            <a:spLocks noChangeArrowheads="1"/>
          </p:cNvSpPr>
          <p:nvPr/>
        </p:nvSpPr>
        <p:spPr bwMode="auto">
          <a:xfrm>
            <a:off x="7715272" y="2643182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kumimoji="1" lang="ru-RU" sz="2800" dirty="0" smtClean="0">
                <a:solidFill>
                  <a:srgbClr val="361DEB"/>
                </a:solidFill>
              </a:rPr>
              <a:t>Л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64" name="Rectangle 74"/>
          <p:cNvSpPr>
            <a:spLocks noChangeArrowheads="1"/>
          </p:cNvSpPr>
          <p:nvPr/>
        </p:nvSpPr>
        <p:spPr bwMode="auto">
          <a:xfrm>
            <a:off x="7286644" y="2643182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kumimoji="1" lang="ru-RU" sz="2800" dirty="0" smtClean="0">
                <a:solidFill>
                  <a:srgbClr val="361DEB"/>
                </a:solidFill>
              </a:rPr>
              <a:t>О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65" name="Rectangle 74"/>
          <p:cNvSpPr>
            <a:spLocks noChangeArrowheads="1"/>
          </p:cNvSpPr>
          <p:nvPr/>
        </p:nvSpPr>
        <p:spPr bwMode="auto">
          <a:xfrm>
            <a:off x="7715272" y="3929066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ru-RU" sz="2800" dirty="0" smtClean="0">
                <a:solidFill>
                  <a:srgbClr val="361DEB"/>
                </a:solidFill>
              </a:rPr>
              <a:t>К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66" name="Rectangle 74"/>
          <p:cNvSpPr>
            <a:spLocks noChangeArrowheads="1"/>
          </p:cNvSpPr>
          <p:nvPr/>
        </p:nvSpPr>
        <p:spPr bwMode="auto">
          <a:xfrm>
            <a:off x="7715272" y="3500438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kumimoji="1" lang="ru-RU" sz="2800" dirty="0" smtClean="0">
                <a:solidFill>
                  <a:srgbClr val="361DEB"/>
                </a:solidFill>
              </a:rPr>
              <a:t>Т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67" name="Rectangle 74"/>
          <p:cNvSpPr>
            <a:spLocks noChangeArrowheads="1"/>
          </p:cNvSpPr>
          <p:nvPr/>
        </p:nvSpPr>
        <p:spPr bwMode="auto">
          <a:xfrm>
            <a:off x="7715272" y="3071810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ru-RU" sz="2800" dirty="0" smtClean="0">
                <a:solidFill>
                  <a:srgbClr val="361DEB"/>
                </a:solidFill>
              </a:rPr>
              <a:t>О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68" name="Rectangle 74"/>
          <p:cNvSpPr>
            <a:spLocks noChangeArrowheads="1"/>
          </p:cNvSpPr>
          <p:nvPr/>
        </p:nvSpPr>
        <p:spPr bwMode="auto">
          <a:xfrm>
            <a:off x="7715272" y="1785926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ru-RU" sz="2800" dirty="0" smtClean="0">
                <a:solidFill>
                  <a:srgbClr val="361DEB"/>
                </a:solidFill>
              </a:rPr>
              <a:t>П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69" name="Rectangle 74"/>
          <p:cNvSpPr>
            <a:spLocks noChangeArrowheads="1"/>
          </p:cNvSpPr>
          <p:nvPr/>
        </p:nvSpPr>
        <p:spPr bwMode="auto">
          <a:xfrm>
            <a:off x="7715272" y="2214554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ru-RU" sz="2800" dirty="0" smtClean="0">
                <a:solidFill>
                  <a:srgbClr val="361DEB"/>
                </a:solidFill>
              </a:rPr>
              <a:t>И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70" name="Rectangle 74"/>
          <p:cNvSpPr>
            <a:spLocks noChangeArrowheads="1"/>
          </p:cNvSpPr>
          <p:nvPr/>
        </p:nvSpPr>
        <p:spPr bwMode="auto">
          <a:xfrm>
            <a:off x="8572528" y="2643182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kumimoji="1" lang="ru-RU" sz="2800" dirty="0" smtClean="0">
                <a:solidFill>
                  <a:srgbClr val="361DEB"/>
                </a:solidFill>
              </a:rPr>
              <a:t>А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71" name="Rectangle 74"/>
          <p:cNvSpPr>
            <a:spLocks noChangeArrowheads="1"/>
          </p:cNvSpPr>
          <p:nvPr/>
        </p:nvSpPr>
        <p:spPr bwMode="auto">
          <a:xfrm>
            <a:off x="8143900" y="2643182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kumimoji="1" lang="ru-RU" sz="2800" dirty="0" smtClean="0">
                <a:solidFill>
                  <a:srgbClr val="361DEB"/>
                </a:solidFill>
              </a:rPr>
              <a:t>К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72" name="Rectangle 74"/>
          <p:cNvSpPr>
            <a:spLocks noChangeArrowheads="1"/>
          </p:cNvSpPr>
          <p:nvPr/>
        </p:nvSpPr>
        <p:spPr bwMode="auto">
          <a:xfrm>
            <a:off x="6000760" y="4357694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ru-RU" sz="2800" dirty="0" smtClean="0">
                <a:solidFill>
                  <a:srgbClr val="361DEB"/>
                </a:solidFill>
              </a:rPr>
              <a:t>А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73" name="Rectangle 74"/>
          <p:cNvSpPr>
            <a:spLocks noChangeArrowheads="1"/>
          </p:cNvSpPr>
          <p:nvPr/>
        </p:nvSpPr>
        <p:spPr bwMode="auto">
          <a:xfrm>
            <a:off x="6429388" y="4357694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ru-RU" sz="2800" dirty="0" smtClean="0">
                <a:solidFill>
                  <a:srgbClr val="361DEB"/>
                </a:solidFill>
              </a:rPr>
              <a:t>П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74" name="Rectangle 74"/>
          <p:cNvSpPr>
            <a:spLocks noChangeArrowheads="1"/>
          </p:cNvSpPr>
          <p:nvPr/>
        </p:nvSpPr>
        <p:spPr bwMode="auto">
          <a:xfrm>
            <a:off x="6858016" y="4357694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ru-RU" sz="2800" dirty="0" smtClean="0">
                <a:solidFill>
                  <a:srgbClr val="361DEB"/>
                </a:solidFill>
              </a:rPr>
              <a:t>А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75" name="Rectangle 74"/>
          <p:cNvSpPr>
            <a:spLocks noChangeArrowheads="1"/>
          </p:cNvSpPr>
          <p:nvPr/>
        </p:nvSpPr>
        <p:spPr bwMode="auto">
          <a:xfrm>
            <a:off x="7286644" y="4357694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ru-RU" sz="2800" dirty="0" smtClean="0">
                <a:solidFill>
                  <a:srgbClr val="361DEB"/>
                </a:solidFill>
              </a:rPr>
              <a:t>Х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76" name="Rectangle 74"/>
          <p:cNvSpPr>
            <a:spLocks noChangeArrowheads="1"/>
          </p:cNvSpPr>
          <p:nvPr/>
        </p:nvSpPr>
        <p:spPr bwMode="auto">
          <a:xfrm>
            <a:off x="7715272" y="4357694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ru-RU" sz="2800" dirty="0" smtClean="0">
                <a:solidFill>
                  <a:srgbClr val="361DEB"/>
                </a:solidFill>
              </a:rPr>
              <a:t>А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sp>
        <p:nvSpPr>
          <p:cNvPr id="81" name="Rectangle 74"/>
          <p:cNvSpPr>
            <a:spLocks noChangeArrowheads="1"/>
          </p:cNvSpPr>
          <p:nvPr/>
        </p:nvSpPr>
        <p:spPr bwMode="auto">
          <a:xfrm>
            <a:off x="5572132" y="4357694"/>
            <a:ext cx="431800" cy="4333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ru-RU" sz="2800" dirty="0" smtClean="0">
                <a:solidFill>
                  <a:srgbClr val="361DEB"/>
                </a:solidFill>
              </a:rPr>
              <a:t>П</a:t>
            </a:r>
            <a:endParaRPr kumimoji="1" lang="ru-RU" sz="2800" dirty="0">
              <a:solidFill>
                <a:srgbClr val="361DEB"/>
              </a:solidFill>
            </a:endParaRPr>
          </a:p>
        </p:txBody>
      </p:sp>
      <p:pic>
        <p:nvPicPr>
          <p:cNvPr id="82" name="Picture 95" descr="ar19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928670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" name="Picture 95" descr="ar19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4429132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" name="Picture 95" descr="ar19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3143248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5" name="Picture 95" descr="ar19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2714620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" name="Picture 95" descr="ar19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1857364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" name="Picture 95" descr="ar19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5286388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" name="Picture 90" descr="ar19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2571736" y="500042"/>
            <a:ext cx="357187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" name="Picture 90" descr="ar19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7786711" y="1428736"/>
            <a:ext cx="357187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" name="Picture 90" descr="ar19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28596" y="1357298"/>
            <a:ext cx="357187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" name="Picture 90" descr="ar19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5643571" y="571480"/>
            <a:ext cx="357187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7" name="Picture 1" descr="C:\Documents and Settings\Irina\Рабочий стол\pr_4a008e8f850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3071810"/>
            <a:ext cx="2343150" cy="32194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5058" name="Picture 2" descr="C:\Documents and Settings\Irina\Рабочий стол\x_6010d10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86182" y="2928934"/>
            <a:ext cx="3059715" cy="27860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5059" name="Picture 3" descr="C:\Documents and Settings\Irina\Рабочий стол\C2B12E0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85852" y="1643050"/>
            <a:ext cx="2227268" cy="34537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5060" name="Picture 4" descr="C:\Documents and Settings\Irina\Рабочий стол\6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14810" y="2071678"/>
            <a:ext cx="2566995" cy="3846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5061" name="Picture 5" descr="C:\Documents and Settings\Irina\Рабочий стол\72478784_1300892547_K_Papaxa_na_vyrost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28992" y="3286124"/>
            <a:ext cx="1785950" cy="32417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5062" name="Picture 6" descr="C:\Documents and Settings\Irina\Рабочий стол\d0bad0bed182d0b5d0bbd0bed0ba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43636" y="3429000"/>
            <a:ext cx="2026777" cy="30718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5063" name="Picture 7" descr="C:\Documents and Settings\Irina\Рабочий стол\del_20delhi_20-_20gurdwara_20bangla_20sahib_20sikh_20temple_20portrait_20with_20colourful_20turban_2001_203008x2000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86116" y="1857364"/>
            <a:ext cx="2401894" cy="37788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5064" name="Picture 8" descr="C:\Documents and Settings\Irina\Рабочий стол\307CBC6CB8119A7630AB5981581FC3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071802" y="2357430"/>
            <a:ext cx="2000250" cy="31718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5065" name="Picture 9" descr="C:\Documents and Settings\Irina\Рабочий стол\P1130018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571604" y="3214686"/>
            <a:ext cx="2679849" cy="33099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5066" name="Picture 10" descr="C:\Documents and Settings\Irina\Рабочий стол\fcb3dace238ct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643438" y="428604"/>
            <a:ext cx="1943110" cy="31485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45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45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500"/>
                            </p:stCondLst>
                            <p:childTnLst>
                              <p:par>
                                <p:cTn id="7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"/>
                            </p:stCondLst>
                            <p:childTnLst>
                              <p:par>
                                <p:cTn id="8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"/>
                            </p:stCondLst>
                            <p:childTnLst>
                              <p:par>
                                <p:cTn id="9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500"/>
                            </p:stCondLst>
                            <p:childTnLst>
                              <p:par>
                                <p:cTn id="9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000"/>
                            </p:stCondLst>
                            <p:childTnLst>
                              <p:par>
                                <p:cTn id="10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0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500"/>
                            </p:stCondLst>
                            <p:childTnLst>
                              <p:par>
                                <p:cTn id="1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000"/>
                            </p:stCondLst>
                            <p:childTnLst>
                              <p:par>
                                <p:cTn id="14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500"/>
                            </p:stCondLst>
                            <p:childTnLst>
                              <p:par>
                                <p:cTn id="14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2000"/>
                            </p:stCondLst>
                            <p:childTnLst>
                              <p:par>
                                <p:cTn id="15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3000"/>
                            </p:stCondLst>
                            <p:childTnLst>
                              <p:par>
                                <p:cTn id="16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3500"/>
                            </p:stCondLst>
                            <p:childTnLst>
                              <p:par>
                                <p:cTn id="16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4000"/>
                            </p:stCondLst>
                            <p:childTnLst>
                              <p:par>
                                <p:cTn id="17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7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500"/>
                            </p:stCondLst>
                            <p:childTnLst>
                              <p:par>
                                <p:cTn id="181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2" dur="500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500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000"/>
                            </p:stCondLst>
                            <p:childTnLst>
                              <p:par>
                                <p:cTn id="18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500"/>
                            </p:stCondLst>
                            <p:childTnLst>
                              <p:par>
                                <p:cTn id="19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500"/>
                            </p:stCondLst>
                            <p:childTnLst>
                              <p:par>
                                <p:cTn id="20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1000"/>
                            </p:stCondLst>
                            <p:childTnLst>
                              <p:par>
                                <p:cTn id="20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9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0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1500"/>
                            </p:stCondLst>
                            <p:childTnLst>
                              <p:par>
                                <p:cTn id="21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4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2000"/>
                            </p:stCondLst>
                            <p:childTnLst>
                              <p:par>
                                <p:cTn id="2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3500"/>
                            </p:stCondLst>
                            <p:childTnLst>
                              <p:par>
                                <p:cTn id="23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6" fill="hold">
                      <p:stCondLst>
                        <p:cond delay="indefinite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9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0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500"/>
                            </p:stCondLst>
                            <p:childTnLst>
                              <p:par>
                                <p:cTn id="243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4" dur="500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5" dur="500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1000"/>
                            </p:stCondLst>
                            <p:childTnLst>
                              <p:par>
                                <p:cTn id="24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2" fill="hold">
                            <p:stCondLst>
                              <p:cond delay="1500"/>
                            </p:stCondLst>
                            <p:childTnLst>
                              <p:par>
                                <p:cTn id="2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5" dur="5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6" dur="5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7" fill="hold">
                      <p:stCondLst>
                        <p:cond delay="indefinite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1" dur="500" fill="hold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2" dur="500" fill="hold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500"/>
                            </p:stCondLst>
                            <p:childTnLst>
                              <p:par>
                                <p:cTn id="26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6" dur="5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7" dur="5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1000"/>
                            </p:stCondLst>
                            <p:childTnLst>
                              <p:par>
                                <p:cTn id="26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1" dur="5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2" dur="5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3" fill="hold">
                            <p:stCondLst>
                              <p:cond delay="1500"/>
                            </p:stCondLst>
                            <p:childTnLst>
                              <p:par>
                                <p:cTn id="27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6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7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8" fill="hold">
                            <p:stCondLst>
                              <p:cond delay="2000"/>
                            </p:stCondLst>
                            <p:childTnLst>
                              <p:par>
                                <p:cTn id="27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1" dur="500" fill="hold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2" dur="500" fill="hold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2500"/>
                            </p:stCondLst>
                            <p:childTnLst>
                              <p:par>
                                <p:cTn id="28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6" dur="5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7" dur="5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8" fill="hold">
                      <p:stCondLst>
                        <p:cond delay="indefinite"/>
                      </p:stCondLst>
                      <p:childTnLst>
                        <p:par>
                          <p:cTn id="289" fill="hold">
                            <p:stCondLst>
                              <p:cond delay="0"/>
                            </p:stCondLst>
                            <p:childTnLst>
                              <p:par>
                                <p:cTn id="290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1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2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4" fill="hold">
                            <p:stCondLst>
                              <p:cond delay="500"/>
                            </p:stCondLst>
                            <p:childTnLst>
                              <p:par>
                                <p:cTn id="295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6" dur="500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7" dur="500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1500"/>
                            </p:stCondLst>
                            <p:childTnLst>
                              <p:par>
                                <p:cTn id="30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7" dur="5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8" dur="5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9" fill="hold">
                      <p:stCondLst>
                        <p:cond delay="indefinite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3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4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5" fill="hold">
                            <p:stCondLst>
                              <p:cond delay="500"/>
                            </p:stCondLst>
                            <p:childTnLst>
                              <p:par>
                                <p:cTn id="3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8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9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0" fill="hold">
                            <p:stCondLst>
                              <p:cond delay="1000"/>
                            </p:stCondLst>
                            <p:childTnLst>
                              <p:par>
                                <p:cTn id="3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3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4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5" fill="hold">
                            <p:stCondLst>
                              <p:cond delay="1500"/>
                            </p:stCondLst>
                            <p:childTnLst>
                              <p:par>
                                <p:cTn id="3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8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9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4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8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9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0" fill="hold">
                            <p:stCondLst>
                              <p:cond delay="3000"/>
                            </p:stCondLst>
                            <p:childTnLst>
                              <p:par>
                                <p:cTn id="34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3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4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5" fill="hold">
                      <p:stCondLst>
                        <p:cond delay="indefinite"/>
                      </p:stCondLst>
                      <p:childTnLst>
                        <p:par>
                          <p:cTn id="346" fill="hold">
                            <p:stCondLst>
                              <p:cond delay="0"/>
                            </p:stCondLst>
                            <p:childTnLst>
                              <p:par>
                                <p:cTn id="347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8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9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1" fill="hold">
                            <p:stCondLst>
                              <p:cond delay="500"/>
                            </p:stCondLst>
                            <p:childTnLst>
                              <p:par>
                                <p:cTn id="352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3" dur="500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4" dur="500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6" fill="hold">
                            <p:stCondLst>
                              <p:cond delay="1000"/>
                            </p:stCondLst>
                            <p:childTnLst>
                              <p:par>
                                <p:cTn id="35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1" fill="hold">
                            <p:stCondLst>
                              <p:cond delay="1500"/>
                            </p:stCondLst>
                            <p:childTnLst>
                              <p:par>
                                <p:cTn id="3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4" dur="5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5" dur="5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6" fill="hold">
                      <p:stCondLst>
                        <p:cond delay="indefinite"/>
                      </p:stCondLst>
                      <p:childTnLst>
                        <p:par>
                          <p:cTn id="367" fill="hold">
                            <p:stCondLst>
                              <p:cond delay="0"/>
                            </p:stCondLst>
                            <p:childTnLst>
                              <p:par>
                                <p:cTn id="36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1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2" fill="hold">
                            <p:stCondLst>
                              <p:cond delay="500"/>
                            </p:stCondLst>
                            <p:childTnLst>
                              <p:par>
                                <p:cTn id="37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7" fill="hold">
                            <p:stCondLst>
                              <p:cond delay="1000"/>
                            </p:stCondLst>
                            <p:childTnLst>
                              <p:par>
                                <p:cTn id="37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0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1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2" fill="hold">
                      <p:stCondLst>
                        <p:cond delay="indefinite"/>
                      </p:stCondLst>
                      <p:childTnLst>
                        <p:par>
                          <p:cTn id="383" fill="hold">
                            <p:stCondLst>
                              <p:cond delay="0"/>
                            </p:stCondLst>
                            <p:childTnLst>
                              <p:par>
                                <p:cTn id="38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5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6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8" fill="hold">
                            <p:stCondLst>
                              <p:cond delay="500"/>
                            </p:stCondLst>
                            <p:childTnLst>
                              <p:par>
                                <p:cTn id="389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0" dur="500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1" dur="500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3" fill="hold">
                            <p:stCondLst>
                              <p:cond delay="1000"/>
                            </p:stCondLst>
                            <p:childTnLst>
                              <p:par>
                                <p:cTn id="39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1" dur="500" fill="hold"/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2" dur="500" fill="hold"/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3" fill="hold">
                      <p:stCondLst>
                        <p:cond delay="indefinite"/>
                      </p:stCondLst>
                      <p:childTnLst>
                        <p:par>
                          <p:cTn id="404" fill="hold">
                            <p:stCondLst>
                              <p:cond delay="0"/>
                            </p:stCondLst>
                            <p:childTnLst>
                              <p:par>
                                <p:cTn id="40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7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8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9" fill="hold">
                            <p:stCondLst>
                              <p:cond delay="500"/>
                            </p:stCondLst>
                            <p:childTnLst>
                              <p:par>
                                <p:cTn id="4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2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4" fill="hold">
                            <p:stCondLst>
                              <p:cond delay="1000"/>
                            </p:stCondLst>
                            <p:childTnLst>
                              <p:par>
                                <p:cTn id="4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7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8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9" fill="hold">
                      <p:stCondLst>
                        <p:cond delay="indefinite"/>
                      </p:stCondLst>
                      <p:childTnLst>
                        <p:par>
                          <p:cTn id="420" fill="hold">
                            <p:stCondLst>
                              <p:cond delay="0"/>
                            </p:stCondLst>
                            <p:childTnLst>
                              <p:par>
                                <p:cTn id="42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2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3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5" fill="hold">
                            <p:stCondLst>
                              <p:cond delay="500"/>
                            </p:stCondLst>
                            <p:childTnLst>
                              <p:par>
                                <p:cTn id="426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7" dur="500"/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8" dur="500"/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0" fill="hold">
                            <p:stCondLst>
                              <p:cond delay="1000"/>
                            </p:stCondLst>
                            <p:childTnLst>
                              <p:par>
                                <p:cTn id="43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5" fill="hold">
                            <p:stCondLst>
                              <p:cond delay="1500"/>
                            </p:stCondLst>
                            <p:childTnLst>
                              <p:par>
                                <p:cTn id="4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8" dur="500" fill="hold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9" dur="500" fill="hold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0" fill="hold">
                      <p:stCondLst>
                        <p:cond delay="indefinite"/>
                      </p:stCondLst>
                      <p:childTnLst>
                        <p:par>
                          <p:cTn id="441" fill="hold">
                            <p:stCondLst>
                              <p:cond delay="0"/>
                            </p:stCondLst>
                            <p:childTnLst>
                              <p:par>
                                <p:cTn id="4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4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6" fill="hold">
                            <p:stCondLst>
                              <p:cond delay="500"/>
                            </p:stCondLst>
                            <p:childTnLst>
                              <p:par>
                                <p:cTn id="4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9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0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1" fill="hold">
                            <p:stCondLst>
                              <p:cond delay="1000"/>
                            </p:stCondLst>
                            <p:childTnLst>
                              <p:par>
                                <p:cTn id="45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4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5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6" fill="hold">
                            <p:stCondLst>
                              <p:cond delay="1500"/>
                            </p:stCondLst>
                            <p:childTnLst>
                              <p:par>
                                <p:cTn id="45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9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0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1" fill="hold">
                            <p:stCondLst>
                              <p:cond delay="2000"/>
                            </p:stCondLst>
                            <p:childTnLst>
                              <p:par>
                                <p:cTn id="4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4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5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2500"/>
                            </p:stCondLst>
                            <p:childTnLst>
                              <p:par>
                                <p:cTn id="46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9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0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1" fill="hold">
                            <p:stCondLst>
                              <p:cond delay="3000"/>
                            </p:stCondLst>
                            <p:childTnLst>
                              <p:par>
                                <p:cTn id="47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4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5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9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0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1" fill="hold">
                      <p:stCondLst>
                        <p:cond delay="indefinite"/>
                      </p:stCondLst>
                      <p:childTnLst>
                        <p:par>
                          <p:cTn id="482" fill="hold">
                            <p:stCondLst>
                              <p:cond delay="0"/>
                            </p:stCondLst>
                            <p:childTnLst>
                              <p:par>
                                <p:cTn id="48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4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5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7" fill="hold">
                            <p:stCondLst>
                              <p:cond delay="500"/>
                            </p:stCondLst>
                            <p:childTnLst>
                              <p:par>
                                <p:cTn id="488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9" dur="500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0" dur="500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1000"/>
                            </p:stCondLst>
                            <p:childTnLst>
                              <p:par>
                                <p:cTn id="49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7" fill="hold">
                            <p:stCondLst>
                              <p:cond delay="1500"/>
                            </p:stCondLst>
                            <p:childTnLst>
                              <p:par>
                                <p:cTn id="49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0" dur="500" fill="hold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1" dur="500" fill="hold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2" fill="hold">
                      <p:stCondLst>
                        <p:cond delay="indefinite"/>
                      </p:stCondLst>
                      <p:childTnLst>
                        <p:par>
                          <p:cTn id="503" fill="hold">
                            <p:stCondLst>
                              <p:cond delay="0"/>
                            </p:stCondLst>
                            <p:childTnLst>
                              <p:par>
                                <p:cTn id="50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6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7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8" fill="hold">
                            <p:stCondLst>
                              <p:cond delay="500"/>
                            </p:stCondLst>
                            <p:childTnLst>
                              <p:par>
                                <p:cTn id="50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1" dur="5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2" dur="5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1000"/>
                            </p:stCondLst>
                            <p:childTnLst>
                              <p:par>
                                <p:cTn id="5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6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7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8" fill="hold">
                            <p:stCondLst>
                              <p:cond delay="1500"/>
                            </p:stCondLst>
                            <p:childTnLst>
                              <p:par>
                                <p:cTn id="5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1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2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3" fill="hold">
                            <p:stCondLst>
                              <p:cond delay="2000"/>
                            </p:stCondLst>
                            <p:childTnLst>
                              <p:par>
                                <p:cTn id="5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6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7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8" fill="hold">
                      <p:stCondLst>
                        <p:cond delay="indefinite"/>
                      </p:stCondLst>
                      <p:childTnLst>
                        <p:par>
                          <p:cTn id="529" fill="hold">
                            <p:stCondLst>
                              <p:cond delay="0"/>
                            </p:stCondLst>
                            <p:childTnLst>
                              <p:par>
                                <p:cTn id="53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1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2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500"/>
                            </p:stCondLst>
                            <p:childTnLst>
                              <p:par>
                                <p:cTn id="535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6" dur="500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7" dur="500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C:\Documents and Settings\Irina\Рабочий стол\10032394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Documents and Settings\Irina\Рабочий стол\BlueLines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915173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00100" y="785794"/>
            <a:ext cx="7429552" cy="53578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rgbClr val="361DEB"/>
                </a:solidFill>
                <a:latin typeface="Monotype Corsiva" pitchFamily="66" charset="0"/>
              </a:rPr>
              <a:t>   Добрый день, дорогие друзья!</a:t>
            </a:r>
            <a:br>
              <a:rPr lang="ru-RU" sz="3600" dirty="0" smtClean="0">
                <a:solidFill>
                  <a:srgbClr val="361DEB"/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rgbClr val="361DEB"/>
                </a:solidFill>
                <a:latin typeface="Monotype Corsiva" pitchFamily="66" charset="0"/>
              </a:rPr>
              <a:t>Сегодня великолепный день, ярко светит солнце, </a:t>
            </a:r>
            <a:br>
              <a:rPr lang="ru-RU" sz="3600" dirty="0" smtClean="0">
                <a:solidFill>
                  <a:srgbClr val="361DEB"/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rgbClr val="361DEB"/>
                </a:solidFill>
                <a:latin typeface="Monotype Corsiva" pitchFamily="66" charset="0"/>
              </a:rPr>
              <a:t>                                      </a:t>
            </a:r>
            <a:r>
              <a:rPr lang="ru-RU" sz="3600" dirty="0" smtClean="0">
                <a:solidFill>
                  <a:srgbClr val="361DEB"/>
                </a:solidFill>
                <a:latin typeface="Monotype Corsiva" pitchFamily="66" charset="0"/>
              </a:rPr>
              <a:t>и встреча наша </a:t>
            </a:r>
            <a:r>
              <a:rPr lang="ru-RU" sz="3600" dirty="0" smtClean="0">
                <a:solidFill>
                  <a:srgbClr val="361DEB"/>
                </a:solidFill>
                <a:latin typeface="Monotype Corsiva" pitchFamily="66" charset="0"/>
              </a:rPr>
              <a:t>не </a:t>
            </a:r>
            <a:r>
              <a:rPr lang="ru-RU" sz="3600" dirty="0" smtClean="0">
                <a:solidFill>
                  <a:srgbClr val="361DEB"/>
                </a:solidFill>
                <a:latin typeface="Monotype Corsiva" pitchFamily="66" charset="0"/>
              </a:rPr>
              <a:t>случайна… </a:t>
            </a:r>
            <a:r>
              <a:rPr lang="ru-RU" sz="3600" dirty="0" smtClean="0">
                <a:solidFill>
                  <a:srgbClr val="361DEB"/>
                </a:solidFill>
                <a:latin typeface="Monotype Corsiva" pitchFamily="66" charset="0"/>
              </a:rPr>
              <a:t/>
            </a:r>
            <a:br>
              <a:rPr lang="ru-RU" sz="3600" dirty="0" smtClean="0">
                <a:solidFill>
                  <a:srgbClr val="361DEB"/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rgbClr val="361DEB"/>
                </a:solidFill>
                <a:latin typeface="Monotype Corsiva" pitchFamily="66" charset="0"/>
              </a:rPr>
              <a:t>                              Как говорится: «Все дело в шляпе</a:t>
            </a:r>
            <a:r>
              <a:rPr lang="ru-RU" sz="3600" dirty="0" smtClean="0">
                <a:solidFill>
                  <a:srgbClr val="361DEB"/>
                </a:solidFill>
                <a:latin typeface="Monotype Corsiva" pitchFamily="66" charset="0"/>
              </a:rPr>
              <a:t>»!</a:t>
            </a:r>
            <a:r>
              <a:rPr lang="ru-RU" sz="3600" dirty="0" smtClean="0">
                <a:solidFill>
                  <a:srgbClr val="361DEB"/>
                </a:solidFill>
                <a:latin typeface="Monotype Corsiva" pitchFamily="66" charset="0"/>
              </a:rPr>
              <a:t/>
            </a:r>
            <a:br>
              <a:rPr lang="ru-RU" sz="3600" dirty="0" smtClean="0">
                <a:solidFill>
                  <a:srgbClr val="361DEB"/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rgbClr val="361DEB"/>
                </a:solidFill>
                <a:latin typeface="Monotype Corsiva" pitchFamily="66" charset="0"/>
              </a:rPr>
              <a:t>                                   А начнём мы, пожалуй, </a:t>
            </a:r>
            <a:br>
              <a:rPr lang="ru-RU" sz="3600" dirty="0" smtClean="0">
                <a:solidFill>
                  <a:srgbClr val="361DEB"/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rgbClr val="361DEB"/>
                </a:solidFill>
                <a:latin typeface="Monotype Corsiva" pitchFamily="66" charset="0"/>
              </a:rPr>
              <a:t>                                           с «Шапочного знакомства». </a:t>
            </a:r>
            <a:br>
              <a:rPr lang="ru-RU" sz="3600" dirty="0" smtClean="0">
                <a:solidFill>
                  <a:srgbClr val="361DEB"/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rgbClr val="361DEB"/>
                </a:solidFill>
                <a:latin typeface="Monotype Corsiva" pitchFamily="66" charset="0"/>
              </a:rPr>
              <a:t>  </a:t>
            </a:r>
            <a:br>
              <a:rPr lang="ru-RU" sz="3600" dirty="0" smtClean="0">
                <a:solidFill>
                  <a:srgbClr val="361DEB"/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rgbClr val="361DEB"/>
                </a:solidFill>
                <a:latin typeface="Monotype Corsiva" pitchFamily="66" charset="0"/>
              </a:rPr>
              <a:t>                                   Как вы думаете, </a:t>
            </a:r>
            <a:br>
              <a:rPr lang="ru-RU" sz="3600" dirty="0" smtClean="0">
                <a:solidFill>
                  <a:srgbClr val="361DEB"/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rgbClr val="361DEB"/>
                </a:solidFill>
                <a:latin typeface="Monotype Corsiva" pitchFamily="66" charset="0"/>
              </a:rPr>
              <a:t>                                                          когда так говорят?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1025" name="Picture 1" descr="C:\Documents and Settings\Irina\Рабочий стол\л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r="3125" b="2543"/>
          <a:stretch>
            <a:fillRect/>
          </a:stretch>
        </p:blipFill>
        <p:spPr bwMode="auto">
          <a:xfrm>
            <a:off x="571472" y="2643182"/>
            <a:ext cx="3214710" cy="3878886"/>
          </a:xfrm>
          <a:prstGeom prst="rect">
            <a:avLst/>
          </a:prstGeom>
          <a:noFill/>
        </p:spPr>
      </p:pic>
      <p:pic>
        <p:nvPicPr>
          <p:cNvPr id="7" name="Picture 6" descr="C:\Documents and Settings\Irina\Рабочий стол\BlueLinesSlaidPrew.jpg"/>
          <p:cNvPicPr>
            <a:picLocks noChangeAspect="1" noChangeArrowheads="1"/>
          </p:cNvPicPr>
          <p:nvPr/>
        </p:nvPicPr>
        <p:blipFill>
          <a:blip r:embed="rId2" cstate="print"/>
          <a:srcRect l="35052" t="85537" r="52344" b="3099"/>
          <a:stretch>
            <a:fillRect/>
          </a:stretch>
        </p:blipFill>
        <p:spPr bwMode="auto">
          <a:xfrm>
            <a:off x="3143240" y="5929330"/>
            <a:ext cx="1152532" cy="78581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:\Documents and Settings\Irina\Рабочий стол\BlueLines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173"/>
            <a:ext cx="9144000" cy="691517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642918"/>
            <a:ext cx="4900618" cy="527686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1C20FF"/>
                </a:solidFill>
                <a:latin typeface="Monotype Corsiva" pitchFamily="66" charset="0"/>
              </a:rPr>
              <a:t>     А сейчас я хочу проверить, </a:t>
            </a:r>
            <a:br>
              <a:rPr lang="ru-RU" sz="4000" b="1" dirty="0" smtClean="0">
                <a:solidFill>
                  <a:srgbClr val="1C20FF"/>
                </a:solidFill>
                <a:latin typeface="Monotype Corsiva" pitchFamily="66" charset="0"/>
              </a:rPr>
            </a:br>
            <a:r>
              <a:rPr lang="ru-RU" sz="4000" b="1" dirty="0" smtClean="0">
                <a:solidFill>
                  <a:srgbClr val="1C20FF"/>
                </a:solidFill>
                <a:latin typeface="Monotype Corsiva" pitchFamily="66" charset="0"/>
              </a:rPr>
              <a:t>что вы знаете о головных уборах и что запомнили из того, о чём мы с вами сегодня говорили.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5" descr="C:\Documents and Settings\Irina\Рабочий стол\66759575364015552656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175" r="27535"/>
          <a:stretch>
            <a:fillRect/>
          </a:stretch>
        </p:blipFill>
        <p:spPr bwMode="auto">
          <a:xfrm>
            <a:off x="5929322" y="1000108"/>
            <a:ext cx="2167937" cy="5214974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:\Documents and Settings\Irina\Рабочий стол\BlueLines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173"/>
            <a:ext cx="9144000" cy="691517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285752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1C20FF"/>
                </a:solidFill>
                <a:latin typeface="Monotype Corsiva" pitchFamily="66" charset="0"/>
              </a:rPr>
              <a:t>      Героиня, какой детской популярной книжки была волшебницей, но работала няней в одной английской семье? Её шляпки всегда выглядели безукоризненно. Недаром она говорила сама о себе: «Полное совершенство во всех отношениях»?</a:t>
            </a:r>
            <a:endParaRPr lang="ru-RU" sz="4000" dirty="0">
              <a:solidFill>
                <a:srgbClr val="1C20FF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C:\Documents and Settings\Irina\Рабочий стол\screen_f9e88a35ff901e4f39d2492231d806b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3500438"/>
            <a:ext cx="3929090" cy="27977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572132" y="4286256"/>
            <a:ext cx="2786082" cy="857256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 fontScale="77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1C20FF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>   </a:t>
            </a:r>
            <a:r>
              <a:rPr kumimoji="0" lang="ru-RU" sz="42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>Мери </a:t>
            </a:r>
            <a:r>
              <a:rPr kumimoji="0" lang="ru-RU" sz="4200" b="1" i="0" u="none" strike="noStrike" kern="1200" cap="none" spc="-100" normalizeH="0" baseline="0" noProof="0" dirty="0" err="1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>Поппинс</a:t>
            </a:r>
            <a:endParaRPr kumimoji="0" lang="ru-RU" sz="42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C000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:\Documents and Settings\Irina\Рабочий стол\BlueLines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173"/>
            <a:ext cx="9144000" cy="691517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92882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1C20FF"/>
                </a:solidFill>
                <a:latin typeface="Monotype Corsiva" pitchFamily="66" charset="0"/>
              </a:rPr>
              <a:t>   При изготовлении какого головного </a:t>
            </a:r>
            <a:br>
              <a:rPr lang="ru-RU" b="1" dirty="0" smtClean="0">
                <a:solidFill>
                  <a:srgbClr val="1C20FF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1C20FF"/>
                </a:solidFill>
                <a:latin typeface="Monotype Corsiva" pitchFamily="66" charset="0"/>
              </a:rPr>
              <a:t>убора для военных за основу был взят шлем, который носили русские богатыри?</a:t>
            </a:r>
            <a:endParaRPr lang="ru-RU" dirty="0">
              <a:solidFill>
                <a:srgbClr val="1C20FF"/>
              </a:solidFill>
              <a:latin typeface="Monotype Corsiva" pitchFamily="66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786446" y="2428868"/>
            <a:ext cx="2786082" cy="857256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1C20FF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>   </a:t>
            </a:r>
            <a:r>
              <a:rPr kumimoji="0" lang="ru-RU" sz="42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>Будёновка</a:t>
            </a:r>
            <a:endParaRPr kumimoji="0" lang="ru-RU" sz="42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C000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2050" name="Picture 2" descr="C:\Documents and Settings\Irina\Рабочий стол\skazka_3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1" y="2428868"/>
            <a:ext cx="4385145" cy="3929090"/>
          </a:xfrm>
          <a:prstGeom prst="rect">
            <a:avLst/>
          </a:prstGeom>
          <a:noFill/>
        </p:spPr>
      </p:pic>
      <p:pic>
        <p:nvPicPr>
          <p:cNvPr id="2051" name="Picture 3" descr="C:\Documents and Settings\Irina\Рабочий стол\000159821_000163380_sizus150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195" t="4878" r="9756"/>
          <a:stretch>
            <a:fillRect/>
          </a:stretch>
        </p:blipFill>
        <p:spPr bwMode="auto">
          <a:xfrm>
            <a:off x="5643570" y="3357562"/>
            <a:ext cx="2286016" cy="2786082"/>
          </a:xfrm>
          <a:prstGeom prst="rect">
            <a:avLst/>
          </a:prstGeom>
          <a:noFill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:\Documents and Settings\Irina\Рабочий стол\BlueLines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173"/>
            <a:ext cx="9144000" cy="691517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2643206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1C20FF"/>
                </a:solidFill>
                <a:latin typeface="Monotype Corsiva" pitchFamily="66" charset="0"/>
              </a:rPr>
              <a:t>  </a:t>
            </a:r>
            <a:r>
              <a:rPr lang="ru-RU" sz="2800" b="1" dirty="0" smtClean="0">
                <a:solidFill>
                  <a:srgbClr val="1C20FF"/>
                </a:solidFill>
                <a:latin typeface="Monotype Corsiva" pitchFamily="66" charset="0"/>
              </a:rPr>
              <a:t> </a:t>
            </a:r>
            <a:r>
              <a:rPr lang="ru-RU" sz="3100" b="1" dirty="0" smtClean="0">
                <a:solidFill>
                  <a:srgbClr val="1C20FF"/>
                </a:solidFill>
                <a:latin typeface="Monotype Corsiva" pitchFamily="66" charset="0"/>
              </a:rPr>
              <a:t>На Руси во время кулачных боёв с бойцовских голов слетали шапки. А после боя каждый принимался свою шапку отыскивать. С тех пор говорят выражение, которое обозначает – опоздал и пропустил что – то интересное. </a:t>
            </a:r>
            <a:br>
              <a:rPr lang="ru-RU" sz="3100" b="1" dirty="0" smtClean="0">
                <a:solidFill>
                  <a:srgbClr val="1C20FF"/>
                </a:solidFill>
                <a:latin typeface="Monotype Corsiva" pitchFamily="66" charset="0"/>
              </a:rPr>
            </a:br>
            <a:r>
              <a:rPr lang="ru-RU" sz="3100" b="1" dirty="0" smtClean="0">
                <a:solidFill>
                  <a:srgbClr val="1C20FF"/>
                </a:solidFill>
                <a:latin typeface="Monotype Corsiva" pitchFamily="66" charset="0"/>
              </a:rPr>
              <a:t>Какое это выражение?</a:t>
            </a:r>
            <a:endParaRPr lang="ru-RU" sz="3100" dirty="0">
              <a:solidFill>
                <a:srgbClr val="1C20FF"/>
              </a:solidFill>
              <a:latin typeface="Monotype Corsiva" pitchFamily="66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571736" y="2285992"/>
            <a:ext cx="5643602" cy="857256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1C20FF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>   </a:t>
            </a:r>
            <a:r>
              <a:rPr kumimoji="0" lang="ru-RU" sz="32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>Пришёл</a:t>
            </a:r>
            <a:r>
              <a:rPr kumimoji="0" lang="ru-RU" sz="3200" b="1" i="0" u="none" strike="noStrike" kern="1200" cap="none" spc="-100" normalizeH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> к шапочному разбору</a:t>
            </a:r>
            <a:endParaRPr kumimoji="0" lang="ru-RU" sz="32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C000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3074" name="Picture 2" descr="C:\Documents and Settings\Irina\Рабочий стол\rusfiv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3214686"/>
            <a:ext cx="4498996" cy="3143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:\Documents and Settings\Irina\Рабочий стол\BlueLines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173"/>
            <a:ext cx="9144000" cy="691517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257176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1C20FF"/>
                </a:solidFill>
                <a:latin typeface="Monotype Corsiva" pitchFamily="66" charset="0"/>
              </a:rPr>
              <a:t>      </a:t>
            </a:r>
            <a:r>
              <a:rPr lang="ru-RU" sz="3100" b="1" dirty="0" smtClean="0">
                <a:solidFill>
                  <a:srgbClr val="1C20FF"/>
                </a:solidFill>
                <a:latin typeface="Monotype Corsiva" pitchFamily="66" charset="0"/>
              </a:rPr>
              <a:t>По преданию один человек, долго уговаривал односельчанина сознаться – кто ограбил его избу. Проходивший мимо него человек, решил ему помочь и сказал: «Вот вор не знает, а на нём сейчас шапка горит». Настоящий вор непроизвольно схватился за шапку, чем и выдал себя.  Какое выражение оттуда пошло?</a:t>
            </a:r>
            <a:endParaRPr lang="ru-RU" sz="3100" dirty="0">
              <a:solidFill>
                <a:srgbClr val="1C20FF"/>
              </a:solidFill>
              <a:latin typeface="Monotype Corsiva" pitchFamily="66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929190" y="3929066"/>
            <a:ext cx="3786214" cy="571504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1C20FF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>   </a:t>
            </a:r>
            <a:r>
              <a:rPr lang="ru-RU" sz="3200" b="1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На воре шапка горит</a:t>
            </a:r>
            <a:endParaRPr kumimoji="0" lang="ru-RU" sz="32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C000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4098" name="Picture 2" descr="C:\Documents and Settings\Irina\Рабочий стол\img_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2643182"/>
            <a:ext cx="4201236" cy="37147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:\Documents and Settings\Irina\Рабочий стол\BlueLines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173"/>
            <a:ext cx="9144000" cy="691517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57163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1C20FF"/>
                </a:solidFill>
                <a:latin typeface="Monotype Corsiva" pitchFamily="66" charset="0"/>
              </a:rPr>
              <a:t>      Какими цветами была украшена соломенная шляпка из одноимённого музыкального телефильма «Соломенная шляпка»? </a:t>
            </a:r>
            <a:endParaRPr lang="ru-RU" sz="3200" dirty="0">
              <a:solidFill>
                <a:srgbClr val="1C20FF"/>
              </a:solidFill>
              <a:latin typeface="Monotype Corsiva" pitchFamily="66" charset="0"/>
            </a:endParaRPr>
          </a:p>
        </p:txBody>
      </p:sp>
      <p:pic>
        <p:nvPicPr>
          <p:cNvPr id="5122" name="Picture 2" descr="C:\Documents and Settings\Irina\Рабочий стол\f1cb74a865a48d7d2f50aba3c8bec74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2227151"/>
            <a:ext cx="5429288" cy="39386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572132" y="1643050"/>
            <a:ext cx="2000264" cy="571504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1C20FF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>   </a:t>
            </a:r>
            <a:r>
              <a:rPr lang="ru-RU" sz="3200" b="1" spc="-10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Маками</a:t>
            </a:r>
            <a:endParaRPr kumimoji="0" lang="ru-RU" sz="32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C000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:\Documents and Settings\Irina\Рабочий стол\BlueLines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173"/>
            <a:ext cx="9144000" cy="691517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200026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1C20FF"/>
                </a:solidFill>
                <a:latin typeface="Monotype Corsiva" pitchFamily="66" charset="0"/>
              </a:rPr>
              <a:t>     Эта шляпа, защищающая от жары, изготавливается в стране Эквадор. Но название свое она получила по имени другой страны, расположенной на Американском континенте. Что это за летняя шляпа?</a:t>
            </a:r>
            <a:endParaRPr lang="ru-RU" sz="3200" dirty="0">
              <a:solidFill>
                <a:srgbClr val="1C20FF"/>
              </a:solidFill>
              <a:latin typeface="Monotype Corsiva" pitchFamily="66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572132" y="2071678"/>
            <a:ext cx="2000264" cy="571504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1C20FF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>   </a:t>
            </a:r>
            <a:r>
              <a:rPr lang="ru-RU" sz="3200" b="1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Панама</a:t>
            </a:r>
            <a:endParaRPr kumimoji="0" lang="ru-RU" sz="32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C000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6146" name="Picture 2" descr="C:\Documents and Settings\Irina\Рабочий стол\img.php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2464468"/>
            <a:ext cx="2500330" cy="37463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6" name="Picture 2" descr="C:\Documents and Settings\Irina\Рабочий стол\57546362_panama_map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2928934"/>
            <a:ext cx="4745213" cy="32305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:\Documents and Settings\Irina\Рабочий стол\BlueLines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173"/>
            <a:ext cx="9144000" cy="691517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2192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1C20FF"/>
                </a:solidFill>
                <a:latin typeface="Monotype Corsiva" pitchFamily="66" charset="0"/>
              </a:rPr>
              <a:t>   Какой головной убор носил Александр Сергеевич Пушкин?</a:t>
            </a:r>
            <a:endParaRPr lang="ru-RU" sz="3600" dirty="0">
              <a:solidFill>
                <a:srgbClr val="1C20FF"/>
              </a:solidFill>
              <a:latin typeface="Monotype Corsiva" pitchFamily="66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929190" y="1071546"/>
            <a:ext cx="3643338" cy="571504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1C20FF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>   </a:t>
            </a:r>
            <a:r>
              <a:rPr lang="ru-RU" sz="3200" b="1" spc="-10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Цилиндр - боливар</a:t>
            </a:r>
            <a:endParaRPr kumimoji="0" lang="ru-RU" sz="32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C000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7170" name="Picture 2" descr="C:\Documents and Settings\Irina\Рабочий стол\0_6d9ca_b5237600_XL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1785926"/>
            <a:ext cx="4626886" cy="44291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:\Documents and Settings\Irina\Рабочий стол\BlueLines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173"/>
            <a:ext cx="9144000" cy="691517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2192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1C20FF"/>
                </a:solidFill>
                <a:latin typeface="Monotype Corsiva" pitchFamily="66" charset="0"/>
              </a:rPr>
              <a:t>      Какая шляпа похожа на цилиндр, но умеет складываться?</a:t>
            </a:r>
            <a:endParaRPr lang="ru-RU" sz="3200" dirty="0">
              <a:solidFill>
                <a:srgbClr val="1C20FF"/>
              </a:solidFill>
              <a:latin typeface="Monotype Corsiva" pitchFamily="66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929190" y="1071546"/>
            <a:ext cx="3643338" cy="571504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1C20FF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>   </a:t>
            </a:r>
            <a:r>
              <a:rPr lang="ru-RU" sz="3200" b="1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Шапокляк</a:t>
            </a:r>
            <a:endParaRPr kumimoji="0" lang="ru-RU" sz="32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C000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8194" name="Picture 2" descr="C:\Documents and Settings\Irina\Рабочий стол\x_8ab242a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1643050"/>
            <a:ext cx="5786478" cy="45215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:\Documents and Settings\Irina\Рабочий стол\BlueLines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173"/>
            <a:ext cx="9144000" cy="691517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7286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1C20FF"/>
                </a:solidFill>
                <a:latin typeface="Monotype Corsiva" pitchFamily="66" charset="0"/>
              </a:rPr>
              <a:t>Назовите головной убор почтальона Печкина</a:t>
            </a:r>
            <a:endParaRPr lang="ru-RU" dirty="0">
              <a:solidFill>
                <a:srgbClr val="1C20FF"/>
              </a:solidFill>
              <a:latin typeface="Monotype Corsiva" pitchFamily="66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929190" y="1214422"/>
            <a:ext cx="3643338" cy="571504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1C20FF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>   </a:t>
            </a:r>
            <a:r>
              <a:rPr lang="ru-RU" sz="3200" b="1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Шапка - ушанка</a:t>
            </a:r>
            <a:endParaRPr kumimoji="0" lang="ru-RU" sz="32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C000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9218" name="Picture 2" descr="C:\Documents and Settings\Irina\Рабочий стол\7435ea9012ccd86d78ea572f6ebdca234fa6c3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2000240"/>
            <a:ext cx="7572428" cy="40566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:\Documents and Settings\Irina\Рабочий стол\BlueLines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173"/>
            <a:ext cx="9144000" cy="691517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3357586"/>
          </a:xfrm>
        </p:spPr>
        <p:txBody>
          <a:bodyPr>
            <a:normAutofit/>
          </a:bodyPr>
          <a:lstStyle/>
          <a:p>
            <a:pPr algn="r"/>
            <a:r>
              <a:rPr lang="ru-RU" sz="3100" dirty="0" smtClean="0">
                <a:solidFill>
                  <a:srgbClr val="361DEB"/>
                </a:solidFill>
                <a:effectLst/>
                <a:latin typeface="Monotype Corsiva" pitchFamily="66" charset="0"/>
              </a:rPr>
              <a:t>                                  В переносном значении это         </a:t>
            </a:r>
            <a:br>
              <a:rPr lang="ru-RU" sz="3100" dirty="0" smtClean="0">
                <a:solidFill>
                  <a:srgbClr val="361DEB"/>
                </a:solidFill>
                <a:effectLst/>
                <a:latin typeface="Monotype Corsiva" pitchFamily="66" charset="0"/>
              </a:rPr>
            </a:br>
            <a:r>
              <a:rPr lang="ru-RU" sz="3100" dirty="0" smtClean="0">
                <a:solidFill>
                  <a:srgbClr val="361DEB"/>
                </a:solidFill>
                <a:effectLst/>
                <a:latin typeface="Monotype Corsiva" pitchFamily="66" charset="0"/>
              </a:rPr>
              <a:t>                                     словосочетание означает мимолетное знакомство, поверхностное. </a:t>
            </a:r>
            <a:br>
              <a:rPr lang="ru-RU" sz="3100" dirty="0" smtClean="0">
                <a:solidFill>
                  <a:srgbClr val="361DEB"/>
                </a:solidFill>
                <a:effectLst/>
                <a:latin typeface="Monotype Corsiva" pitchFamily="66" charset="0"/>
              </a:rPr>
            </a:br>
            <a:r>
              <a:rPr lang="ru-RU" sz="3100" dirty="0" smtClean="0">
                <a:solidFill>
                  <a:srgbClr val="361DEB"/>
                </a:solidFill>
                <a:effectLst/>
                <a:latin typeface="Monotype Corsiva" pitchFamily="66" charset="0"/>
              </a:rPr>
              <a:t>А для нас оно имеет прямое значение – давайте поговорим о шляпах и шляпках.  Издавна считается, что шляпка – завершающий штрих в наряде человека. </a:t>
            </a:r>
            <a:endParaRPr lang="ru-RU" dirty="0">
              <a:solidFill>
                <a:srgbClr val="361DEB"/>
              </a:solidFill>
            </a:endParaRPr>
          </a:p>
        </p:txBody>
      </p:sp>
      <p:pic>
        <p:nvPicPr>
          <p:cNvPr id="29698" name="Picture 2" descr="C:\Documents and Settings\Irina\Рабочий стол\hand_shakes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642918"/>
            <a:ext cx="2797805" cy="1428760"/>
          </a:xfrm>
          <a:prstGeom prst="rect">
            <a:avLst/>
          </a:prstGeom>
          <a:noFill/>
        </p:spPr>
      </p:pic>
      <p:pic>
        <p:nvPicPr>
          <p:cNvPr id="29699" name="Picture 3" descr="C:\Documents and Settings\Irina\Рабочий стол\db7c81231df0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4786322"/>
            <a:ext cx="2607635" cy="1785926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00034" y="2786058"/>
            <a:ext cx="8229600" cy="3429024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1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361DEB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/>
            </a:r>
            <a:br>
              <a:rPr kumimoji="0" lang="ru-RU" sz="31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361DEB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</a:br>
            <a:r>
              <a:rPr kumimoji="0" lang="ru-RU" sz="31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361DEB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   А знаете ли Вы, что слова «шапка» - нерусское.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1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361DEB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Произошло оно от французского «</a:t>
            </a:r>
            <a:r>
              <a:rPr kumimoji="0" lang="ru-RU" sz="3100" b="0" i="0" u="none" strike="noStrike" kern="1200" cap="none" spc="-100" normalizeH="0" baseline="0" noProof="0" dirty="0" err="1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361DEB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шапо</a:t>
            </a:r>
            <a:r>
              <a:rPr kumimoji="0" lang="ru-RU" sz="31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361DEB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» - «шляпа»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1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361DEB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или от «</a:t>
            </a:r>
            <a:r>
              <a:rPr kumimoji="0" lang="ru-RU" sz="3100" b="0" i="0" u="none" strike="noStrike" kern="1200" cap="none" spc="-100" normalizeH="0" baseline="0" noProof="0" dirty="0" err="1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361DEB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шап</a:t>
            </a:r>
            <a:r>
              <a:rPr kumimoji="0" lang="ru-RU" sz="31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361DEB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» - «покрышка».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1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361DEB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Так какие же «покрышки»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1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361DEB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люди носили и носят на голове?</a:t>
            </a:r>
            <a:endParaRPr kumimoji="0" lang="ru-RU" sz="42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:\Documents and Settings\Irina\Рабочий стол\BlueLines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173"/>
            <a:ext cx="9144000" cy="691517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285884"/>
          </a:xfrm>
        </p:spPr>
        <p:txBody>
          <a:bodyPr>
            <a:normAutofit/>
          </a:bodyPr>
          <a:lstStyle/>
          <a:p>
            <a:r>
              <a:rPr lang="ru-RU" b="1" dirty="0" smtClean="0"/>
              <a:t>    </a:t>
            </a:r>
            <a:r>
              <a:rPr lang="ru-RU" sz="3200" b="1" dirty="0" smtClean="0">
                <a:solidFill>
                  <a:srgbClr val="1C20FF"/>
                </a:solidFill>
                <a:latin typeface="Monotype Corsiva" pitchFamily="66" charset="0"/>
              </a:rPr>
              <a:t>От чего зависела высота колпака - эннена у женщины в средневековье? </a:t>
            </a:r>
            <a:endParaRPr lang="ru-RU" sz="3200" dirty="0">
              <a:solidFill>
                <a:srgbClr val="1C20FF"/>
              </a:solidFill>
              <a:latin typeface="Monotype Corsiva" pitchFamily="66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357554" y="1643050"/>
            <a:ext cx="5214974" cy="571504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1C20FF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>   </a:t>
            </a:r>
            <a:r>
              <a:rPr lang="ru-RU" sz="3200" b="1" spc="-10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Чем богаче – тем выше колпак</a:t>
            </a:r>
            <a:endParaRPr kumimoji="0" lang="ru-RU" sz="32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C000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10242" name="Picture 2" descr="C:\Documents and Settings\Irina\Рабочий стол\4493241_f2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2285992"/>
            <a:ext cx="4060686" cy="38576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:\Documents and Settings\Irina\Рабочий стол\BlueLines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173"/>
            <a:ext cx="9144000" cy="691517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07157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1C20FF"/>
                </a:solidFill>
                <a:latin typeface="Monotype Corsiva" pitchFamily="66" charset="0"/>
              </a:rPr>
              <a:t>     Как назывались головные уборы в Древнем Египте - платки, два конца которых свисали по бокам?</a:t>
            </a:r>
            <a:endParaRPr lang="ru-RU" sz="3200" dirty="0">
              <a:solidFill>
                <a:srgbClr val="1C20FF"/>
              </a:solidFill>
              <a:latin typeface="Monotype Corsiva" pitchFamily="66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500826" y="1714488"/>
            <a:ext cx="1857388" cy="571504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1C20FF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>   </a:t>
            </a:r>
            <a:r>
              <a:rPr lang="ru-RU" sz="3200" b="1" spc="-100" dirty="0" err="1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Клафты</a:t>
            </a:r>
            <a:endParaRPr kumimoji="0" lang="ru-RU" sz="32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C000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11266" name="Picture 2" descr="C:\Documents and Settings\Irina\Рабочий стол\23038_tribune_vse_neobyasnimoe_i_neobychno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2357430"/>
            <a:ext cx="6649722" cy="37078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:\Documents and Settings\Irina\Рабочий стол\BlueLines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173"/>
            <a:ext cx="9144000" cy="691517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65724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1C20FF"/>
                </a:solidFill>
                <a:latin typeface="Monotype Corsiva" pitchFamily="66" charset="0"/>
              </a:rPr>
              <a:t>Что обозначает выражение «Шапочное знакомство»? </a:t>
            </a:r>
            <a:endParaRPr lang="ru-RU" sz="3200" dirty="0">
              <a:solidFill>
                <a:srgbClr val="1C20FF"/>
              </a:solidFill>
              <a:latin typeface="Monotype Corsiva" pitchFamily="66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28794" y="1214422"/>
            <a:ext cx="6786610" cy="571504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 fontScale="85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1C20FF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>   </a:t>
            </a:r>
            <a:r>
              <a:rPr lang="ru-RU" sz="3800" b="1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Поверхностное , м</a:t>
            </a:r>
            <a:r>
              <a:rPr lang="ru-RU" sz="3800" b="1" spc="-100" noProof="0" dirty="0" err="1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имолётное</a:t>
            </a:r>
            <a:r>
              <a:rPr lang="ru-RU" sz="3800" b="1" spc="-10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  знакомство</a:t>
            </a:r>
            <a:endParaRPr kumimoji="0" lang="ru-RU" sz="38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C000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12290" name="Picture 2" descr="C:\Documents and Settings\Irina\Рабочий стол\1260978132_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1857364"/>
            <a:ext cx="5923170" cy="4429156"/>
          </a:xfrm>
          <a:prstGeom prst="rect">
            <a:avLst/>
          </a:prstGeom>
          <a:noFill/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85" decel="100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385" decel="100000"/>
                                        <p:tgtEl>
                                          <p:spTgt spid="1229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385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385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:\Documents and Settings\Irina\Рабочий стол\BlueLines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173"/>
            <a:ext cx="9144000" cy="691517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785818"/>
          </a:xfrm>
        </p:spPr>
        <p:txBody>
          <a:bodyPr>
            <a:normAutofit/>
          </a:bodyPr>
          <a:lstStyle/>
          <a:p>
            <a:r>
              <a:rPr lang="ru-RU" b="1" dirty="0" smtClean="0"/>
              <a:t> </a:t>
            </a:r>
            <a:r>
              <a:rPr lang="ru-RU" sz="3200" b="1" dirty="0" smtClean="0">
                <a:solidFill>
                  <a:srgbClr val="1C20FF"/>
                </a:solidFill>
                <a:latin typeface="Monotype Corsiva" pitchFamily="66" charset="0"/>
              </a:rPr>
              <a:t>Какую шапку нельзя нарисовать? </a:t>
            </a:r>
            <a:endParaRPr lang="ru-RU" sz="3200" dirty="0">
              <a:solidFill>
                <a:srgbClr val="1C20FF"/>
              </a:solidFill>
              <a:latin typeface="Monotype Corsiva" pitchFamily="66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14810" y="1214422"/>
            <a:ext cx="4357718" cy="571504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1C20FF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>   </a:t>
            </a:r>
            <a:r>
              <a:rPr lang="ru-RU" sz="3500" b="1" spc="-10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Шапку - невидимку</a:t>
            </a:r>
            <a:endParaRPr kumimoji="0" lang="ru-RU" sz="35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C000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13314" name="Picture 2" descr="C:\Documents and Settings\Irina\Рабочий стол\b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785926"/>
            <a:ext cx="5143536" cy="44889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:\Documents and Settings\Irina\Рабочий стол\BlueLines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173"/>
            <a:ext cx="9144000" cy="691517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8229600" cy="72868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1C20FF"/>
                </a:solidFill>
                <a:latin typeface="Monotype Corsiva" pitchFamily="66" charset="0"/>
              </a:rPr>
              <a:t>Из чего папа Карло сделал шапку Буратино? </a:t>
            </a:r>
            <a:endParaRPr lang="ru-RU" sz="3200" dirty="0">
              <a:solidFill>
                <a:srgbClr val="1C20FF"/>
              </a:solidFill>
              <a:latin typeface="Monotype Corsiva" pitchFamily="66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286380" y="1285860"/>
            <a:ext cx="3143272" cy="571504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1C20FF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>   </a:t>
            </a:r>
            <a:r>
              <a:rPr lang="ru-RU" sz="3500" b="1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Из старого носка</a:t>
            </a:r>
            <a:endParaRPr kumimoji="0" lang="ru-RU" sz="35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C000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14338" name="Picture 2" descr="C:\Documents and Settings\Irina\Рабочий стол\buratino1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50898" y="1857364"/>
            <a:ext cx="5650559" cy="43577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:\Documents and Settings\Irina\Рабочий стол\BlueLines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173"/>
            <a:ext cx="9144000" cy="691517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80012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1C20FF"/>
                </a:solidFill>
                <a:latin typeface="Monotype Corsiva" pitchFamily="66" charset="0"/>
              </a:rPr>
              <a:t>Головной убор Рассеянного с улицы Бассейной?</a:t>
            </a:r>
            <a:endParaRPr lang="ru-RU" sz="3200" dirty="0">
              <a:solidFill>
                <a:srgbClr val="1C20FF"/>
              </a:solidFill>
              <a:latin typeface="Monotype Corsiva" pitchFamily="66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500826" y="1142984"/>
            <a:ext cx="2000264" cy="571504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1C20FF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>   </a:t>
            </a:r>
            <a:r>
              <a:rPr lang="ru-RU" sz="3500" b="1" spc="-10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Сковорода</a:t>
            </a:r>
            <a:endParaRPr kumimoji="0" lang="ru-RU" sz="35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C000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15362" name="Picture 2" descr="C:\Documents and Settings\Irina\Рабочий стол\5c4e5b3637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1428736"/>
            <a:ext cx="4994519" cy="47149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:\Documents and Settings\Irina\Рабочий стол\BlueLines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173"/>
            <a:ext cx="9144000" cy="691517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428604"/>
            <a:ext cx="6500858" cy="65724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1C20FF"/>
                </a:solidFill>
                <a:latin typeface="Monotype Corsiva" pitchFamily="66" charset="0"/>
              </a:rPr>
              <a:t>Враль в треуголке, кто это?</a:t>
            </a:r>
            <a:endParaRPr lang="ru-RU" sz="3200" dirty="0">
              <a:solidFill>
                <a:srgbClr val="1C20FF"/>
              </a:solidFill>
              <a:latin typeface="Monotype Corsiva" pitchFamily="66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786314" y="857232"/>
            <a:ext cx="3857652" cy="571504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1C20FF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>   </a:t>
            </a:r>
            <a:r>
              <a:rPr lang="ru-RU" sz="3500" b="1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Барон </a:t>
            </a:r>
            <a:r>
              <a:rPr lang="ru-RU" sz="3500" b="1" spc="-100" dirty="0" err="1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Мюнхаузен</a:t>
            </a:r>
            <a:endParaRPr kumimoji="0" lang="ru-RU" sz="35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C000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16386" name="Picture 2" descr="C:\Documents and Settings\Irina\Рабочий стол\0_5545e_32e2b135_XL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1500174"/>
            <a:ext cx="5715040" cy="46382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:\Documents and Settings\Irina\Рабочий стол\BlueLines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173"/>
            <a:ext cx="9144000" cy="691517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142984"/>
            <a:ext cx="6929486" cy="3786214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1C20FF"/>
                </a:solidFill>
                <a:latin typeface="Monotype Corsiva" pitchFamily="66" charset="0"/>
              </a:rPr>
              <a:t>     Ну, вот и пришла </a:t>
            </a:r>
            <a:br>
              <a:rPr lang="ru-RU" sz="4400" dirty="0" smtClean="0">
                <a:solidFill>
                  <a:srgbClr val="1C20FF"/>
                </a:solidFill>
                <a:latin typeface="Monotype Corsiva" pitchFamily="66" charset="0"/>
              </a:rPr>
            </a:br>
            <a:r>
              <a:rPr lang="ru-RU" sz="4400" dirty="0" smtClean="0">
                <a:solidFill>
                  <a:srgbClr val="1C20FF"/>
                </a:solidFill>
                <a:latin typeface="Monotype Corsiva" pitchFamily="66" charset="0"/>
              </a:rPr>
              <a:t>            пора прощаться. </a:t>
            </a:r>
            <a:br>
              <a:rPr lang="ru-RU" sz="4400" dirty="0" smtClean="0">
                <a:solidFill>
                  <a:srgbClr val="1C20FF"/>
                </a:solidFill>
                <a:latin typeface="Monotype Corsiva" pitchFamily="66" charset="0"/>
              </a:rPr>
            </a:br>
            <a:r>
              <a:rPr lang="ru-RU" sz="4400" dirty="0" smtClean="0">
                <a:solidFill>
                  <a:srgbClr val="1C20FF"/>
                </a:solidFill>
                <a:latin typeface="Monotype Corsiva" pitchFamily="66" charset="0"/>
              </a:rPr>
              <a:t>    Я надеюсь, </a:t>
            </a:r>
            <a:br>
              <a:rPr lang="ru-RU" sz="4400" dirty="0" smtClean="0">
                <a:solidFill>
                  <a:srgbClr val="1C20FF"/>
                </a:solidFill>
                <a:latin typeface="Monotype Corsiva" pitchFamily="66" charset="0"/>
              </a:rPr>
            </a:br>
            <a:r>
              <a:rPr lang="ru-RU" sz="4400" dirty="0" smtClean="0">
                <a:solidFill>
                  <a:srgbClr val="1C20FF"/>
                </a:solidFill>
                <a:latin typeface="Monotype Corsiva" pitchFamily="66" charset="0"/>
              </a:rPr>
              <a:t>           что вам понравилось! </a:t>
            </a:r>
            <a:br>
              <a:rPr lang="ru-RU" sz="4400" dirty="0" smtClean="0">
                <a:solidFill>
                  <a:srgbClr val="1C20FF"/>
                </a:solidFill>
                <a:latin typeface="Monotype Corsiva" pitchFamily="66" charset="0"/>
              </a:rPr>
            </a:br>
            <a:r>
              <a:rPr lang="ru-RU" sz="4400" dirty="0" smtClean="0">
                <a:solidFill>
                  <a:srgbClr val="1C20FF"/>
                </a:solidFill>
                <a:latin typeface="Monotype Corsiva" pitchFamily="66" charset="0"/>
              </a:rPr>
              <a:t>     До новых встреч!!!</a:t>
            </a:r>
            <a:endParaRPr lang="ru-RU" sz="4400" dirty="0">
              <a:solidFill>
                <a:srgbClr val="1C20FF"/>
              </a:solidFill>
              <a:latin typeface="Monotype Corsiva" pitchFamily="66" charset="0"/>
            </a:endParaRPr>
          </a:p>
        </p:txBody>
      </p:sp>
      <p:pic>
        <p:nvPicPr>
          <p:cNvPr id="4" name="Picture 5" descr="C:\Documents and Settings\Irina\Рабочий стол\66759575364015552656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175" r="27535"/>
          <a:stretch>
            <a:fillRect/>
          </a:stretch>
        </p:blipFill>
        <p:spPr bwMode="auto">
          <a:xfrm>
            <a:off x="5929322" y="1000108"/>
            <a:ext cx="2167937" cy="521497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Irina\Рабочий стол\a119a14b3d15.jpg"/>
          <p:cNvPicPr>
            <a:picLocks noChangeAspect="1" noChangeArrowheads="1"/>
          </p:cNvPicPr>
          <p:nvPr/>
        </p:nvPicPr>
        <p:blipFill>
          <a:blip r:embed="rId2" cstate="print"/>
          <a:srcRect t="3125" r="92827" b="7291"/>
          <a:stretch>
            <a:fillRect/>
          </a:stretch>
        </p:blipFill>
        <p:spPr bwMode="auto">
          <a:xfrm>
            <a:off x="0" y="0"/>
            <a:ext cx="571472" cy="6858000"/>
          </a:xfrm>
          <a:prstGeom prst="rect">
            <a:avLst/>
          </a:prstGeom>
          <a:noFill/>
        </p:spPr>
      </p:pic>
      <p:pic>
        <p:nvPicPr>
          <p:cNvPr id="2050" name="Picture 2" descr="C:\Documents and Settings\Irina\Рабочий стол\a119a14b3d15.jpg"/>
          <p:cNvPicPr>
            <a:picLocks noChangeAspect="1" noChangeArrowheads="1"/>
          </p:cNvPicPr>
          <p:nvPr/>
        </p:nvPicPr>
        <p:blipFill>
          <a:blip r:embed="rId2" cstate="print"/>
          <a:srcRect t="3125" b="7291"/>
          <a:stretch>
            <a:fillRect/>
          </a:stretch>
        </p:blipFill>
        <p:spPr bwMode="auto">
          <a:xfrm>
            <a:off x="571473" y="0"/>
            <a:ext cx="857252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6858016" cy="200024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Есть истины, рожденные без споров,</a:t>
            </a:r>
            <a:br>
              <a:rPr lang="ru-RU" sz="32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Monotype Corsiva" pitchFamily="66" charset="0"/>
              </a:rPr>
            </a:br>
            <a:r>
              <a:rPr lang="ru-RU" sz="32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Одну скажу  наверняка:</a:t>
            </a:r>
            <a:br>
              <a:rPr lang="ru-RU" sz="32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Monotype Corsiva" pitchFamily="66" charset="0"/>
              </a:rPr>
            </a:br>
            <a:r>
              <a:rPr lang="ru-RU" sz="32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Происхожденье головных уборов</a:t>
            </a:r>
            <a:br>
              <a:rPr lang="ru-RU" sz="32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Monotype Corsiva" pitchFamily="66" charset="0"/>
              </a:rPr>
            </a:br>
            <a:r>
              <a:rPr lang="ru-RU" sz="32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Уходит вглубь, в дремучие века…</a:t>
            </a:r>
            <a:endParaRPr lang="ru-RU" sz="3200" b="1" dirty="0">
              <a:solidFill>
                <a:schemeClr val="bg1">
                  <a:lumMod val="65000"/>
                  <a:lumOff val="3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:\Documents and Settings\Irina\Рабочий стол\BlueLines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173"/>
            <a:ext cx="9144000" cy="691517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584836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361DEB"/>
                </a:solidFill>
                <a:latin typeface="Monotype Corsiva" pitchFamily="66" charset="0"/>
              </a:rPr>
              <a:t>История шляпки</a:t>
            </a:r>
            <a:r>
              <a:rPr lang="ru-RU" sz="3200" dirty="0" smtClean="0">
                <a:solidFill>
                  <a:srgbClr val="361DEB"/>
                </a:solidFill>
                <a:latin typeface="Monotype Corsiva" pitchFamily="66" charset="0"/>
              </a:rPr>
              <a:t> загадочна и уникальна </a:t>
            </a:r>
            <a:br>
              <a:rPr lang="ru-RU" sz="3200" dirty="0" smtClean="0">
                <a:solidFill>
                  <a:srgbClr val="361DEB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rgbClr val="361DEB"/>
                </a:solidFill>
                <a:latin typeface="Monotype Corsiva" pitchFamily="66" charset="0"/>
              </a:rPr>
              <a:t>как пирамиды Хеопса.</a:t>
            </a:r>
            <a:br>
              <a:rPr lang="ru-RU" sz="3200" dirty="0" smtClean="0">
                <a:solidFill>
                  <a:srgbClr val="361DEB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rgbClr val="361DEB"/>
                </a:solidFill>
                <a:latin typeface="Monotype Corsiva" pitchFamily="66" charset="0"/>
              </a:rPr>
              <a:t>Загадочность состоит в том, что до сих пор, ни кто не может точно сказать, когда и как появилась первая шляпка. Есть предположения, но так ли они правдивы? Чаще историки изобретение приписывают древнегреческим мастерам.</a:t>
            </a:r>
            <a:br>
              <a:rPr lang="ru-RU" sz="3200" dirty="0" smtClean="0">
                <a:solidFill>
                  <a:srgbClr val="361DEB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rgbClr val="361DEB"/>
                </a:solidFill>
                <a:latin typeface="Monotype Corsiva" pitchFamily="66" charset="0"/>
              </a:rPr>
              <a:t>История шляп богата на события. С давних времен головной убор шляпы наделяли магическими свойствами и принимали за своего рода «двойника» головы. </a:t>
            </a:r>
            <a:br>
              <a:rPr lang="ru-RU" sz="3200" dirty="0" smtClean="0">
                <a:solidFill>
                  <a:srgbClr val="361DEB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rgbClr val="361DEB"/>
                </a:solidFill>
                <a:latin typeface="Monotype Corsiva" pitchFamily="66" charset="0"/>
              </a:rPr>
              <a:t>Давайте поговорим о некоторых из них.</a:t>
            </a:r>
            <a:endParaRPr lang="ru-RU" sz="3200" dirty="0">
              <a:solidFill>
                <a:srgbClr val="361DEB"/>
              </a:solidFill>
              <a:latin typeface="Monotype Corsiva" pitchFamily="66" charset="0"/>
            </a:endParaRPr>
          </a:p>
        </p:txBody>
      </p:sp>
      <p:pic>
        <p:nvPicPr>
          <p:cNvPr id="31746" name="Picture 2" descr="C:\Documents and Settings\Irina\Рабочий стол\blue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6644" y="5357826"/>
            <a:ext cx="1500198" cy="120015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:\Documents and Settings\Irina\Рабочий стол\BlueLines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173"/>
            <a:ext cx="9144000" cy="691517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21444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361DEB"/>
                </a:solidFill>
                <a:latin typeface="Monotype Corsiva" pitchFamily="66" charset="0"/>
              </a:rPr>
              <a:t>В древнем Египте носили так называемые </a:t>
            </a:r>
            <a:r>
              <a:rPr lang="ru-RU" sz="2800" b="1" dirty="0" err="1" smtClean="0">
                <a:solidFill>
                  <a:srgbClr val="361DEB"/>
                </a:solidFill>
                <a:latin typeface="Monotype Corsiva" pitchFamily="66" charset="0"/>
              </a:rPr>
              <a:t>клафты</a:t>
            </a:r>
            <a:r>
              <a:rPr lang="ru-RU" sz="2800" b="1" dirty="0" smtClean="0">
                <a:solidFill>
                  <a:srgbClr val="361DEB"/>
                </a:solidFill>
                <a:latin typeface="Monotype Corsiva" pitchFamily="66" charset="0"/>
              </a:rPr>
              <a:t> - платки, </a:t>
            </a:r>
            <a:br>
              <a:rPr lang="ru-RU" sz="2800" b="1" dirty="0" smtClean="0">
                <a:solidFill>
                  <a:srgbClr val="361DEB"/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rgbClr val="361DEB"/>
                </a:solidFill>
                <a:latin typeface="Monotype Corsiva" pitchFamily="66" charset="0"/>
              </a:rPr>
              <a:t>два конца которых свисали по бокам.</a:t>
            </a:r>
            <a:endParaRPr lang="ru-RU" sz="2800" b="1" dirty="0">
              <a:solidFill>
                <a:srgbClr val="361DEB"/>
              </a:solidFill>
              <a:latin typeface="Monotype Corsiva" pitchFamily="66" charset="0"/>
            </a:endParaRPr>
          </a:p>
        </p:txBody>
      </p:sp>
      <p:pic>
        <p:nvPicPr>
          <p:cNvPr id="32770" name="Picture 2" descr="C:\Documents and Settings\Irina\Рабочий стол\amenophis2.jpg"/>
          <p:cNvPicPr>
            <a:picLocks noChangeAspect="1" noChangeArrowheads="1"/>
          </p:cNvPicPr>
          <p:nvPr/>
        </p:nvPicPr>
        <p:blipFill>
          <a:blip r:embed="rId3" cstate="print"/>
          <a:srcRect l="5000" r="5000"/>
          <a:stretch>
            <a:fillRect/>
          </a:stretch>
        </p:blipFill>
        <p:spPr bwMode="auto">
          <a:xfrm>
            <a:off x="1142976" y="1643050"/>
            <a:ext cx="3000396" cy="45087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2773" name="Picture 5" descr="&amp;Kcy;&amp;acy;&amp;rcy;&amp;tcy;&amp;icy;&amp;ncy;&amp;kcy;&amp;acy; 45 &amp;icy;&amp;zcy; 147329"/>
          <p:cNvPicPr>
            <a:picLocks noChangeAspect="1" noChangeArrowheads="1"/>
          </p:cNvPicPr>
          <p:nvPr/>
        </p:nvPicPr>
        <p:blipFill>
          <a:blip r:embed="rId4" cstate="print"/>
          <a:srcRect l="5396" b="6249"/>
          <a:stretch>
            <a:fillRect/>
          </a:stretch>
        </p:blipFill>
        <p:spPr bwMode="auto">
          <a:xfrm>
            <a:off x="4786314" y="1643050"/>
            <a:ext cx="3156393" cy="45005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:\Documents and Settings\Irina\Рабочий стол\BlueLines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173"/>
            <a:ext cx="9144000" cy="691517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56208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361DEB"/>
                </a:solidFill>
                <a:latin typeface="Monotype Corsiva" pitchFamily="66" charset="0"/>
              </a:rPr>
              <a:t>Фараоны считали свою голову подобием земного шара, поэтому их головные уборы имели такой же наклон назад, под которым располагалась воображаемая земная ось.</a:t>
            </a:r>
            <a:endParaRPr lang="ru-RU" sz="2800" dirty="0">
              <a:solidFill>
                <a:srgbClr val="361DEB"/>
              </a:solidFill>
              <a:latin typeface="Monotype Corsiva" pitchFamily="66" charset="0"/>
            </a:endParaRPr>
          </a:p>
        </p:txBody>
      </p:sp>
      <p:pic>
        <p:nvPicPr>
          <p:cNvPr id="33794" name="Picture 2" descr="C:\Documents and Settings\Irina\Рабочий стол\1027176_f5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2214554"/>
            <a:ext cx="5000660" cy="40389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:\Documents and Settings\Irina\Рабочий стол\BlueLines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173"/>
            <a:ext cx="9144000" cy="691517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4186238" cy="271464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361DEB"/>
                </a:solidFill>
                <a:latin typeface="Monotype Corsiva" pitchFamily="66" charset="0"/>
              </a:rPr>
              <a:t>Во времена Античности греки, а затем и римляне </a:t>
            </a:r>
            <a:br>
              <a:rPr lang="ru-RU" sz="2800" b="1" dirty="0" smtClean="0">
                <a:solidFill>
                  <a:srgbClr val="361DEB"/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rgbClr val="361DEB"/>
                </a:solidFill>
                <a:latin typeface="Monotype Corsiva" pitchFamily="66" charset="0"/>
              </a:rPr>
              <a:t>носили венки из лавра, </a:t>
            </a:r>
            <a:br>
              <a:rPr lang="ru-RU" sz="2800" b="1" dirty="0" smtClean="0">
                <a:solidFill>
                  <a:srgbClr val="361DEB"/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rgbClr val="361DEB"/>
                </a:solidFill>
                <a:latin typeface="Monotype Corsiva" pitchFamily="66" charset="0"/>
              </a:rPr>
              <a:t>причем головные уборы носили только свободные люди, </a:t>
            </a:r>
            <a:br>
              <a:rPr lang="ru-RU" sz="2800" b="1" dirty="0" smtClean="0">
                <a:solidFill>
                  <a:srgbClr val="361DEB"/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rgbClr val="361DEB"/>
                </a:solidFill>
                <a:latin typeface="Monotype Corsiva" pitchFamily="66" charset="0"/>
              </a:rPr>
              <a:t>а не рабы.</a:t>
            </a:r>
            <a:endParaRPr lang="ru-RU" sz="2800" dirty="0">
              <a:solidFill>
                <a:srgbClr val="361DEB"/>
              </a:solidFill>
              <a:latin typeface="Monotype Corsiva" pitchFamily="66" charset="0"/>
            </a:endParaRPr>
          </a:p>
        </p:txBody>
      </p:sp>
      <p:pic>
        <p:nvPicPr>
          <p:cNvPr id="17410" name="Picture 2" descr="C:\Documents and Settings\Irina\Рабочий стол\appol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500042"/>
            <a:ext cx="3706962" cy="57864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411" name="Picture 3" descr="C:\Documents and Settings\Irina\Рабочий стол\ff3c9b6db777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3286124"/>
            <a:ext cx="2972544" cy="2928958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:\Documents and Settings\Irina\Рабочий стол\BlueLines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173"/>
            <a:ext cx="9144000" cy="691517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9065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361DEB"/>
                </a:solidFill>
                <a:latin typeface="Monotype Corsiva" pitchFamily="66" charset="0"/>
              </a:rPr>
              <a:t>А в Средневековье голову женщины украшали престранные уборы – </a:t>
            </a:r>
            <a:r>
              <a:rPr lang="ru-RU" sz="2800" b="1" dirty="0" err="1" smtClean="0">
                <a:solidFill>
                  <a:srgbClr val="361DEB"/>
                </a:solidFill>
                <a:latin typeface="Monotype Corsiva" pitchFamily="66" charset="0"/>
              </a:rPr>
              <a:t>эннены</a:t>
            </a:r>
            <a:r>
              <a:rPr lang="ru-RU" sz="2800" b="1" dirty="0" smtClean="0">
                <a:solidFill>
                  <a:srgbClr val="361DEB"/>
                </a:solidFill>
                <a:latin typeface="Monotype Corsiva" pitchFamily="66" charset="0"/>
              </a:rPr>
              <a:t> (высокие колпаки с вуалью). </a:t>
            </a:r>
            <a:br>
              <a:rPr lang="ru-RU" sz="2800" b="1" dirty="0" smtClean="0">
                <a:solidFill>
                  <a:srgbClr val="361DEB"/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rgbClr val="361DEB"/>
                </a:solidFill>
                <a:latin typeface="Monotype Corsiva" pitchFamily="66" charset="0"/>
              </a:rPr>
              <a:t>Чем выше был колпак, тем богаче, знатнее была женщина.</a:t>
            </a:r>
            <a:endParaRPr lang="ru-RU" sz="2800" dirty="0">
              <a:solidFill>
                <a:srgbClr val="361DEB"/>
              </a:solidFill>
              <a:latin typeface="Monotype Corsiva" pitchFamily="66" charset="0"/>
            </a:endParaRPr>
          </a:p>
        </p:txBody>
      </p:sp>
      <p:pic>
        <p:nvPicPr>
          <p:cNvPr id="34818" name="Picture 2" descr="C:\Documents and Settings\Irina\Рабочий стол\Headwear_f_XV_hennin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1714488"/>
            <a:ext cx="5856328" cy="44291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587</TotalTime>
  <Words>648</Words>
  <Application>Microsoft Office PowerPoint</Application>
  <PresentationFormat>Экран (4:3)</PresentationFormat>
  <Paragraphs>123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Бумажная</vt:lpstr>
      <vt:lpstr>Муниципальное бюджетное образовательное учреждение «Дом детского творчества» Знаменского муниципального района  Омской области</vt:lpstr>
      <vt:lpstr>   Добрый день, дорогие друзья! Сегодня великолепный день, ярко светит солнце,                                        и встреча наша не случайна…                                Как говорится: «Все дело в шляпе»!                                    А начнём мы, пожалуй,                                             с «Шапочного знакомства».                                        Как вы думаете,                                                            когда так говорят?  </vt:lpstr>
      <vt:lpstr>                                  В переносном значении это                                               словосочетание означает мимолетное знакомство, поверхностное.  А для нас оно имеет прямое значение – давайте поговорим о шляпах и шляпках.  Издавна считается, что шляпка – завершающий штрих в наряде человека. </vt:lpstr>
      <vt:lpstr>Есть истины, рожденные без споров, Одну скажу  наверняка: Происхожденье головных уборов Уходит вглубь, в дремучие века…</vt:lpstr>
      <vt:lpstr>История шляпки загадочна и уникальна  как пирамиды Хеопса. Загадочность состоит в том, что до сих пор, ни кто не может точно сказать, когда и как появилась первая шляпка. Есть предположения, но так ли они правдивы? Чаще историки изобретение приписывают древнегреческим мастерам. История шляп богата на события. С давних времен головной убор шляпы наделяли магическими свойствами и принимали за своего рода «двойника» головы.  Давайте поговорим о некоторых из них.</vt:lpstr>
      <vt:lpstr>В древнем Египте носили так называемые клафты - платки,  два конца которых свисали по бокам.</vt:lpstr>
      <vt:lpstr>Фараоны считали свою голову подобием земного шара, поэтому их головные уборы имели такой же наклон назад, под которым располагалась воображаемая земная ось.</vt:lpstr>
      <vt:lpstr>Во времена Античности греки, а затем и римляне  носили венки из лавра,  причем головные уборы носили только свободные люди,  а не рабы.</vt:lpstr>
      <vt:lpstr>А в Средневековье голову женщины украшали престранные уборы – эннены (высокие колпаки с вуалью).  Чем выше был колпак, тем богаче, знатнее была женщина.</vt:lpstr>
      <vt:lpstr>Принцессы, например, носили эннен высотой в один метр. </vt:lpstr>
      <vt:lpstr>А вот береты люди носят еще со Средневековья. Только тогда берет назывался не берет, а «баррет» и известен был с Византии. </vt:lpstr>
      <vt:lpstr>А вот головной убор, который не встретишь сейчас на улице – это «цилиндр».  Цилиндры – высокие головные уборы, блестящие шляпы с маленькими полями и носили их разные важные господа.</vt:lpstr>
      <vt:lpstr>Александр Сергеевич Пушкин тоже носил цилиндр,  только расширенный к верху  и назывался он - «боливар».</vt:lpstr>
      <vt:lpstr>А сейчас это любимый головной убор фокусников в цирке – сколько удивительных вещей можно вытянуть  из пустой шляпы!!!</vt:lpstr>
      <vt:lpstr>Есть еще разновидность цилиндра – «шапокляк».  Только тулья у него на пружинах  – хлопнешь по ней, цилиндр сложится.   Французское слово «кляк» означает «шлеп». </vt:lpstr>
      <vt:lpstr>Теперь ясно, почему старуха Шапокляк получила такое имя – стоит только вспомнить, что у нее надето на голове.</vt:lpstr>
      <vt:lpstr>А вообще- то в нашей жизни еще очень много  разных головных уборов.   Вы знаете, как они называются? Давайте проверим!</vt:lpstr>
      <vt:lpstr>Слайд 18</vt:lpstr>
      <vt:lpstr>Слайд 19</vt:lpstr>
      <vt:lpstr>     А сейчас я хочу проверить,  что вы знаете о головных уборах и что запомнили из того, о чём мы с вами сегодня говорили. </vt:lpstr>
      <vt:lpstr>      Героиня, какой детской популярной книжки была волшебницей, но работала няней в одной английской семье? Её шляпки всегда выглядели безукоризненно. Недаром она говорила сама о себе: «Полное совершенство во всех отношениях»?</vt:lpstr>
      <vt:lpstr>   При изготовлении какого головного  убора для военных за основу был взят шлем, который носили русские богатыри?</vt:lpstr>
      <vt:lpstr>   На Руси во время кулачных боёв с бойцовских голов слетали шапки. А после боя каждый принимался свою шапку отыскивать. С тех пор говорят выражение, которое обозначает – опоздал и пропустил что – то интересное.  Какое это выражение?</vt:lpstr>
      <vt:lpstr>      По преданию один человек, долго уговаривал односельчанина сознаться – кто ограбил его избу. Проходивший мимо него человек, решил ему помочь и сказал: «Вот вор не знает, а на нём сейчас шапка горит». Настоящий вор непроизвольно схватился за шапку, чем и выдал себя.  Какое выражение оттуда пошло?</vt:lpstr>
      <vt:lpstr>      Какими цветами была украшена соломенная шляпка из одноимённого музыкального телефильма «Соломенная шляпка»? </vt:lpstr>
      <vt:lpstr>     Эта шляпа, защищающая от жары, изготавливается в стране Эквадор. Но название свое она получила по имени другой страны, расположенной на Американском континенте. Что это за летняя шляпа?</vt:lpstr>
      <vt:lpstr>   Какой головной убор носил Александр Сергеевич Пушкин?</vt:lpstr>
      <vt:lpstr>      Какая шляпа похожа на цилиндр, но умеет складываться?</vt:lpstr>
      <vt:lpstr>Назовите головной убор почтальона Печкина</vt:lpstr>
      <vt:lpstr>    От чего зависела высота колпака - эннена у женщины в средневековье? </vt:lpstr>
      <vt:lpstr>     Как назывались головные уборы в Древнем Египте - платки, два конца которых свисали по бокам?</vt:lpstr>
      <vt:lpstr>Что обозначает выражение «Шапочное знакомство»? </vt:lpstr>
      <vt:lpstr> Какую шапку нельзя нарисовать? </vt:lpstr>
      <vt:lpstr>Из чего папа Карло сделал шапку Буратино? </vt:lpstr>
      <vt:lpstr>Головной убор Рассеянного с улицы Бассейной?</vt:lpstr>
      <vt:lpstr>Враль в треуголке, кто это?</vt:lpstr>
      <vt:lpstr>     Ну, вот и пришла              пора прощаться.      Я надеюсь,             что вам понравилось!       До новых встреч!!!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Ирина</cp:lastModifiedBy>
  <cp:revision>62</cp:revision>
  <dcterms:modified xsi:type="dcterms:W3CDTF">2012-05-23T05:36:14Z</dcterms:modified>
</cp:coreProperties>
</file>