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60" r:id="rId4"/>
    <p:sldId id="258" r:id="rId5"/>
    <p:sldId id="259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C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718" autoAdjust="0"/>
  </p:normalViewPr>
  <p:slideViewPr>
    <p:cSldViewPr>
      <p:cViewPr varScale="1">
        <p:scale>
          <a:sx n="69" d="100"/>
          <a:sy n="69" d="100"/>
        </p:scale>
        <p:origin x="-85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60000"/>
            <a:lumOff val="40000"/>
            <a:alpha val="78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916194" y="357166"/>
            <a:ext cx="331161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chemeClr val="bg1"/>
                </a:solidFill>
              </a:rPr>
              <a:t>МБОУ СОШ №  45 ст.Северской </a:t>
            </a:r>
            <a:endParaRPr lang="ru-RU" sz="2800" b="1" i="1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857621" y="5429264"/>
            <a:ext cx="500066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chemeClr val="bg1"/>
                </a:solidFill>
              </a:rPr>
              <a:t>Работу выполнила учитель английского языка</a:t>
            </a:r>
          </a:p>
          <a:p>
            <a:r>
              <a:rPr lang="ru-RU" sz="2800" b="1" i="1" dirty="0" err="1" smtClean="0">
                <a:solidFill>
                  <a:schemeClr val="bg1"/>
                </a:solidFill>
              </a:rPr>
              <a:t>Заикина</a:t>
            </a:r>
            <a:r>
              <a:rPr lang="ru-RU" sz="2800" b="1" i="1" dirty="0" smtClean="0">
                <a:solidFill>
                  <a:schemeClr val="bg1"/>
                </a:solidFill>
              </a:rPr>
              <a:t> Ольга Викторовна</a:t>
            </a:r>
            <a:endParaRPr lang="ru-RU" sz="2800" b="1" i="1" dirty="0">
              <a:solidFill>
                <a:schemeClr val="bg1"/>
              </a:solidFill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3357562"/>
            <a:ext cx="8258204" cy="1785950"/>
          </a:xfrm>
        </p:spPr>
        <p:txBody>
          <a:bodyPr>
            <a:prstTxWarp prst="textArchUp">
              <a:avLst/>
            </a:prstTxWarp>
            <a:noAutofit/>
          </a:bodyPr>
          <a:lstStyle/>
          <a:p>
            <a:r>
              <a:rPr lang="ru-RU" sz="6600" dirty="0" smtClean="0">
                <a:solidFill>
                  <a:schemeClr val="tx2"/>
                </a:solidFill>
              </a:rPr>
              <a:t>Глагол </a:t>
            </a:r>
            <a:r>
              <a:rPr lang="en-US" sz="6600" dirty="0" smtClean="0">
                <a:solidFill>
                  <a:schemeClr val="tx2"/>
                </a:solidFill>
              </a:rPr>
              <a:t>“to be”</a:t>
            </a:r>
            <a:r>
              <a:rPr lang="ru-RU" sz="6600" dirty="0" smtClean="0">
                <a:solidFill>
                  <a:schemeClr val="tx2"/>
                </a:solidFill>
              </a:rPr>
              <a:t/>
            </a:r>
            <a:br>
              <a:rPr lang="ru-RU" sz="6600" dirty="0" smtClean="0">
                <a:solidFill>
                  <a:schemeClr val="tx2"/>
                </a:solidFill>
              </a:rPr>
            </a:br>
            <a:r>
              <a:rPr lang="en-US" sz="6600" dirty="0" smtClean="0">
                <a:solidFill>
                  <a:schemeClr val="tx2"/>
                </a:solidFill>
              </a:rPr>
              <a:t> </a:t>
            </a:r>
            <a:r>
              <a:rPr lang="ru-RU" sz="6600" dirty="0" smtClean="0">
                <a:solidFill>
                  <a:schemeClr val="tx2"/>
                </a:solidFill>
              </a:rPr>
              <a:t>(</a:t>
            </a:r>
            <a:r>
              <a:rPr lang="en-US" sz="6600" dirty="0" smtClean="0">
                <a:solidFill>
                  <a:schemeClr val="tx2"/>
                </a:solidFill>
              </a:rPr>
              <a:t>Past Simple</a:t>
            </a:r>
            <a:r>
              <a:rPr lang="ru-RU" sz="6600" dirty="0" smtClean="0">
                <a:solidFill>
                  <a:schemeClr val="tx2"/>
                </a:solidFill>
              </a:rPr>
              <a:t>)</a:t>
            </a:r>
            <a:endParaRPr lang="ru-RU" sz="6600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60000"/>
            <a:lumOff val="40000"/>
            <a:alpha val="6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214290"/>
            <a:ext cx="895790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i="1" u="sng" dirty="0" smtClean="0">
                <a:ln w="18415" cmpd="sng">
                  <a:noFill/>
                  <a:prstDash val="solid"/>
                </a:ln>
                <a:solidFill>
                  <a:schemeClr val="tx2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 Black" pitchFamily="34" charset="0"/>
              </a:rPr>
              <a:t>Утвердительное предложение</a:t>
            </a:r>
            <a:endParaRPr lang="ru-RU" sz="4000" i="1" u="sng" dirty="0">
              <a:ln w="18415" cmpd="sng">
                <a:noFill/>
                <a:prstDash val="solid"/>
              </a:ln>
              <a:solidFill>
                <a:schemeClr val="tx2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95536" y="2852936"/>
            <a:ext cx="321471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i="1" dirty="0" smtClean="0">
                <a:ln w="18415" cmpd="sng">
                  <a:noFill/>
                  <a:prstDash val="solid"/>
                </a:ln>
                <a:solidFill>
                  <a:schemeClr val="tx2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 Black" pitchFamily="34" charset="0"/>
              </a:rPr>
              <a:t>I was</a:t>
            </a:r>
          </a:p>
          <a:p>
            <a:r>
              <a:rPr lang="en-US" sz="4000" i="1" dirty="0" smtClean="0">
                <a:ln w="18415" cmpd="sng">
                  <a:noFill/>
                  <a:prstDash val="solid"/>
                </a:ln>
                <a:solidFill>
                  <a:schemeClr val="tx2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 Black" pitchFamily="34" charset="0"/>
              </a:rPr>
              <a:t>You were</a:t>
            </a:r>
          </a:p>
          <a:p>
            <a:r>
              <a:rPr lang="en-US" sz="4000" i="1" dirty="0" smtClean="0">
                <a:ln w="18415" cmpd="sng">
                  <a:noFill/>
                  <a:prstDash val="solid"/>
                </a:ln>
                <a:solidFill>
                  <a:schemeClr val="tx2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 Black" pitchFamily="34" charset="0"/>
              </a:rPr>
              <a:t>He was</a:t>
            </a:r>
          </a:p>
          <a:p>
            <a:r>
              <a:rPr lang="en-US" sz="4000" i="1" dirty="0" smtClean="0">
                <a:ln w="18415" cmpd="sng">
                  <a:noFill/>
                  <a:prstDash val="solid"/>
                </a:ln>
                <a:solidFill>
                  <a:schemeClr val="tx2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 Black" pitchFamily="34" charset="0"/>
              </a:rPr>
              <a:t>She was</a:t>
            </a:r>
          </a:p>
          <a:p>
            <a:r>
              <a:rPr lang="en-US" sz="4000" i="1" dirty="0" smtClean="0">
                <a:ln w="18415" cmpd="sng">
                  <a:noFill/>
                  <a:prstDash val="solid"/>
                </a:ln>
                <a:solidFill>
                  <a:schemeClr val="tx2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 Black" pitchFamily="34" charset="0"/>
              </a:rPr>
              <a:t>It was</a:t>
            </a:r>
            <a:endParaRPr lang="ru-RU" sz="4000" i="1" dirty="0">
              <a:ln w="18415" cmpd="sng">
                <a:noFill/>
                <a:prstDash val="solid"/>
              </a:ln>
              <a:solidFill>
                <a:schemeClr val="tx2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436096" y="2996952"/>
            <a:ext cx="3132845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i="1" dirty="0" smtClean="0">
                <a:ln w="18415" cmpd="sng">
                  <a:noFill/>
                  <a:prstDash val="solid"/>
                </a:ln>
                <a:solidFill>
                  <a:schemeClr val="tx2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 Black" pitchFamily="34" charset="0"/>
              </a:rPr>
              <a:t>We were</a:t>
            </a:r>
          </a:p>
          <a:p>
            <a:r>
              <a:rPr lang="en-US" sz="4000" i="1" dirty="0" smtClean="0">
                <a:ln w="18415" cmpd="sng">
                  <a:noFill/>
                  <a:prstDash val="solid"/>
                </a:ln>
                <a:solidFill>
                  <a:schemeClr val="tx2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 Black" pitchFamily="34" charset="0"/>
              </a:rPr>
              <a:t>You were</a:t>
            </a:r>
          </a:p>
          <a:p>
            <a:endParaRPr lang="en-US" sz="4000" i="1" dirty="0" smtClean="0">
              <a:ln w="18415" cmpd="sng">
                <a:noFill/>
                <a:prstDash val="solid"/>
              </a:ln>
              <a:solidFill>
                <a:schemeClr val="tx2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 Black" pitchFamily="34" charset="0"/>
            </a:endParaRPr>
          </a:p>
          <a:p>
            <a:r>
              <a:rPr lang="en-US" sz="4000" i="1" dirty="0" smtClean="0">
                <a:ln w="18415" cmpd="sng">
                  <a:noFill/>
                  <a:prstDash val="solid"/>
                </a:ln>
                <a:solidFill>
                  <a:schemeClr val="tx2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 Black" pitchFamily="34" charset="0"/>
              </a:rPr>
              <a:t>They were</a:t>
            </a:r>
            <a:endParaRPr lang="ru-RU" sz="4000" i="1" dirty="0">
              <a:ln w="18415" cmpd="sng">
                <a:noFill/>
                <a:prstDash val="solid"/>
              </a:ln>
              <a:solidFill>
                <a:schemeClr val="tx2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932040" y="1357298"/>
            <a:ext cx="39262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i="1" dirty="0" smtClean="0">
                <a:ln w="18415" cmpd="sng">
                  <a:noFill/>
                  <a:prstDash val="solid"/>
                </a:ln>
                <a:solidFill>
                  <a:schemeClr val="tx2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Множественное число</a:t>
            </a:r>
            <a:endParaRPr lang="ru-RU" sz="3600" i="1" dirty="0">
              <a:ln w="18415" cmpd="sng">
                <a:noFill/>
                <a:prstDash val="solid"/>
              </a:ln>
              <a:solidFill>
                <a:schemeClr val="tx2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827584" y="1196752"/>
            <a:ext cx="3230050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i="1" cap="none" spc="0" dirty="0" smtClean="0">
                <a:ln w="31550" cmpd="sng">
                  <a:noFill/>
                  <a:prstDash val="solid"/>
                </a:ln>
                <a:solidFill>
                  <a:schemeClr val="tx2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Единственное</a:t>
            </a:r>
            <a:r>
              <a:rPr lang="ru-RU" sz="3600" b="1" i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tx2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</a:p>
          <a:p>
            <a:pPr algn="ctr"/>
            <a:r>
              <a:rPr lang="ru-RU" sz="3600" b="1" i="1" cap="none" spc="0" dirty="0" smtClean="0">
                <a:ln w="31550" cmpd="sng">
                  <a:noFill/>
                  <a:prstDash val="solid"/>
                </a:ln>
                <a:solidFill>
                  <a:schemeClr val="tx2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число</a:t>
            </a:r>
            <a:endParaRPr lang="ru-RU" sz="3600" b="1" cap="none" spc="0" dirty="0">
              <a:ln w="31550" cmpd="sng">
                <a:noFill/>
                <a:prstDash val="solid"/>
              </a:ln>
              <a:solidFill>
                <a:schemeClr val="tx2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9" name="Правая фигурная скобка 8"/>
          <p:cNvSpPr/>
          <p:nvPr/>
        </p:nvSpPr>
        <p:spPr>
          <a:xfrm>
            <a:off x="3563888" y="4221088"/>
            <a:ext cx="1019544" cy="1728192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3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60000"/>
            <a:lumOff val="40000"/>
            <a:alpha val="6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928670"/>
            <a:ext cx="74295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1) I </a:t>
            </a:r>
            <a:r>
              <a:rPr lang="ru-RU" sz="3200" dirty="0" smtClean="0"/>
              <a:t>_____</a:t>
            </a:r>
            <a:r>
              <a:rPr lang="en-US" sz="3200" dirty="0" smtClean="0"/>
              <a:t>at school yesterday</a:t>
            </a:r>
            <a:r>
              <a:rPr lang="ru-RU" sz="3200" dirty="0" smtClean="0"/>
              <a:t>.</a:t>
            </a:r>
            <a:endParaRPr lang="ru-RU" sz="3200" dirty="0"/>
          </a:p>
        </p:txBody>
      </p:sp>
      <p:sp>
        <p:nvSpPr>
          <p:cNvPr id="3" name="TextBox 2"/>
          <p:cNvSpPr txBox="1"/>
          <p:nvPr/>
        </p:nvSpPr>
        <p:spPr>
          <a:xfrm>
            <a:off x="214282" y="1785926"/>
            <a:ext cx="78581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2) You ______   at the cinema two days ago.</a:t>
            </a:r>
            <a:endParaRPr lang="ru-RU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214282" y="2643182"/>
            <a:ext cx="762936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3) She _______  at home last night.</a:t>
            </a:r>
            <a:endParaRPr lang="ru-RU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214282" y="4929198"/>
            <a:ext cx="87133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 6) They _____ in the garden   yesterday</a:t>
            </a:r>
            <a:r>
              <a:rPr lang="ru-RU" sz="3200" dirty="0" smtClean="0"/>
              <a:t>.</a:t>
            </a:r>
            <a:endParaRPr lang="ru-RU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357158" y="4143380"/>
            <a:ext cx="85725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5) We ______ at the zoo  three hours ago.</a:t>
            </a:r>
            <a:endParaRPr lang="ru-RU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1785918" y="285728"/>
            <a:ext cx="346543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i="1" u="sng" dirty="0" smtClean="0"/>
              <a:t>Let’s practice</a:t>
            </a:r>
            <a:r>
              <a:rPr lang="ru-RU" sz="4400" i="1" u="sng" dirty="0" smtClean="0"/>
              <a:t> .</a:t>
            </a:r>
            <a:endParaRPr lang="ru-RU" sz="4400" i="1" u="sng" dirty="0"/>
          </a:p>
        </p:txBody>
      </p:sp>
      <p:sp>
        <p:nvSpPr>
          <p:cNvPr id="8" name="TextBox 7"/>
          <p:cNvSpPr txBox="1"/>
          <p:nvPr/>
        </p:nvSpPr>
        <p:spPr>
          <a:xfrm>
            <a:off x="285720" y="3357562"/>
            <a:ext cx="659443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4)He _____  in the bank  yesterday.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60000"/>
            <a:lumOff val="40000"/>
            <a:alpha val="6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285728"/>
            <a:ext cx="88582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u="sng" dirty="0" smtClean="0">
                <a:ln>
                  <a:solidFill>
                    <a:schemeClr val="tx2">
                      <a:lumMod val="60000"/>
                      <a:lumOff val="40000"/>
                    </a:schemeClr>
                  </a:solidFill>
                </a:ln>
                <a:solidFill>
                  <a:schemeClr val="tx2"/>
                </a:solidFill>
                <a:latin typeface="Arial Black" pitchFamily="34" charset="0"/>
              </a:rPr>
              <a:t>Отрицательное предложение</a:t>
            </a:r>
            <a:endParaRPr lang="ru-RU" sz="4000" b="1" i="1" u="sng" dirty="0"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  <a:solidFill>
                <a:schemeClr val="tx2"/>
              </a:solidFill>
              <a:latin typeface="Arial Black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71473" y="2285992"/>
            <a:ext cx="4143404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i="1" dirty="0" smtClean="0">
                <a:ln w="18415" cmpd="sng">
                  <a:noFill/>
                  <a:prstDash val="solid"/>
                </a:ln>
                <a:solidFill>
                  <a:schemeClr val="tx2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 Black" pitchFamily="34" charset="0"/>
              </a:rPr>
              <a:t>I was not</a:t>
            </a:r>
          </a:p>
          <a:p>
            <a:r>
              <a:rPr lang="en-US" sz="4000" i="1" dirty="0" smtClean="0">
                <a:ln w="18415" cmpd="sng">
                  <a:noFill/>
                  <a:prstDash val="solid"/>
                </a:ln>
                <a:solidFill>
                  <a:schemeClr val="tx2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 Black" pitchFamily="34" charset="0"/>
              </a:rPr>
              <a:t>You were not</a:t>
            </a:r>
          </a:p>
          <a:p>
            <a:r>
              <a:rPr lang="en-US" sz="4000" i="1" dirty="0" smtClean="0">
                <a:ln w="18415" cmpd="sng">
                  <a:noFill/>
                  <a:prstDash val="solid"/>
                </a:ln>
                <a:solidFill>
                  <a:schemeClr val="tx2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 Black" pitchFamily="34" charset="0"/>
              </a:rPr>
              <a:t>He was not</a:t>
            </a:r>
          </a:p>
          <a:p>
            <a:r>
              <a:rPr lang="en-US" sz="4000" i="1" dirty="0" smtClean="0">
                <a:ln w="18415" cmpd="sng">
                  <a:noFill/>
                  <a:prstDash val="solid"/>
                </a:ln>
                <a:solidFill>
                  <a:schemeClr val="tx2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 Black" pitchFamily="34" charset="0"/>
              </a:rPr>
              <a:t>She was not</a:t>
            </a:r>
          </a:p>
          <a:p>
            <a:r>
              <a:rPr lang="en-US" sz="4000" i="1" dirty="0" smtClean="0">
                <a:ln w="18415" cmpd="sng">
                  <a:noFill/>
                  <a:prstDash val="solid"/>
                </a:ln>
                <a:solidFill>
                  <a:schemeClr val="tx2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 Black" pitchFamily="34" charset="0"/>
              </a:rPr>
              <a:t>It was not</a:t>
            </a:r>
            <a:endParaRPr lang="ru-RU" sz="4000" i="1" dirty="0" smtClean="0">
              <a:ln w="18415" cmpd="sng">
                <a:noFill/>
                <a:prstDash val="solid"/>
              </a:ln>
              <a:solidFill>
                <a:schemeClr val="tx2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 Black" pitchFamily="34" charset="0"/>
            </a:endParaRPr>
          </a:p>
          <a:p>
            <a:r>
              <a:rPr lang="en-US" sz="4000" i="1" dirty="0" smtClean="0">
                <a:ln w="18415" cmpd="sng">
                  <a:noFill/>
                  <a:prstDash val="solid"/>
                </a:ln>
                <a:solidFill>
                  <a:schemeClr val="tx2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 Black" pitchFamily="34" charset="0"/>
              </a:rPr>
              <a:t>We were not</a:t>
            </a:r>
          </a:p>
          <a:p>
            <a:r>
              <a:rPr lang="en-US" sz="4000" i="1" dirty="0" smtClean="0">
                <a:ln w="18415" cmpd="sng">
                  <a:noFill/>
                  <a:prstDash val="solid"/>
                </a:ln>
                <a:solidFill>
                  <a:schemeClr val="tx2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 Black" pitchFamily="34" charset="0"/>
              </a:rPr>
              <a:t>They were</a:t>
            </a:r>
            <a:endParaRPr lang="ru-RU" sz="4000" i="1" dirty="0">
              <a:ln w="18415" cmpd="sng">
                <a:noFill/>
                <a:prstDash val="solid"/>
              </a:ln>
              <a:solidFill>
                <a:schemeClr val="tx2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000628" y="2357430"/>
            <a:ext cx="3929090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i="1" dirty="0" smtClean="0">
                <a:ln w="18415" cmpd="sng">
                  <a:noFill/>
                  <a:prstDash val="solid"/>
                </a:ln>
                <a:solidFill>
                  <a:schemeClr val="tx2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 Black" pitchFamily="34" charset="0"/>
              </a:rPr>
              <a:t>I wasn’t</a:t>
            </a:r>
          </a:p>
          <a:p>
            <a:r>
              <a:rPr lang="en-US" sz="4000" i="1" dirty="0" smtClean="0">
                <a:ln w="18415" cmpd="sng">
                  <a:noFill/>
                  <a:prstDash val="solid"/>
                </a:ln>
                <a:solidFill>
                  <a:schemeClr val="tx2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 Black" pitchFamily="34" charset="0"/>
              </a:rPr>
              <a:t>You weren’t</a:t>
            </a:r>
          </a:p>
          <a:p>
            <a:r>
              <a:rPr lang="en-US" sz="4000" i="1" dirty="0" smtClean="0">
                <a:ln w="18415" cmpd="sng">
                  <a:noFill/>
                  <a:prstDash val="solid"/>
                </a:ln>
                <a:solidFill>
                  <a:schemeClr val="tx2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 Black" pitchFamily="34" charset="0"/>
              </a:rPr>
              <a:t>He wasn’t</a:t>
            </a:r>
          </a:p>
          <a:p>
            <a:r>
              <a:rPr lang="en-US" sz="4000" i="1" dirty="0" smtClean="0">
                <a:ln w="18415" cmpd="sng">
                  <a:noFill/>
                  <a:prstDash val="solid"/>
                </a:ln>
                <a:solidFill>
                  <a:schemeClr val="tx2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 Black" pitchFamily="34" charset="0"/>
              </a:rPr>
              <a:t>She wasn’t</a:t>
            </a:r>
          </a:p>
          <a:p>
            <a:r>
              <a:rPr lang="en-US" sz="4000" i="1" dirty="0" smtClean="0">
                <a:ln w="18415" cmpd="sng">
                  <a:noFill/>
                  <a:prstDash val="solid"/>
                </a:ln>
                <a:solidFill>
                  <a:schemeClr val="tx2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 Black" pitchFamily="34" charset="0"/>
              </a:rPr>
              <a:t>It wasn’t</a:t>
            </a:r>
          </a:p>
          <a:p>
            <a:r>
              <a:rPr lang="en-US" sz="4000" i="1" dirty="0" smtClean="0">
                <a:ln w="18415" cmpd="sng">
                  <a:noFill/>
                  <a:prstDash val="solid"/>
                </a:ln>
                <a:solidFill>
                  <a:schemeClr val="tx2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 Black" pitchFamily="34" charset="0"/>
              </a:rPr>
              <a:t>We weren’t</a:t>
            </a:r>
          </a:p>
          <a:p>
            <a:r>
              <a:rPr lang="en-US" sz="4000" i="1" dirty="0" smtClean="0">
                <a:ln w="18415" cmpd="sng">
                  <a:noFill/>
                  <a:prstDash val="solid"/>
                </a:ln>
                <a:solidFill>
                  <a:schemeClr val="tx2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 Black" pitchFamily="34" charset="0"/>
              </a:rPr>
              <a:t>They weren’t</a:t>
            </a:r>
            <a:endParaRPr lang="ru-RU" sz="4000" i="1" dirty="0" smtClean="0">
              <a:ln w="18415" cmpd="sng">
                <a:noFill/>
                <a:prstDash val="solid"/>
              </a:ln>
              <a:solidFill>
                <a:schemeClr val="tx2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 Black" pitchFamily="34" charset="0"/>
            </a:endParaRPr>
          </a:p>
          <a:p>
            <a:endParaRPr lang="en-US" sz="4000" i="1" dirty="0" smtClean="0">
              <a:ln w="18415" cmpd="sng">
                <a:noFill/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 Black" pitchFamily="34" charset="0"/>
            </a:endParaRPr>
          </a:p>
          <a:p>
            <a:endParaRPr lang="ru-RU" sz="4000" i="1" dirty="0" smtClean="0">
              <a:ln w="18415" cmpd="sng">
                <a:solidFill>
                  <a:schemeClr val="tx2">
                    <a:lumMod val="60000"/>
                    <a:lumOff val="40000"/>
                  </a:schemeClr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 Black" pitchFamily="34" charset="0"/>
            </a:endParaRPr>
          </a:p>
          <a:p>
            <a:endParaRPr lang="ru-RU" sz="4000" dirty="0"/>
          </a:p>
        </p:txBody>
      </p:sp>
      <p:sp>
        <p:nvSpPr>
          <p:cNvPr id="7" name="TextBox 6"/>
          <p:cNvSpPr txBox="1"/>
          <p:nvPr/>
        </p:nvSpPr>
        <p:spPr>
          <a:xfrm>
            <a:off x="500034" y="1214422"/>
            <a:ext cx="351711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i="1" dirty="0" smtClean="0">
                <a:ln>
                  <a:solidFill>
                    <a:schemeClr val="tx2">
                      <a:lumMod val="60000"/>
                      <a:lumOff val="40000"/>
                    </a:schemeClr>
                  </a:solidFill>
                </a:ln>
                <a:solidFill>
                  <a:schemeClr val="tx2"/>
                </a:solidFill>
              </a:rPr>
              <a:t>Полная форма</a:t>
            </a:r>
            <a:endParaRPr lang="ru-RU" sz="4000" b="1" i="1" dirty="0"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  <a:solidFill>
                <a:schemeClr val="tx2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286380" y="1214422"/>
            <a:ext cx="386785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i="1" dirty="0" smtClean="0">
                <a:ln>
                  <a:solidFill>
                    <a:schemeClr val="tx2">
                      <a:lumMod val="60000"/>
                      <a:lumOff val="40000"/>
                    </a:schemeClr>
                  </a:solidFill>
                </a:ln>
                <a:solidFill>
                  <a:schemeClr val="tx2"/>
                </a:solidFill>
              </a:rPr>
              <a:t>Краткая форма</a:t>
            </a:r>
            <a:endParaRPr lang="ru-RU" sz="4000" b="1" i="1" dirty="0"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7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7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2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7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82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87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60000"/>
            <a:lumOff val="40000"/>
            <a:alpha val="6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488" y="285728"/>
            <a:ext cx="3286148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i="1" dirty="0" smtClean="0"/>
              <a:t>Let’s practice</a:t>
            </a:r>
            <a:endParaRPr lang="ru-RU" sz="4400" i="1" dirty="0" smtClean="0"/>
          </a:p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214282" y="1071546"/>
            <a:ext cx="799320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   1) </a:t>
            </a:r>
            <a:r>
              <a:rPr lang="en-US" sz="3200" dirty="0" smtClean="0"/>
              <a:t>I ____  at the shop   yesterday.</a:t>
            </a:r>
            <a:endParaRPr lang="ru-RU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428596" y="1928802"/>
            <a:ext cx="70009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2)</a:t>
            </a:r>
            <a:r>
              <a:rPr lang="en-US" sz="3200" dirty="0" smtClean="0"/>
              <a:t>You ____ in your  room two hours ago. </a:t>
            </a:r>
            <a:endParaRPr lang="ru-RU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357158" y="2714620"/>
            <a:ext cx="78581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 3)</a:t>
            </a:r>
            <a:r>
              <a:rPr lang="en-US" sz="3200" dirty="0" smtClean="0"/>
              <a:t>He ____  at  work  last   Monday.</a:t>
            </a:r>
            <a:endParaRPr lang="ru-RU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428596" y="3357562"/>
            <a:ext cx="67151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4)</a:t>
            </a:r>
            <a:r>
              <a:rPr lang="en-US" sz="3200" dirty="0" smtClean="0"/>
              <a:t>She ____ in the garage   yesterday.</a:t>
            </a:r>
            <a:endParaRPr lang="ru-RU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357158" y="4000504"/>
            <a:ext cx="72866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 5)</a:t>
            </a:r>
            <a:r>
              <a:rPr lang="en-US" sz="3200" dirty="0" smtClean="0"/>
              <a:t>We ____  in the park  three days ago.</a:t>
            </a:r>
            <a:endParaRPr lang="ru-RU" sz="3200" dirty="0"/>
          </a:p>
        </p:txBody>
      </p:sp>
      <p:sp>
        <p:nvSpPr>
          <p:cNvPr id="8" name="TextBox 7"/>
          <p:cNvSpPr txBox="1"/>
          <p:nvPr/>
        </p:nvSpPr>
        <p:spPr>
          <a:xfrm>
            <a:off x="428596" y="4857760"/>
            <a:ext cx="735811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6)They_____  in the hospital  last night. 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60000"/>
            <a:lumOff val="40000"/>
            <a:alpha val="6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285728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i="1" dirty="0" smtClean="0">
                <a:solidFill>
                  <a:schemeClr val="tx2"/>
                </a:solidFill>
                <a:latin typeface="Arial Black" pitchFamily="34" charset="0"/>
              </a:rPr>
              <a:t>Вопросительное предложение</a:t>
            </a:r>
            <a:endParaRPr lang="ru-RU" sz="4000" i="1" dirty="0">
              <a:solidFill>
                <a:schemeClr val="tx2"/>
              </a:solidFill>
              <a:latin typeface="Arial Black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1285860"/>
            <a:ext cx="48047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 smtClean="0">
                <a:solidFill>
                  <a:schemeClr val="tx2"/>
                </a:solidFill>
              </a:rPr>
              <a:t>Единственное число</a:t>
            </a:r>
            <a:endParaRPr lang="ru-RU" sz="3600" b="1" i="1" dirty="0">
              <a:solidFill>
                <a:schemeClr val="tx2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355976" y="1285860"/>
            <a:ext cx="49685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 smtClean="0">
                <a:solidFill>
                  <a:schemeClr val="tx2"/>
                </a:solidFill>
              </a:rPr>
              <a:t>Множественное число</a:t>
            </a:r>
            <a:endParaRPr lang="ru-RU" sz="3600" b="1" i="1" dirty="0">
              <a:solidFill>
                <a:schemeClr val="tx2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57158" y="2000240"/>
            <a:ext cx="24288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i="1" dirty="0" smtClean="0">
                <a:solidFill>
                  <a:schemeClr val="tx2"/>
                </a:solidFill>
                <a:latin typeface="Arial Black" pitchFamily="34" charset="0"/>
              </a:rPr>
              <a:t>Was I?</a:t>
            </a:r>
            <a:endParaRPr lang="ru-RU" sz="4000" i="1" dirty="0">
              <a:solidFill>
                <a:schemeClr val="tx2"/>
              </a:solidFill>
              <a:latin typeface="Arial Black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57818" y="2143116"/>
            <a:ext cx="34290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i="1" dirty="0" smtClean="0">
                <a:solidFill>
                  <a:schemeClr val="tx2"/>
                </a:solidFill>
                <a:latin typeface="Arial Black" pitchFamily="34" charset="0"/>
              </a:rPr>
              <a:t>Were we?</a:t>
            </a:r>
            <a:endParaRPr lang="ru-RU" sz="4000" i="1" dirty="0">
              <a:solidFill>
                <a:schemeClr val="tx2"/>
              </a:solidFill>
              <a:latin typeface="Arial Black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28596" y="2786058"/>
            <a:ext cx="33575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i="1" dirty="0" smtClean="0">
                <a:solidFill>
                  <a:schemeClr val="tx2"/>
                </a:solidFill>
                <a:latin typeface="Arial Black" pitchFamily="34" charset="0"/>
              </a:rPr>
              <a:t>Were you?</a:t>
            </a:r>
            <a:endParaRPr lang="ru-RU" sz="4000" i="1" dirty="0">
              <a:solidFill>
                <a:schemeClr val="tx2"/>
              </a:solidFill>
              <a:latin typeface="Arial Black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71472" y="4357694"/>
            <a:ext cx="27320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i="1" dirty="0" smtClean="0">
                <a:solidFill>
                  <a:schemeClr val="tx2"/>
                </a:solidFill>
                <a:latin typeface="Arial Black" pitchFamily="34" charset="0"/>
              </a:rPr>
              <a:t>Was he?</a:t>
            </a:r>
            <a:endParaRPr lang="ru-RU" sz="4000" i="1" dirty="0">
              <a:solidFill>
                <a:schemeClr val="tx2"/>
              </a:solidFill>
              <a:latin typeface="Arial Black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28596" y="3571876"/>
            <a:ext cx="300386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i="1" dirty="0" smtClean="0">
                <a:solidFill>
                  <a:schemeClr val="tx2"/>
                </a:solidFill>
                <a:latin typeface="Arial Black" pitchFamily="34" charset="0"/>
              </a:rPr>
              <a:t>Was she?</a:t>
            </a:r>
            <a:endParaRPr lang="ru-RU" sz="4000" i="1" dirty="0">
              <a:solidFill>
                <a:schemeClr val="tx2"/>
              </a:solidFill>
              <a:latin typeface="Arial Black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00034" y="5072074"/>
            <a:ext cx="365488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i="1" dirty="0" smtClean="0">
                <a:solidFill>
                  <a:schemeClr val="tx2"/>
                </a:solidFill>
                <a:latin typeface="Arial Black" pitchFamily="34" charset="0"/>
              </a:rPr>
              <a:t>Was it?</a:t>
            </a:r>
            <a:endParaRPr lang="ru-RU" sz="4000" i="1" dirty="0">
              <a:solidFill>
                <a:schemeClr val="tx2"/>
              </a:solidFill>
              <a:latin typeface="Arial Black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357818" y="2786058"/>
            <a:ext cx="45720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i="1" dirty="0" smtClean="0">
                <a:solidFill>
                  <a:schemeClr val="tx2"/>
                </a:solidFill>
                <a:latin typeface="Arial Black" pitchFamily="34" charset="0"/>
              </a:rPr>
              <a:t>Were you?</a:t>
            </a:r>
            <a:endParaRPr lang="ru-RU" sz="4000" i="1" dirty="0">
              <a:solidFill>
                <a:schemeClr val="tx2"/>
              </a:solidFill>
              <a:latin typeface="Arial Black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429256" y="4214818"/>
            <a:ext cx="331033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i="1" dirty="0" smtClean="0">
                <a:solidFill>
                  <a:schemeClr val="tx2"/>
                </a:solidFill>
                <a:latin typeface="Arial Black" pitchFamily="34" charset="0"/>
              </a:rPr>
              <a:t>Were they?</a:t>
            </a:r>
            <a:endParaRPr lang="ru-RU" sz="4000" i="1" dirty="0">
              <a:solidFill>
                <a:schemeClr val="tx2"/>
              </a:solidFill>
              <a:latin typeface="Arial Black" pitchFamily="34" charset="0"/>
            </a:endParaRPr>
          </a:p>
        </p:txBody>
      </p:sp>
      <p:sp>
        <p:nvSpPr>
          <p:cNvPr id="13" name="Правая фигурная скобка 12"/>
          <p:cNvSpPr/>
          <p:nvPr/>
        </p:nvSpPr>
        <p:spPr>
          <a:xfrm>
            <a:off x="4211960" y="3645024"/>
            <a:ext cx="371472" cy="2016224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60000"/>
            <a:lumOff val="40000"/>
            <a:alpha val="6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14612" y="214290"/>
            <a:ext cx="319452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i="1" dirty="0" smtClean="0"/>
              <a:t>Let’s practice</a:t>
            </a:r>
            <a:endParaRPr lang="ru-RU" sz="4400" i="1" dirty="0"/>
          </a:p>
        </p:txBody>
      </p:sp>
      <p:sp>
        <p:nvSpPr>
          <p:cNvPr id="3" name="TextBox 2"/>
          <p:cNvSpPr txBox="1"/>
          <p:nvPr/>
        </p:nvSpPr>
        <p:spPr>
          <a:xfrm>
            <a:off x="142845" y="1071546"/>
            <a:ext cx="392908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AutoNum type="arabicParenR"/>
            </a:pPr>
            <a:r>
              <a:rPr lang="en-US" sz="2800" dirty="0" smtClean="0"/>
              <a:t>______ I at school</a:t>
            </a:r>
            <a:r>
              <a:rPr lang="ru-RU" sz="2800" dirty="0" smtClean="0"/>
              <a:t> </a:t>
            </a:r>
            <a:r>
              <a:rPr lang="en-US" sz="2800" dirty="0" smtClean="0"/>
              <a:t>?</a:t>
            </a:r>
            <a:endParaRPr lang="ru-RU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214282" y="1928802"/>
            <a:ext cx="427450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</a:t>
            </a:r>
            <a:r>
              <a:rPr lang="en-US" sz="2800" dirty="0" smtClean="0"/>
              <a:t>2)_____ you in the cinema?</a:t>
            </a:r>
            <a:endParaRPr lang="ru-RU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214282" y="2714620"/>
            <a:ext cx="41434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3)_____ she  in her room ? </a:t>
            </a:r>
            <a:endParaRPr lang="ru-RU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0" y="3500438"/>
            <a:ext cx="462530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4)_____ he at the post office? </a:t>
            </a:r>
            <a:endParaRPr lang="ru-RU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285720" y="4357694"/>
            <a:ext cx="315996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5)____ it in the zoo?</a:t>
            </a:r>
            <a:endParaRPr lang="ru-RU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214282" y="5143512"/>
            <a:ext cx="415793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6)_____ we at the station?</a:t>
            </a:r>
            <a:endParaRPr lang="ru-RU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4117046" y="1142984"/>
            <a:ext cx="502695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1)Yes, you were/No, you weren’t.</a:t>
            </a:r>
            <a:endParaRPr lang="ru-RU" sz="2800" dirty="0"/>
          </a:p>
        </p:txBody>
      </p:sp>
      <p:sp>
        <p:nvSpPr>
          <p:cNvPr id="10" name="TextBox 9"/>
          <p:cNvSpPr txBox="1"/>
          <p:nvPr/>
        </p:nvSpPr>
        <p:spPr>
          <a:xfrm>
            <a:off x="4714876" y="1857364"/>
            <a:ext cx="40508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2)Yes, I was / No, I wasn’t .</a:t>
            </a:r>
            <a:endParaRPr lang="ru-RU" sz="2800" dirty="0"/>
          </a:p>
        </p:txBody>
      </p:sp>
      <p:sp>
        <p:nvSpPr>
          <p:cNvPr id="11" name="TextBox 10"/>
          <p:cNvSpPr txBox="1"/>
          <p:nvPr/>
        </p:nvSpPr>
        <p:spPr>
          <a:xfrm>
            <a:off x="4500562" y="2714620"/>
            <a:ext cx="446923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3)</a:t>
            </a:r>
            <a:r>
              <a:rPr lang="en-US" sz="2800" dirty="0" err="1" smtClean="0"/>
              <a:t>Yes,she</a:t>
            </a:r>
            <a:r>
              <a:rPr lang="en-US" sz="2800" dirty="0" smtClean="0"/>
              <a:t> was/ </a:t>
            </a:r>
            <a:r>
              <a:rPr lang="en-US" sz="2800" dirty="0" err="1" smtClean="0"/>
              <a:t>No,she</a:t>
            </a:r>
            <a:r>
              <a:rPr lang="en-US" sz="2800" dirty="0" smtClean="0"/>
              <a:t> wasn’t</a:t>
            </a:r>
            <a:endParaRPr lang="ru-RU" sz="2800" dirty="0"/>
          </a:p>
        </p:txBody>
      </p:sp>
      <p:sp>
        <p:nvSpPr>
          <p:cNvPr id="12" name="TextBox 11"/>
          <p:cNvSpPr txBox="1"/>
          <p:nvPr/>
        </p:nvSpPr>
        <p:spPr>
          <a:xfrm>
            <a:off x="4507633" y="3571876"/>
            <a:ext cx="46363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4)Yes, he was /No, he wasn’t</a:t>
            </a:r>
            <a:endParaRPr lang="ru-RU" sz="2800" dirty="0"/>
          </a:p>
        </p:txBody>
      </p:sp>
      <p:sp>
        <p:nvSpPr>
          <p:cNvPr id="13" name="TextBox 12"/>
          <p:cNvSpPr txBox="1"/>
          <p:nvPr/>
        </p:nvSpPr>
        <p:spPr>
          <a:xfrm>
            <a:off x="4500562" y="4357694"/>
            <a:ext cx="40004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5)Yes, it was/No, it wasn’t</a:t>
            </a:r>
            <a:endParaRPr lang="ru-RU" sz="2800" dirty="0"/>
          </a:p>
        </p:txBody>
      </p:sp>
      <p:sp>
        <p:nvSpPr>
          <p:cNvPr id="14" name="TextBox 13"/>
          <p:cNvSpPr txBox="1"/>
          <p:nvPr/>
        </p:nvSpPr>
        <p:spPr>
          <a:xfrm>
            <a:off x="4286248" y="5143512"/>
            <a:ext cx="58134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6)</a:t>
            </a:r>
            <a:r>
              <a:rPr lang="en-US" sz="2800" dirty="0" err="1" smtClean="0"/>
              <a:t>Yes,you</a:t>
            </a:r>
            <a:r>
              <a:rPr lang="en-US" sz="2800" dirty="0" smtClean="0"/>
              <a:t>  were/No, you weren’t  </a:t>
            </a:r>
            <a:endParaRPr lang="ru-RU" sz="2800" dirty="0"/>
          </a:p>
        </p:txBody>
      </p:sp>
      <p:sp>
        <p:nvSpPr>
          <p:cNvPr id="15" name="TextBox 14"/>
          <p:cNvSpPr txBox="1"/>
          <p:nvPr/>
        </p:nvSpPr>
        <p:spPr>
          <a:xfrm>
            <a:off x="0" y="5857892"/>
            <a:ext cx="429739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7)____ they  in the baker’s?</a:t>
            </a:r>
            <a:endParaRPr lang="ru-RU" sz="2800" dirty="0"/>
          </a:p>
        </p:txBody>
      </p:sp>
      <p:sp>
        <p:nvSpPr>
          <p:cNvPr id="16" name="TextBox 15"/>
          <p:cNvSpPr txBox="1"/>
          <p:nvPr/>
        </p:nvSpPr>
        <p:spPr>
          <a:xfrm>
            <a:off x="4357686" y="5857892"/>
            <a:ext cx="532094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7) Yes, they were/No, they  </a:t>
            </a:r>
          </a:p>
          <a:p>
            <a:r>
              <a:rPr lang="en-US" sz="2800" smtClean="0"/>
              <a:t>                                          weren’t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713</TotalTime>
  <Words>332</Words>
  <Application>Microsoft Office PowerPoint</Application>
  <PresentationFormat>Экран (4:3)</PresentationFormat>
  <Paragraphs>76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Глагол “to be”  (Past Simple)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Глагол to be  в Past Simple </dc:title>
  <dc:creator>Оля</dc:creator>
  <cp:lastModifiedBy>УченикПК</cp:lastModifiedBy>
  <cp:revision>76</cp:revision>
  <dcterms:created xsi:type="dcterms:W3CDTF">2012-12-23T14:27:43Z</dcterms:created>
  <dcterms:modified xsi:type="dcterms:W3CDTF">2013-04-06T20:02:08Z</dcterms:modified>
</cp:coreProperties>
</file>