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2532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68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11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339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5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45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0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9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75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679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1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2000">
              <a:srgbClr val="99CCFF"/>
            </a:gs>
            <a:gs pos="31000">
              <a:schemeClr val="accent4">
                <a:lumMod val="59000"/>
                <a:lumOff val="41000"/>
              </a:schemeClr>
            </a:gs>
            <a:gs pos="49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71923-08C8-4A2B-8C51-54F92566344B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A7BDA-1902-4DFA-84CE-F605F87AD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26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Азбука </a:t>
            </a: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значимых слов</a:t>
            </a:r>
            <a:b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жизни человека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!!!</a:t>
            </a:r>
            <a:b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i="1" dirty="0" smtClean="0">
                <a:solidFill>
                  <a:schemeClr val="accent3">
                    <a:lumMod val="50000"/>
                  </a:schemeClr>
                </a:solidFill>
              </a:rPr>
              <a:t>Начальная школа</a:t>
            </a:r>
            <a:br>
              <a:rPr lang="ru-RU" sz="27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700" i="1" dirty="0" smtClean="0">
                <a:solidFill>
                  <a:schemeClr val="accent3">
                    <a:lumMod val="50000"/>
                  </a:schemeClr>
                </a:solidFill>
              </a:rPr>
              <a:t>МОУ гимназия №87, г. Краснодар</a:t>
            </a:r>
            <a:br>
              <a:rPr lang="ru-RU" sz="27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проекта:</a:t>
            </a:r>
            <a:b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  <a:b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Агеева Алла Владимировна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630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FF0000"/>
                </a:solidFill>
                <a:latin typeface="Monotype Corsiva" pitchFamily="66" charset="0"/>
              </a:rPr>
              <a:t>Ии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7020272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Идеал – совершенное воплощение чего-нибудь</a:t>
            </a:r>
          </a:p>
        </p:txBody>
      </p:sp>
      <p:pic>
        <p:nvPicPr>
          <p:cNvPr id="6" name="rg_hi" descr="https://encrypted-tbn0.gstatic.com/images?q=tbn:ANd9GcT_zB7SGAIqeDi7QdJg5ZFTi-_eQpT_4ksBY55AVUBCkZoMTm8o8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505" y="2051720"/>
            <a:ext cx="538099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4412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Кк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7020272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Кавалер – человек, награжденный орденом, орденоносец</a:t>
            </a:r>
          </a:p>
        </p:txBody>
      </p:sp>
      <p:pic>
        <p:nvPicPr>
          <p:cNvPr id="5" name="rg_hi" descr="https://encrypted-tbn1.gstatic.com/images?q=tbn:ANd9GcRCwH8F8wRfrzj5BQgCntSgZqDp4JaScfbUbX5UN8CeUVNBnnsTj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0783" y="2051720"/>
            <a:ext cx="3306409" cy="486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6469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Лл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660232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Любезность – приветливые и учтивые слова, обходительное и приятное общение</a:t>
            </a:r>
          </a:p>
        </p:txBody>
      </p:sp>
      <p:pic>
        <p:nvPicPr>
          <p:cNvPr id="5" name="rg_hi" descr="https://encrypted-tbn0.gstatic.com/images?q=tbn:ANd9GcTh78mQoQQBtVDRUVqH7L-p3IA2GFeTLZNiAOoJD4ozjkZ0XwAKw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808" y="1835696"/>
            <a:ext cx="381512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4940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chemeClr val="accent1"/>
                </a:solidFill>
                <a:latin typeface="Monotype Corsiva" pitchFamily="66" charset="0"/>
              </a:rPr>
              <a:t>Мм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876256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Мудрость – глубокий ум, опирающийся на жизненный опыт</a:t>
            </a:r>
          </a:p>
        </p:txBody>
      </p:sp>
      <p:pic>
        <p:nvPicPr>
          <p:cNvPr id="6" name="rg_hi" descr="https://encrypted-tbn3.gstatic.com/images?q=tbn:ANd9GcQisz7AP4LjmiPYyPhWgg768AXwh6wG63NX3Tq6twZtE55LAvw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8172" y="1835696"/>
            <a:ext cx="386257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2552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Нн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51" y="6660232"/>
            <a:ext cx="6190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Надежда – вера в возможность осуществления чего-нибудь</a:t>
            </a:r>
          </a:p>
          <a:p>
            <a:pPr algn="ctr"/>
            <a:r>
              <a:rPr lang="ru-RU" sz="3600" dirty="0">
                <a:latin typeface="Monotype Corsiva" pitchFamily="66" charset="0"/>
              </a:rPr>
              <a:t>Радостного, благоприятного</a:t>
            </a:r>
          </a:p>
        </p:txBody>
      </p:sp>
      <p:pic>
        <p:nvPicPr>
          <p:cNvPr id="5" name="rg_hi" descr="https://encrypted-tbn2.gstatic.com/images?q=tbn:ANd9GcROXYBt_5M6ObswLX3DGURQIxdkE0f18tOmMtdiHU-J396aLGK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712" y="1835696"/>
            <a:ext cx="5365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1730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rgbClr val="FF0000"/>
                </a:solidFill>
                <a:latin typeface="Monotype Corsiva" pitchFamily="66" charset="0"/>
              </a:rPr>
              <a:t>Оо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51" y="6660232"/>
            <a:ext cx="6190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Образование –получение систематизированных знаний и навыков, обучение, просвещение</a:t>
            </a:r>
          </a:p>
        </p:txBody>
      </p:sp>
      <p:pic>
        <p:nvPicPr>
          <p:cNvPr id="6" name="rg_hi" descr="https://encrypted-tbn2.gstatic.com/images?q=tbn:ANd9GcR32FhssGpRwelFEtAjG7WMigJaZB6aIzEqojfRRvs-YBbLsmd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678" y="1922497"/>
            <a:ext cx="4698365" cy="4737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3871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Пп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51" y="6660232"/>
            <a:ext cx="6190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Пожалуйста – выражение вежливого обращения, просьбы, согласия, ответа на благодарность</a:t>
            </a:r>
          </a:p>
        </p:txBody>
      </p:sp>
      <p:pic>
        <p:nvPicPr>
          <p:cNvPr id="5" name="rg_hi" descr="https://encrypted-tbn2.gstatic.com/images?q=tbn:ANd9GcTL0EJYKa3xIUBvK846J2AUulVg4vXz9Tw8I-IjZC7h-GXzOc8-o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101" y="1907704"/>
            <a:ext cx="5217795" cy="453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226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Рр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393" y="7020272"/>
            <a:ext cx="6190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Радость – веселое чувство, ощущение душевного удовлетворения</a:t>
            </a:r>
          </a:p>
        </p:txBody>
      </p:sp>
      <p:pic>
        <p:nvPicPr>
          <p:cNvPr id="5" name="rg_hi" descr="https://encrypted-tbn3.gstatic.com/images?q=tbn:ANd9GcQq0CtWKBHj2au_jhSweLjGwIb8MVEs2DDi9dcjJpx1Fw6Hhfnj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242" y="1907704"/>
            <a:ext cx="46291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3914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Сс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3915" y="7164288"/>
            <a:ext cx="6190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Спасибо – слово благодарности</a:t>
            </a:r>
          </a:p>
        </p:txBody>
      </p:sp>
      <p:pic>
        <p:nvPicPr>
          <p:cNvPr id="6" name="rg_hi" descr="https://encrypted-tbn2.gstatic.com/images?q=tbn:ANd9GcQs3poiqMg5rUqWfJgzROhX7oKC3ftH3InvpQ1PETM8AxypWuFrR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032" y="2347912"/>
            <a:ext cx="557593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7027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Тт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393" y="7020272"/>
            <a:ext cx="6190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Талант – выдающиеся врожденные качества, особые природные способности</a:t>
            </a:r>
          </a:p>
        </p:txBody>
      </p:sp>
      <p:pic>
        <p:nvPicPr>
          <p:cNvPr id="6" name="rg_hi" descr="https://encrypted-tbn0.gstatic.com/images?q=tbn:ANd9GcTzJP3ZZ8QA6b1EZCkXQ7yNMwzsp72R56bI1vq__W9E1jZhhOsIk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337" y="2627784"/>
            <a:ext cx="5431155" cy="338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05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i="1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r>
              <a:rPr lang="ru-RU" sz="9600" i="1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rg_hi" descr="https://encrypted-tbn0.gstatic.com/images?q=tbn:ANd9GcRevI1VD0RFvbGzs770iDgZWKrFJwb3wkIKmYd5So1EYrpvdECqJg"/>
          <p:cNvPicPr preferRelativeResize="0"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776" y="1763688"/>
            <a:ext cx="4160520" cy="492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2656" y="7092280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Аккуратность – точность, упорядоченность в исполнении чего-либо</a:t>
            </a:r>
          </a:p>
        </p:txBody>
      </p:sp>
    </p:spTree>
    <p:extLst>
      <p:ext uri="{BB962C8B-B14F-4D97-AF65-F5344CB8AC3E}">
        <p14:creationId xmlns:p14="http://schemas.microsoft.com/office/powerpoint/2010/main" val="1797863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rgbClr val="FF0000"/>
                </a:solidFill>
                <a:latin typeface="Monotype Corsiva" pitchFamily="66" charset="0"/>
              </a:rPr>
              <a:t>Уу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989" y="6588224"/>
            <a:ext cx="6190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Уважение – почтительное отношение, основанное на признании чьих-нибудь достоинств</a:t>
            </a:r>
          </a:p>
        </p:txBody>
      </p:sp>
      <p:pic>
        <p:nvPicPr>
          <p:cNvPr id="5" name="rg_hi" descr="https://encrypted-tbn0.gstatic.com/images?q=tbn:ANd9GcTEDJ-W-X4flII1iw_iEEfVmxqgvlFX95Zk9bYRKTjmiO92Jzd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696" y="2051720"/>
            <a:ext cx="5584825" cy="427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5007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Фф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989" y="6588224"/>
            <a:ext cx="6190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Феноменальность – выдающийся, небывалый, исключительный</a:t>
            </a:r>
          </a:p>
        </p:txBody>
      </p:sp>
      <p:pic>
        <p:nvPicPr>
          <p:cNvPr id="6" name="rg_hi" descr="https://encrypted-tbn1.gstatic.com/images?q=tbn:ANd9GcQLt-_RAevpGherMn_dkFFxhBsJeXWX8RH_q_f2VEkAa-WUmjM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335" y="1979712"/>
            <a:ext cx="5503545" cy="404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67068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Хх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989" y="6588224"/>
            <a:ext cx="6190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Хорошо – вполне достаточно, большой, значительный, добрый</a:t>
            </a:r>
          </a:p>
        </p:txBody>
      </p:sp>
      <p:pic>
        <p:nvPicPr>
          <p:cNvPr id="5" name="rg_hi" descr="https://encrypted-tbn3.gstatic.com/images?q=tbn:ANd9GcQksko0QbwVpbTz6gIWczGc42YdpHoDoVse5QFY_GcT22LuLEv7z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65" y="2123728"/>
            <a:ext cx="5589270" cy="418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9698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Цц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81" y="6911389"/>
            <a:ext cx="6190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Ценность – важность, значение</a:t>
            </a:r>
          </a:p>
        </p:txBody>
      </p:sp>
      <p:pic>
        <p:nvPicPr>
          <p:cNvPr id="6" name="rg_hi" descr="https://encrypted-tbn1.gstatic.com/images?q=tbn:ANd9GcQBE-BgJkEHGvnY7yJOq3PQgVAzK42EgVNz2MJcl7dXfMMZt0gJO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80" y="1979712"/>
            <a:ext cx="551878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1696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Чч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81" y="6911389"/>
            <a:ext cx="6190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Честный – заслуживающий уважения, безупречный</a:t>
            </a:r>
          </a:p>
        </p:txBody>
      </p:sp>
      <p:pic>
        <p:nvPicPr>
          <p:cNvPr id="5" name="rg_hi" descr="https://encrypted-tbn1.gstatic.com/images?q=tbn:ANd9GcRk3M_MBJMhKl0bL-w5QpT17BTEgIgeMTCocEV4qHdE2OwviQRlv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9437" y="2465705"/>
            <a:ext cx="3159125" cy="421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7332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chemeClr val="accent1"/>
                </a:solidFill>
                <a:latin typeface="Monotype Corsiva" pitchFamily="66" charset="0"/>
              </a:rPr>
              <a:t>Ш</a:t>
            </a:r>
            <a:r>
              <a:rPr lang="en-US" sz="9600" i="1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  <a:r>
              <a:rPr lang="ru-RU" sz="9600" i="1" dirty="0" smtClean="0">
                <a:solidFill>
                  <a:schemeClr val="accent1"/>
                </a:solidFill>
                <a:latin typeface="Monotype Corsiva" pitchFamily="66" charset="0"/>
              </a:rPr>
              <a:t>ш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81" y="6911389"/>
            <a:ext cx="6190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Шалость – шутливая проделка, проказа</a:t>
            </a:r>
          </a:p>
        </p:txBody>
      </p:sp>
      <p:pic>
        <p:nvPicPr>
          <p:cNvPr id="6" name="rg_hi" descr="https://encrypted-tbn3.gstatic.com/images?q=tbn:ANd9GcQHRAg1rmooh1N-X7VjxnSQ_z8fduaMOtNOxfuG_3cxsUbN9ypo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5943" y="1979712"/>
            <a:ext cx="4987925" cy="46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683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chemeClr val="accent1"/>
                </a:solidFill>
                <a:latin typeface="Monotype Corsiva" pitchFamily="66" charset="0"/>
              </a:rPr>
              <a:t>Щ</a:t>
            </a:r>
            <a:r>
              <a:rPr lang="en-US" sz="9600" i="1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  <a:r>
              <a:rPr lang="ru-RU" sz="9600" i="1" dirty="0" smtClean="0">
                <a:solidFill>
                  <a:schemeClr val="accent1"/>
                </a:solidFill>
                <a:latin typeface="Monotype Corsiva" pitchFamily="66" charset="0"/>
              </a:rPr>
              <a:t>щ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81" y="6911389"/>
            <a:ext cx="6190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Щедрость –оказание бескорыстной помощи другим, отсутствие скупости</a:t>
            </a:r>
          </a:p>
        </p:txBody>
      </p:sp>
      <p:pic>
        <p:nvPicPr>
          <p:cNvPr id="5" name="rg_hi" descr="https://encrypted-tbn1.gstatic.com/images?q=tbn:ANd9GcTiFfqxrma4uopwIgWEDf4tASRIbVp5ZEzoBSC9XJZQkEd4wxL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352" y="2267743"/>
            <a:ext cx="4464496" cy="408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3358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rgbClr val="FF0000"/>
                </a:solidFill>
                <a:latin typeface="Monotype Corsiva" pitchFamily="66" charset="0"/>
              </a:rPr>
              <a:t>Ээ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81" y="6911389"/>
            <a:ext cx="6190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Элегантность – изысканность, изящество</a:t>
            </a:r>
          </a:p>
        </p:txBody>
      </p:sp>
      <p:pic>
        <p:nvPicPr>
          <p:cNvPr id="6" name="rg_hi" descr="https://encrypted-tbn1.gstatic.com/images?q=tbn:ANd9GcSVWZJzfg1VAxLDGBQ_IuL06SQVnQYvBwUSPIeEqIH1y61kXe3a1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7830" y="2286000"/>
            <a:ext cx="348234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6807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rgbClr val="FF0000"/>
                </a:solidFill>
                <a:latin typeface="Monotype Corsiva" pitchFamily="66" charset="0"/>
              </a:rPr>
              <a:t>Юю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780" y="6732240"/>
            <a:ext cx="6190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Юность – возраст, промежуточный между отрочеством и зрелостью</a:t>
            </a:r>
          </a:p>
        </p:txBody>
      </p:sp>
      <p:pic>
        <p:nvPicPr>
          <p:cNvPr id="5" name="rg_hi" descr="https://encrypted-tbn1.gstatic.com/images?q=tbn:ANd9GcRRi2fHQD6SJipyqGdywLK11YjRceGFmPuN2lkB8oGv3bWCj76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712" y="2123728"/>
            <a:ext cx="54800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2790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rgbClr val="FF0000"/>
                </a:solidFill>
                <a:latin typeface="Monotype Corsiva" pitchFamily="66" charset="0"/>
              </a:rPr>
              <a:t>Яя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633" y="7092280"/>
            <a:ext cx="6190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Яркий – дающий сильный свет, сияющий</a:t>
            </a:r>
          </a:p>
        </p:txBody>
      </p:sp>
      <p:pic>
        <p:nvPicPr>
          <p:cNvPr id="6" name="rg_hi" descr="https://encrypted-tbn1.gstatic.com/images?q=tbn:ANd9GcS2RjR_D0xGHtJ89KTDmWedHkoF6KPj7QNvLlhuZvzK_qZwzXd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24112"/>
            <a:ext cx="56388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3516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Бб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656" y="6804248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Благородство – высокая нравственность , самоотверженность и честность</a:t>
            </a:r>
          </a:p>
        </p:txBody>
      </p:sp>
      <p:pic>
        <p:nvPicPr>
          <p:cNvPr id="5" name="rg_hi" descr="https://encrypted-tbn0.gstatic.com/images?q=tbn:ANd9GcQqs-nIswUHjH5Lwm2su0c8_18Dxd5mB194GvFF7scxPkAj-U5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9817" y="2195736"/>
            <a:ext cx="4576445" cy="377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4041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Вв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804248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Вежливость – соблюдение правил приличия, воспитанность, учтивость</a:t>
            </a:r>
          </a:p>
        </p:txBody>
      </p:sp>
      <p:pic>
        <p:nvPicPr>
          <p:cNvPr id="8" name="rg_hi" descr="https://encrypted-tbn2.gstatic.com/images?q=tbn:ANd9GcRwDk7K1OM2wdWfSdJK9ckzWSY66GJLj9FiAGOIaWo6HlKj2_IM5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063" y="1979712"/>
            <a:ext cx="5405755" cy="418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1029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Гг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804248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Галантность – изысканная вежливость, любезность</a:t>
            </a:r>
          </a:p>
        </p:txBody>
      </p:sp>
      <p:pic>
        <p:nvPicPr>
          <p:cNvPr id="5" name="rg_hi" descr="https://encrypted-tbn0.gstatic.com/images?q=tbn:ANd9GcS6yUdDU9d9qdyRmVD7NlSn-gGxXDN48kzv1WdWm3zzWYLzgHBxC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674" y="2123728"/>
            <a:ext cx="5489575" cy="392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5824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Дд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804248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Доброта – отзывчивость, душевное расположение к людям, стремление делать добро другим</a:t>
            </a:r>
          </a:p>
        </p:txBody>
      </p:sp>
      <p:pic>
        <p:nvPicPr>
          <p:cNvPr id="5" name="rg_hi" descr="https://encrypted-tbn1.gstatic.com/images?q=tbn:ANd9GcRmu7U5BHaUPzeAlTOG3Pc3DXcl7NOgNa-nSAVTeUe9WPMBlziz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1763688"/>
            <a:ext cx="49911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902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FF0000"/>
                </a:solidFill>
                <a:latin typeface="Monotype Corsiva" pitchFamily="66" charset="0"/>
              </a:rPr>
              <a:t>Ее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804248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Единство – цельность, сплочение</a:t>
            </a:r>
          </a:p>
        </p:txBody>
      </p:sp>
      <p:pic>
        <p:nvPicPr>
          <p:cNvPr id="5" name="rg_hi" descr="https://encrypted-tbn2.gstatic.com/images?q=tbn:ANd9GcSg1_c8Xa5oTs5iJqPr-UVZBhJCeIvOjsP_x88eDg3HfErn4nCV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4874" y="1907704"/>
            <a:ext cx="48291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9526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Жж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804248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Жалость – сострадание, соболезнование</a:t>
            </a:r>
          </a:p>
        </p:txBody>
      </p:sp>
      <p:pic>
        <p:nvPicPr>
          <p:cNvPr id="6" name="rg_hi" descr="https://encrypted-tbn0.gstatic.com/images?q=tbn:ANd9GcQyo-S824Bz7mf4e2xNHuCtOIADxrd6TvBC63hhWiqNuNYAOLX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741" y="2051720"/>
            <a:ext cx="5898515" cy="424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7758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err="1" smtClean="0">
                <a:solidFill>
                  <a:schemeClr val="accent1"/>
                </a:solidFill>
                <a:latin typeface="Monotype Corsiva" pitchFamily="66" charset="0"/>
              </a:rPr>
              <a:t>Зз</a:t>
            </a:r>
            <a:endParaRPr lang="ru-RU" sz="9600" i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6" y="6516216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Здоровье – правильная, нормальная деятельность организма, его полное физическое</a:t>
            </a:r>
          </a:p>
          <a:p>
            <a:pPr algn="ctr"/>
            <a:r>
              <a:rPr lang="ru-RU" sz="3600" dirty="0">
                <a:latin typeface="Monotype Corsiva" pitchFamily="66" charset="0"/>
              </a:rPr>
              <a:t>и психическое благополучие</a:t>
            </a:r>
          </a:p>
        </p:txBody>
      </p:sp>
      <p:pic>
        <p:nvPicPr>
          <p:cNvPr id="6" name="rg_hi" descr="https://encrypted-tbn2.gstatic.com/images?q=tbn:ANd9GcQFhU3Eo0Sgo7EUXLZ3XKIXOG7PgeSXafoIgbG9QITt6SBSQ5wu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349" y="1753716"/>
            <a:ext cx="56102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19973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261</Words>
  <Application>Microsoft Office PowerPoint</Application>
  <PresentationFormat>Экран (4:3)</PresentationFormat>
  <Paragraphs>59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   Азбука  значимых слов в жизни человека!!!   Начальная школа МОУ гимназия №87, г. Краснодар  Автор проекта: Учитель начальных классов Агеева Алла Владимировна   </vt:lpstr>
      <vt:lpstr>Аа</vt:lpstr>
      <vt:lpstr>Бб</vt:lpstr>
      <vt:lpstr>Вв</vt:lpstr>
      <vt:lpstr>Гг</vt:lpstr>
      <vt:lpstr>Дд</vt:lpstr>
      <vt:lpstr>Ее</vt:lpstr>
      <vt:lpstr>Жж</vt:lpstr>
      <vt:lpstr>Зз</vt:lpstr>
      <vt:lpstr>Ии</vt:lpstr>
      <vt:lpstr>Кк</vt:lpstr>
      <vt:lpstr>Лл</vt:lpstr>
      <vt:lpstr>Мм</vt:lpstr>
      <vt:lpstr>Нн</vt:lpstr>
      <vt:lpstr>Оо</vt:lpstr>
      <vt:lpstr>Пп</vt:lpstr>
      <vt:lpstr>Рр</vt:lpstr>
      <vt:lpstr>Сс</vt:lpstr>
      <vt:lpstr>Тт</vt:lpstr>
      <vt:lpstr>Уу</vt:lpstr>
      <vt:lpstr>Фф</vt:lpstr>
      <vt:lpstr>Хх</vt:lpstr>
      <vt:lpstr>Цц</vt:lpstr>
      <vt:lpstr>Чч</vt:lpstr>
      <vt:lpstr>Ш ш</vt:lpstr>
      <vt:lpstr>Щ щ</vt:lpstr>
      <vt:lpstr>Ээ</vt:lpstr>
      <vt:lpstr>Юю</vt:lpstr>
      <vt:lpstr>Яя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         а</dc:title>
  <dc:creator>Семья</dc:creator>
  <cp:lastModifiedBy>Семья</cp:lastModifiedBy>
  <cp:revision>7</cp:revision>
  <dcterms:created xsi:type="dcterms:W3CDTF">2013-04-07T14:18:57Z</dcterms:created>
  <dcterms:modified xsi:type="dcterms:W3CDTF">2013-04-07T14:58:02Z</dcterms:modified>
</cp:coreProperties>
</file>