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p:cViewPr varScale="1">
        <p:scale>
          <a:sx n="65" d="100"/>
          <a:sy n="65" d="100"/>
        </p:scale>
        <p:origin x="-45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17" name="Нижний колонтитул 16"/>
          <p:cNvSpPr>
            <a:spLocks noGrp="1"/>
          </p:cNvSpPr>
          <p:nvPr>
            <p:ph type="ftr" sz="quarter" idx="11"/>
          </p:nvPr>
        </p:nvSpPr>
        <p:spPr/>
        <p:txBody>
          <a:bodyPr/>
          <a:lstStyle>
            <a:extLst/>
          </a:lstStyle>
          <a:p>
            <a:endParaRPr lang="ru-RU" dirty="0"/>
          </a:p>
        </p:txBody>
      </p:sp>
      <p:sp>
        <p:nvSpPr>
          <p:cNvPr id="29" name="Номер слайда 28"/>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Прямоугольник 38"/>
          <p:cNvSpPr/>
          <p:nvPr/>
        </p:nvSpPr>
        <p:spPr>
          <a:xfrm>
            <a:off x="309559"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0"/>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40"/>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Полилиния 14"/>
          <p:cNvSpPr>
            <a:spLocks/>
          </p:cNvSpPr>
          <p:nvPr/>
        </p:nvSpPr>
        <p:spPr bwMode="auto">
          <a:xfrm>
            <a:off x="373967" y="1"/>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Полилиния 18"/>
          <p:cNvSpPr>
            <a:spLocks/>
          </p:cNvSpPr>
          <p:nvPr/>
        </p:nvSpPr>
        <p:spPr bwMode="auto">
          <a:xfrm>
            <a:off x="5948365" y="4246564"/>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Текст 2"/>
          <p:cNvSpPr>
            <a:spLocks noGrp="1"/>
          </p:cNvSpPr>
          <p:nvPr>
            <p:ph type="body" idx="1"/>
          </p:nvPr>
        </p:nvSpPr>
        <p:spPr>
          <a:xfrm>
            <a:off x="706903"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7" name="Прямоугольник 6"/>
          <p:cNvSpPr/>
          <p:nvPr/>
        </p:nvSpPr>
        <p:spPr>
          <a:xfrm>
            <a:off x="363160" y="402265"/>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706901"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1"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flipH="1">
            <a:off x="476703"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9"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2"/>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6"/>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1"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1"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6"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dirty="0"/>
          </a:p>
        </p:txBody>
      </p:sp>
      <p:sp>
        <p:nvSpPr>
          <p:cNvPr id="16" name="Прямоугольник 15"/>
          <p:cNvSpPr/>
          <p:nvPr/>
        </p:nvSpPr>
        <p:spPr>
          <a:xfrm>
            <a:off x="87791"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3"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Прямоугольник 28"/>
          <p:cNvSpPr/>
          <p:nvPr/>
        </p:nvSpPr>
        <p:spPr>
          <a:xfrm flipH="1">
            <a:off x="254935"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1"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18.03.2013</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1"/>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Прямая соединительная линия 8"/>
          <p:cNvCxnSpPr/>
          <p:nvPr/>
        </p:nvCxnSpPr>
        <p:spPr>
          <a:xfrm flipV="1">
            <a:off x="363195" y="1885028"/>
            <a:ext cx="8782623"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3" y="1219200"/>
            <a:ext cx="132763" cy="128467"/>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2"/>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2"/>
            <a:ext cx="8778240" cy="4960144"/>
          </a:xfrm>
          <a:solidFill>
            <a:schemeClr val="bg2"/>
          </a:solidFill>
        </p:spPr>
        <p:txBody>
          <a:bodyPr/>
          <a:lstStyle>
            <a:lvl1pPr marL="0" indent="0">
              <a:buNone/>
              <a:defRPr sz="3200"/>
            </a:lvl1pPr>
            <a:extLst/>
          </a:lstStyle>
          <a:p>
            <a:r>
              <a:rPr kumimoji="0" lang="ru-RU" dirty="0" smtClean="0"/>
              <a:t>Вставка рисунка</a:t>
            </a:r>
            <a:endParaRPr kumimoji="0" lang="en-US" dirty="0"/>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3" y="1371600"/>
            <a:ext cx="132763" cy="128467"/>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9" y="1474763"/>
            <a:ext cx="132763" cy="128467"/>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500"/>
            <a:ext cx="2133600" cy="365125"/>
          </a:xfrm>
        </p:spPr>
        <p:txBody>
          <a:bodyPr/>
          <a:lstStyle>
            <a:extLst/>
          </a:lstStyle>
          <a:p>
            <a:fld id="{5B106E36-FD25-4E2D-B0AA-010F637433A0}" type="datetimeFigureOut">
              <a:rPr lang="ru-RU" smtClean="0"/>
              <a:pPr/>
              <a:t>18.03.2013</a:t>
            </a:fld>
            <a:endParaRPr lang="ru-RU" dirty="0"/>
          </a:p>
        </p:txBody>
      </p:sp>
      <p:sp>
        <p:nvSpPr>
          <p:cNvPr id="6" name="Нижний колонтитул 5"/>
          <p:cNvSpPr>
            <a:spLocks noGrp="1"/>
          </p:cNvSpPr>
          <p:nvPr>
            <p:ph type="ftr" sz="quarter" idx="11"/>
          </p:nvPr>
        </p:nvSpPr>
        <p:spPr>
          <a:xfrm>
            <a:off x="914400" y="55500"/>
            <a:ext cx="5562600" cy="365125"/>
          </a:xfrm>
        </p:spPr>
        <p:txBody>
          <a:bodyPr/>
          <a:lstStyle>
            <a:extLst/>
          </a:lstStyle>
          <a:p>
            <a:endParaRPr lang="ru-RU" dirty="0"/>
          </a:p>
        </p:txBody>
      </p:sp>
      <p:sp>
        <p:nvSpPr>
          <p:cNvPr id="7" name="Номер слайда 6"/>
          <p:cNvSpPr>
            <a:spLocks noGrp="1"/>
          </p:cNvSpPr>
          <p:nvPr>
            <p:ph type="sldNum" sz="quarter" idx="12"/>
          </p:nvPr>
        </p:nvSpPr>
        <p:spPr>
          <a:xfrm>
            <a:off x="8610600" y="55500"/>
            <a:ext cx="457200" cy="365125"/>
          </a:xfrm>
        </p:spPr>
        <p:txBody>
          <a:bodyPr/>
          <a:lstStyle>
            <a:extLst/>
          </a:lstStyle>
          <a:p>
            <a:fld id="{725C68B6-61C2-468F-89AB-4B9F7531AA6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9"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6"/>
            <a:ext cx="2133600" cy="365125"/>
          </a:xfrm>
          <a:prstGeom prst="rect">
            <a:avLst/>
          </a:prstGeom>
        </p:spPr>
        <p:txBody>
          <a:bodyPr vert="horz" anchor="b"/>
          <a:lstStyle>
            <a:lvl1pPr algn="l" eaLnBrk="1" latinLnBrk="0" hangingPunct="1">
              <a:defRPr kumimoji="0" sz="1100">
                <a:solidFill>
                  <a:schemeClr val="tx2"/>
                </a:solidFill>
              </a:defRPr>
            </a:lvl1pPr>
            <a:extLst/>
          </a:lstStyle>
          <a:p>
            <a:fld id="{5B106E36-FD25-4E2D-B0AA-010F637433A0}" type="datetimeFigureOut">
              <a:rPr lang="ru-RU" smtClean="0"/>
              <a:pPr/>
              <a:t>18.03.2013</a:t>
            </a:fld>
            <a:endParaRPr lang="ru-RU" dirty="0"/>
          </a:p>
        </p:txBody>
      </p:sp>
      <p:sp>
        <p:nvSpPr>
          <p:cNvPr id="3" name="Нижний колонтитул 2"/>
          <p:cNvSpPr>
            <a:spLocks noGrp="1"/>
          </p:cNvSpPr>
          <p:nvPr>
            <p:ph type="ftr" sz="quarter" idx="3"/>
          </p:nvPr>
        </p:nvSpPr>
        <p:spPr>
          <a:xfrm>
            <a:off x="914400" y="6416676"/>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dirty="0"/>
          </a:p>
        </p:txBody>
      </p:sp>
      <p:sp>
        <p:nvSpPr>
          <p:cNvPr id="23" name="Номер слайда 22"/>
          <p:cNvSpPr>
            <a:spLocks noGrp="1"/>
          </p:cNvSpPr>
          <p:nvPr>
            <p:ph type="sldNum" sz="quarter" idx="4"/>
          </p:nvPr>
        </p:nvSpPr>
        <p:spPr>
          <a:xfrm>
            <a:off x="8610600" y="6416676"/>
            <a:ext cx="457200" cy="365125"/>
          </a:xfrm>
          <a:prstGeom prst="rect">
            <a:avLst/>
          </a:prstGeom>
        </p:spPr>
        <p:txBody>
          <a:bodyPr vert="horz" anchor="b"/>
          <a:lstStyle>
            <a:lvl1pPr algn="l" eaLnBrk="1" latinLnBrk="0" hangingPunct="1">
              <a:defRPr kumimoji="0" sz="1200">
                <a:solidFill>
                  <a:schemeClr val="tx2"/>
                </a:solidFill>
              </a:defRPr>
            </a:lvl1pPr>
            <a:extLst/>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800" b="1" dirty="0" smtClean="0"/>
              <a:t>  </a:t>
            </a:r>
            <a:r>
              <a:rPr lang="en-US" b="1" dirty="0" smtClean="0"/>
              <a:t>Human cloning is playing God</a:t>
            </a:r>
            <a:endParaRPr lang="ru-RU" b="1" dirty="0"/>
          </a:p>
        </p:txBody>
      </p:sp>
      <p:pic>
        <p:nvPicPr>
          <p:cNvPr id="4" name="Содержимое 3" descr="images (2).jpg"/>
          <p:cNvPicPr>
            <a:picLocks noGrp="1" noChangeAspect="1"/>
          </p:cNvPicPr>
          <p:nvPr>
            <p:ph idx="1"/>
          </p:nvPr>
        </p:nvPicPr>
        <p:blipFill>
          <a:blip r:embed="rId2" cstate="print"/>
          <a:stretch>
            <a:fillRect/>
          </a:stretch>
        </p:blipFill>
        <p:spPr>
          <a:xfrm>
            <a:off x="1331640" y="1518286"/>
            <a:ext cx="7128792" cy="5339714"/>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5869264"/>
          </a:xfrm>
        </p:spPr>
        <p:txBody>
          <a:bodyPr/>
          <a:lstStyle/>
          <a:p>
            <a:r>
              <a:rPr lang="ru-RU" sz="2800" dirty="0" smtClean="0"/>
              <a:t> </a:t>
            </a:r>
            <a:r>
              <a:rPr lang="en-US" sz="2400" dirty="0" smtClean="0"/>
              <a:t>There will be difficulties with law,  identification of such people.</a:t>
            </a:r>
            <a:r>
              <a:rPr lang="ru-RU" sz="2400" dirty="0" smtClean="0"/>
              <a:t/>
            </a:r>
            <a:br>
              <a:rPr lang="ru-RU" sz="2400" dirty="0" smtClean="0"/>
            </a:br>
            <a:r>
              <a:rPr lang="en-US" sz="2400" dirty="0" smtClean="0"/>
              <a:t>Nobody knows what to do with these new people.  Do they legally (at least) differ from us? Do we need to give them a passport? Can we use "grown" babies for medical experiments - because no mother will accept them as her own child? Who would bring them up? How to teach them –just imagine what twenty "normal" seven -year old classmates would do with one "artificial"? So the decision is to create reservations? Whatever it would be it will be the division of humankind on this basis. And so on - a lot of problems which mankind is not ready to solve...</a:t>
            </a:r>
            <a:r>
              <a:rPr lang="ru-RU" sz="2400" dirty="0" smtClean="0"/>
              <a:t/>
            </a:r>
            <a:br>
              <a:rPr lang="ru-RU" sz="2400" dirty="0" smtClean="0"/>
            </a:br>
            <a:endParaRPr lang="ru-RU" sz="2400" dirty="0"/>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smtClean="0"/>
              <a:t> </a:t>
            </a:r>
            <a:r>
              <a:rPr lang="en-US" sz="2800" dirty="0" smtClean="0"/>
              <a:t>Opponents of human cloning reveal the main arguments - clones will have a short life span and dangerous diseases, such as cancer</a:t>
            </a:r>
            <a:r>
              <a:rPr lang="ru-RU" sz="2800" dirty="0" smtClean="0"/>
              <a:t>.</a:t>
            </a:r>
            <a:endParaRPr lang="ru-RU" sz="2800" dirty="0"/>
          </a:p>
        </p:txBody>
      </p:sp>
      <p:pic>
        <p:nvPicPr>
          <p:cNvPr id="4" name="Содержимое 3" descr="загруженное.jpg"/>
          <p:cNvPicPr>
            <a:picLocks noGrp="1" noChangeAspect="1"/>
          </p:cNvPicPr>
          <p:nvPr>
            <p:ph idx="1"/>
          </p:nvPr>
        </p:nvPicPr>
        <p:blipFill>
          <a:blip r:embed="rId2" cstate="print"/>
          <a:stretch>
            <a:fillRect/>
          </a:stretch>
        </p:blipFill>
        <p:spPr>
          <a:xfrm>
            <a:off x="899592" y="2492896"/>
            <a:ext cx="3168352" cy="3168352"/>
          </a:xfrm>
        </p:spPr>
      </p:pic>
      <p:sp>
        <p:nvSpPr>
          <p:cNvPr id="1025" name="Rectangle 1"/>
          <p:cNvSpPr>
            <a:spLocks noChangeArrowheads="1"/>
          </p:cNvSpPr>
          <p:nvPr/>
        </p:nvSpPr>
        <p:spPr bwMode="auto">
          <a:xfrm>
            <a:off x="0" y="97795"/>
            <a:ext cx="216726"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6" name="Rectangle 2"/>
          <p:cNvSpPr>
            <a:spLocks noChangeArrowheads="1"/>
          </p:cNvSpPr>
          <p:nvPr/>
        </p:nvSpPr>
        <p:spPr bwMode="auto">
          <a:xfrm>
            <a:off x="0" y="97795"/>
            <a:ext cx="219932" cy="2616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Рисунок 6" descr="images (3).jpg"/>
          <p:cNvPicPr>
            <a:picLocks noChangeAspect="1"/>
          </p:cNvPicPr>
          <p:nvPr/>
        </p:nvPicPr>
        <p:blipFill>
          <a:blip r:embed="rId3" cstate="print"/>
          <a:stretch>
            <a:fillRect/>
          </a:stretch>
        </p:blipFill>
        <p:spPr>
          <a:xfrm>
            <a:off x="5724127" y="2492896"/>
            <a:ext cx="3268569" cy="2448272"/>
          </a:xfrm>
          <a:prstGeom prst="rect">
            <a:avLst/>
          </a:prstGeom>
        </p:spPr>
      </p:pic>
      <p:pic>
        <p:nvPicPr>
          <p:cNvPr id="8" name="Рисунок 7" descr="images (5).jpg"/>
          <p:cNvPicPr>
            <a:picLocks noChangeAspect="1"/>
          </p:cNvPicPr>
          <p:nvPr/>
        </p:nvPicPr>
        <p:blipFill>
          <a:blip r:embed="rId4" cstate="print"/>
          <a:stretch>
            <a:fillRect/>
          </a:stretch>
        </p:blipFill>
        <p:spPr>
          <a:xfrm>
            <a:off x="4067944" y="4889536"/>
            <a:ext cx="3384376" cy="1968464"/>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3348984"/>
          </a:xfrm>
        </p:spPr>
        <p:txBody>
          <a:bodyPr/>
          <a:lstStyle/>
          <a:p>
            <a:r>
              <a:rPr lang="en-US" sz="2800" dirty="0" smtClean="0"/>
              <a:t>Cloning (in biology) is the process of  naturally appeared or received  genetically identical organisms by asexual (including vegetative) reproduction</a:t>
            </a:r>
            <a:endParaRPr lang="ru-RU" sz="2800" dirty="0"/>
          </a:p>
        </p:txBody>
      </p:sp>
      <p:pic>
        <p:nvPicPr>
          <p:cNvPr id="4" name="Содержимое 3" descr="images.jpg"/>
          <p:cNvPicPr>
            <a:picLocks noGrp="1" noChangeAspect="1"/>
          </p:cNvPicPr>
          <p:nvPr>
            <p:ph idx="1"/>
          </p:nvPr>
        </p:nvPicPr>
        <p:blipFill>
          <a:blip r:embed="rId2" cstate="print"/>
          <a:stretch>
            <a:fillRect/>
          </a:stretch>
        </p:blipFill>
        <p:spPr>
          <a:xfrm>
            <a:off x="2051720" y="2924944"/>
            <a:ext cx="5256584" cy="3453784"/>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1980832"/>
          </a:xfrm>
        </p:spPr>
        <p:txBody>
          <a:bodyPr/>
          <a:lstStyle/>
          <a:p>
            <a:r>
              <a:rPr lang="en-US" sz="2800" dirty="0" smtClean="0"/>
              <a:t>Many people oppose cloning any living creature, even an animal. They think it’s not ethical. The most countries’ policy is strongly against the idea</a:t>
            </a:r>
            <a:endParaRPr lang="ru-RU" sz="2800" dirty="0"/>
          </a:p>
        </p:txBody>
      </p:sp>
      <p:pic>
        <p:nvPicPr>
          <p:cNvPr id="4" name="Содержимое 3" descr="images (8).jpg"/>
          <p:cNvPicPr>
            <a:picLocks noGrp="1" noChangeAspect="1"/>
          </p:cNvPicPr>
          <p:nvPr>
            <p:ph idx="1"/>
          </p:nvPr>
        </p:nvPicPr>
        <p:blipFill>
          <a:blip r:embed="rId2" cstate="print"/>
          <a:stretch>
            <a:fillRect/>
          </a:stretch>
        </p:blipFill>
        <p:spPr>
          <a:xfrm>
            <a:off x="1547664" y="2280349"/>
            <a:ext cx="6408712" cy="4577651"/>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800" dirty="0" smtClean="0"/>
              <a:t>Cons are mainly of moral and humanistic properties  because cloning  </a:t>
            </a:r>
            <a:r>
              <a:rPr lang="en-US" sz="2800" dirty="0" smtClean="0"/>
              <a:t> i</a:t>
            </a:r>
            <a:r>
              <a:rPr lang="en-US" sz="2800" dirty="0" smtClean="0"/>
              <a:t>s</a:t>
            </a:r>
            <a:r>
              <a:rPr lang="en-US" sz="2800" dirty="0" smtClean="0"/>
              <a:t> </a:t>
            </a:r>
            <a:r>
              <a:rPr lang="en-US" sz="2800" dirty="0" smtClean="0"/>
              <a:t>not examined and studied very well  and cloning  of  a human being will be irreversible and will affect the whole  future life  of the mankind. Who will decide how many people should be cloned, what people they should be?</a:t>
            </a:r>
            <a:r>
              <a:rPr lang="ru-RU" sz="2800" dirty="0" smtClean="0"/>
              <a:t/>
            </a:r>
            <a:br>
              <a:rPr lang="ru-RU" sz="2800" dirty="0" smtClean="0"/>
            </a:br>
            <a:endParaRPr lang="ru-RU"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2800" dirty="0" smtClean="0"/>
              <a:t>The problem of the overpopulation would be obvious, if cloning were allowed.</a:t>
            </a:r>
            <a:endParaRPr lang="ru-RU" sz="2800" dirty="0"/>
          </a:p>
        </p:txBody>
      </p:sp>
      <p:pic>
        <p:nvPicPr>
          <p:cNvPr id="4" name="Содержимое 3" descr="images (7).jpg"/>
          <p:cNvPicPr>
            <a:picLocks noGrp="1" noChangeAspect="1"/>
          </p:cNvPicPr>
          <p:nvPr>
            <p:ph idx="1"/>
          </p:nvPr>
        </p:nvPicPr>
        <p:blipFill>
          <a:blip r:embed="rId2" cstate="print"/>
          <a:stretch>
            <a:fillRect/>
          </a:stretch>
        </p:blipFill>
        <p:spPr>
          <a:xfrm>
            <a:off x="2267744" y="2276872"/>
            <a:ext cx="4608512" cy="3456384"/>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3276976"/>
          </a:xfrm>
        </p:spPr>
        <p:txBody>
          <a:bodyPr/>
          <a:lstStyle/>
          <a:p>
            <a:r>
              <a:rPr lang="en-US" sz="2800" dirty="0" smtClean="0"/>
              <a:t>There may be negative social consequences. Genetic constitution of humanity will become the subject of market trading. One of the possible consequences, is that because of   the expensive  cost of the technology, only the rich will be able to get  additional benefits for their children, leading to the genetic improvement of the ruling elite.</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2916936"/>
          </a:xfrm>
        </p:spPr>
        <p:txBody>
          <a:bodyPr/>
          <a:lstStyle/>
          <a:p>
            <a:r>
              <a:rPr lang="en-US" sz="2800" dirty="0" smtClean="0"/>
              <a:t>The society has not been ready yet for the appearance of genetically modified people - and there will always hate and enmity between the old line, natural people - and new, artificial people.</a:t>
            </a:r>
            <a:r>
              <a:rPr lang="ru-RU" sz="2800" dirty="0" smtClean="0"/>
              <a:t/>
            </a:r>
            <a:br>
              <a:rPr lang="ru-RU" sz="2800" dirty="0" smtClean="0"/>
            </a:br>
            <a:endParaRPr lang="ru-RU" sz="2800" dirty="0"/>
          </a:p>
        </p:txBody>
      </p:sp>
      <p:pic>
        <p:nvPicPr>
          <p:cNvPr id="4" name="Содержимое 3" descr="images (1).jpg"/>
          <p:cNvPicPr>
            <a:picLocks noGrp="1" noChangeAspect="1"/>
          </p:cNvPicPr>
          <p:nvPr>
            <p:ph idx="1"/>
          </p:nvPr>
        </p:nvPicPr>
        <p:blipFill>
          <a:blip r:embed="rId2" cstate="print"/>
          <a:stretch>
            <a:fillRect/>
          </a:stretch>
        </p:blipFill>
        <p:spPr>
          <a:xfrm>
            <a:off x="2195736" y="3149209"/>
            <a:ext cx="4896544" cy="325842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3204968"/>
          </a:xfrm>
        </p:spPr>
        <p:txBody>
          <a:bodyPr/>
          <a:lstStyle/>
          <a:p>
            <a:r>
              <a:rPr lang="en-US" sz="2800" dirty="0" smtClean="0"/>
              <a:t> Some aggressive leaders may get the opportunity to create cloned soldiers with genetic modification.</a:t>
            </a:r>
            <a:r>
              <a:rPr lang="ru-RU" sz="2800" dirty="0" smtClean="0"/>
              <a:t/>
            </a:r>
            <a:br>
              <a:rPr lang="ru-RU" sz="2800" dirty="0" smtClean="0"/>
            </a:br>
            <a:r>
              <a:rPr lang="en-US" sz="2800" dirty="0" smtClean="0"/>
              <a:t>No brains, no pains they say.</a:t>
            </a:r>
            <a:r>
              <a:rPr lang="ru-RU" sz="2800" dirty="0" smtClean="0"/>
              <a:t/>
            </a:r>
            <a:br>
              <a:rPr lang="ru-RU" sz="2800" dirty="0" smtClean="0"/>
            </a:br>
            <a:endParaRPr lang="ru-RU" sz="2800" dirty="0"/>
          </a:p>
        </p:txBody>
      </p:sp>
      <p:pic>
        <p:nvPicPr>
          <p:cNvPr id="4" name="Содержимое 3" descr="images (4).jpg"/>
          <p:cNvPicPr>
            <a:picLocks noGrp="1" noChangeAspect="1"/>
          </p:cNvPicPr>
          <p:nvPr>
            <p:ph idx="1"/>
          </p:nvPr>
        </p:nvPicPr>
        <p:blipFill>
          <a:blip r:embed="rId2" cstate="print"/>
          <a:stretch>
            <a:fillRect/>
          </a:stretch>
        </p:blipFill>
        <p:spPr>
          <a:xfrm>
            <a:off x="1763688" y="2348880"/>
            <a:ext cx="5688632" cy="426098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332656"/>
            <a:ext cx="7772400" cy="2952328"/>
          </a:xfrm>
        </p:spPr>
        <p:txBody>
          <a:bodyPr/>
          <a:lstStyle/>
          <a:p>
            <a:r>
              <a:rPr lang="en-US" sz="2400" dirty="0" smtClean="0"/>
              <a:t>The future of cloning is unpredictable.  The technology (at least for now) is not  developed enough, and even scientists supporting  “cloning” say that it is impossible to predict what properties of the "grown" people  will appear in the nearest future and in a hundred years.</a:t>
            </a:r>
            <a:r>
              <a:rPr lang="ru-RU" sz="2800" dirty="0" smtClean="0"/>
              <a:t/>
            </a:r>
            <a:br>
              <a:rPr lang="ru-RU" sz="2800" dirty="0" smtClean="0"/>
            </a:br>
            <a:endParaRPr lang="ru-RU" sz="2800" dirty="0"/>
          </a:p>
        </p:txBody>
      </p:sp>
      <p:pic>
        <p:nvPicPr>
          <p:cNvPr id="4" name="Содержимое 3" descr="images (10).jpg"/>
          <p:cNvPicPr>
            <a:picLocks noGrp="1" noChangeAspect="1"/>
          </p:cNvPicPr>
          <p:nvPr>
            <p:ph idx="1"/>
          </p:nvPr>
        </p:nvPicPr>
        <p:blipFill>
          <a:blip r:embed="rId2" cstate="print"/>
          <a:stretch>
            <a:fillRect/>
          </a:stretch>
        </p:blipFill>
        <p:spPr>
          <a:xfrm>
            <a:off x="755576" y="3715300"/>
            <a:ext cx="3600400" cy="2909124"/>
          </a:xfrm>
        </p:spPr>
      </p:pic>
      <p:pic>
        <p:nvPicPr>
          <p:cNvPr id="5" name="Рисунок 4" descr="images.jpg"/>
          <p:cNvPicPr>
            <a:picLocks noChangeAspect="1"/>
          </p:cNvPicPr>
          <p:nvPr/>
        </p:nvPicPr>
        <p:blipFill>
          <a:blip r:embed="rId3" cstate="print"/>
          <a:stretch>
            <a:fillRect/>
          </a:stretch>
        </p:blipFill>
        <p:spPr>
          <a:xfrm>
            <a:off x="5436096" y="3140968"/>
            <a:ext cx="2808312" cy="3616622"/>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33</TotalTime>
  <Words>330</Words>
  <Application>Microsoft Office PowerPoint</Application>
  <PresentationFormat>Экран (4:3)</PresentationFormat>
  <Paragraphs>13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Метро</vt:lpstr>
      <vt:lpstr>  Human cloning is playing God</vt:lpstr>
      <vt:lpstr>Cloning (in biology) is the process of  naturally appeared or received  genetically identical organisms by asexual (including vegetative) reproduction</vt:lpstr>
      <vt:lpstr>Many people oppose cloning any living creature, even an animal. They think it’s not ethical. The most countries’ policy is strongly against the idea</vt:lpstr>
      <vt:lpstr>Cons are mainly of moral and humanistic properties  because cloning   is not examined and studied very well  and cloning  of  a human being will be irreversible and will affect the whole  future life  of the mankind. Who will decide how many people should be cloned, what people they should be? </vt:lpstr>
      <vt:lpstr>The problem of the overpopulation would be obvious, if cloning were allowed.</vt:lpstr>
      <vt:lpstr>There may be negative social consequences. Genetic constitution of humanity will become the subject of market trading. One of the possible consequences, is that because of   the expensive  cost of the technology, only the rich will be able to get  additional benefits for their children, leading to the genetic improvement of the ruling elite. </vt:lpstr>
      <vt:lpstr>The society has not been ready yet for the appearance of genetically modified people - and there will always hate and enmity between the old line, natural people - and new, artificial people. </vt:lpstr>
      <vt:lpstr> Some aggressive leaders may get the opportunity to create cloned soldiers with genetic modification. No brains, no pains they say. </vt:lpstr>
      <vt:lpstr>The future of cloning is unpredictable.  The technology (at least for now) is not  developed enough, and even scientists supporting  “cloning” say that it is impossible to predict what properties of the "grown" people  will appear in the nearest future and in a hundred years. </vt:lpstr>
      <vt:lpstr> There will be difficulties with law,  identification of such people. Nobody knows what to do with these new people.  Do they legally (at least) differ from us? Do we need to give them a passport? Can we use "grown" babies for medical experiments - because no mother will accept them as her own child? Who would bring them up? How to teach them –just imagine what twenty "normal" seven -year old classmates would do with one "artificial"? So the decision is to create reservations? Whatever it would be it will be the division of humankind on this basis. And so on - a lot of problems which mankind is not ready to solve... </vt:lpstr>
      <vt:lpstr> Opponents of human cloning reveal the main arguments - clones will have a short life span and dangerous diseases, such as cancer.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Human cloning is playing God</dc:title>
  <dc:creator>Админ</dc:creator>
  <cp:lastModifiedBy>1</cp:lastModifiedBy>
  <cp:revision>9</cp:revision>
  <dcterms:created xsi:type="dcterms:W3CDTF">2013-02-24T07:35:22Z</dcterms:created>
  <dcterms:modified xsi:type="dcterms:W3CDTF">2013-03-18T13:38:41Z</dcterms:modified>
</cp:coreProperties>
</file>