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7" r:id="rId9"/>
    <p:sldId id="266" r:id="rId10"/>
    <p:sldId id="268" r:id="rId11"/>
    <p:sldId id="269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1FD117-0C4E-4DFB-BFA9-826A812646FA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F63837F-1B33-4F8A-8F2A-1BD4A56B40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23728" y="620688"/>
            <a:ext cx="6334472" cy="4397874"/>
          </a:xfrm>
        </p:spPr>
        <p:txBody>
          <a:bodyPr>
            <a:normAutofit/>
          </a:bodyPr>
          <a:lstStyle/>
          <a:p>
            <a:pPr lvl="0" algn="ctr"/>
            <a:r>
              <a:rPr lang="ru-RU" sz="3600" dirty="0" smtClean="0"/>
              <a:t>Формирование </a:t>
            </a:r>
            <a:r>
              <a:rPr lang="ru-RU" sz="3600" dirty="0"/>
              <a:t>навыка </a:t>
            </a:r>
            <a:r>
              <a:rPr lang="ru-RU" sz="3600"/>
              <a:t>чтения 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у </a:t>
            </a:r>
            <a:r>
              <a:rPr lang="ru-RU" sz="3600" dirty="0"/>
              <a:t>первоклассников средствами заданий тренировочного </a:t>
            </a:r>
            <a:r>
              <a:rPr lang="ru-RU" sz="3600" dirty="0" smtClean="0"/>
              <a:t>характера</a:t>
            </a:r>
            <a:r>
              <a:rPr lang="ru-RU" sz="3600" b="1" dirty="0" smtClean="0"/>
              <a:t>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Новикова Татьяна Михайловна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r>
              <a:rPr lang="ru-RU" dirty="0" smtClean="0"/>
              <a:t>МКОУ «СОШ №1» г. Николаевска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09120"/>
            <a:ext cx="22764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61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accent3"/>
                </a:solidFill>
              </a:rPr>
              <a:t>Пример </a:t>
            </a:r>
            <a:r>
              <a:rPr lang="ru-RU" sz="2800" b="1" dirty="0" err="1">
                <a:solidFill>
                  <a:schemeClr val="accent3"/>
                </a:solidFill>
              </a:rPr>
              <a:t>синквейна</a:t>
            </a:r>
            <a:r>
              <a:rPr lang="ru-RU" sz="2800" b="1" dirty="0">
                <a:solidFill>
                  <a:schemeClr val="accent3"/>
                </a:solidFill>
              </a:rPr>
              <a:t> на </a:t>
            </a:r>
            <a:r>
              <a:rPr lang="ru-RU" sz="2800" b="1" dirty="0" smtClean="0">
                <a:solidFill>
                  <a:schemeClr val="accent3"/>
                </a:solidFill>
              </a:rPr>
              <a:t>тему « учитель»:</a:t>
            </a:r>
            <a:r>
              <a:rPr lang="ru-RU" sz="2800" dirty="0">
                <a:solidFill>
                  <a:schemeClr val="accent3"/>
                </a:solidFill>
              </a:rPr>
              <a:t/>
            </a:r>
            <a:br>
              <a:rPr lang="ru-RU" sz="2800" dirty="0">
                <a:solidFill>
                  <a:schemeClr val="accent3"/>
                </a:solidFill>
              </a:rPr>
            </a:br>
            <a:endParaRPr lang="ru-RU" sz="2800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Учитель</a:t>
            </a:r>
            <a:endParaRPr lang="ru-RU" b="1" i="1" dirty="0"/>
          </a:p>
          <a:p>
            <a:r>
              <a:rPr lang="ru-RU" b="1" i="1" dirty="0"/>
              <a:t>Добрый, мудрый.</a:t>
            </a:r>
          </a:p>
          <a:p>
            <a:r>
              <a:rPr lang="ru-RU" b="1" i="1" dirty="0"/>
              <a:t>Учит,  переживает, надеется.</a:t>
            </a:r>
          </a:p>
          <a:p>
            <a:r>
              <a:rPr lang="ru-RU" b="1" i="1" dirty="0"/>
              <a:t>Понимает проблемы своих учеников.</a:t>
            </a:r>
          </a:p>
          <a:p>
            <a:r>
              <a:rPr lang="ru-RU" b="1" i="1" dirty="0"/>
              <a:t>Наставник, друг.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1008"/>
            <a:ext cx="3096344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125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529264" cy="2650306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3"/>
                </a:solidFill>
              </a:rPr>
              <a:t>Спасибо за внимание!</a:t>
            </a:r>
            <a:endParaRPr lang="ru-RU" sz="4800" b="1" i="1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56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313240" cy="5801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692696"/>
            <a:ext cx="7313240" cy="578125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800" b="1" i="1" dirty="0"/>
              <a:t>Цель опыта</a:t>
            </a:r>
            <a:r>
              <a:rPr lang="ru-RU" sz="1800" b="1" dirty="0"/>
              <a:t>:</a:t>
            </a:r>
            <a:r>
              <a:rPr lang="ru-RU" sz="1800" dirty="0"/>
              <a:t> </a:t>
            </a:r>
            <a:endParaRPr lang="ru-RU" sz="1800" dirty="0" smtClean="0"/>
          </a:p>
          <a:p>
            <a:pPr marL="0" lvl="0" indent="0" algn="just">
              <a:buNone/>
            </a:pPr>
            <a:r>
              <a:rPr lang="ru-RU" sz="1800" dirty="0" smtClean="0"/>
              <a:t>теоретически </a:t>
            </a:r>
            <a:r>
              <a:rPr lang="ru-RU" sz="1800" dirty="0"/>
              <a:t>обосновать и апробировать методику проведения заданий тренировочного характера, способствующие формированию навыка чтения у первоклассников.</a:t>
            </a:r>
          </a:p>
          <a:p>
            <a:pPr marL="0" lvl="0" indent="0">
              <a:buNone/>
            </a:pPr>
            <a:r>
              <a:rPr lang="ru-RU" sz="1800" dirty="0"/>
              <a:t> </a:t>
            </a:r>
            <a:r>
              <a:rPr lang="ru-RU" sz="1800" b="1" i="1" dirty="0"/>
              <a:t>Задачи:</a:t>
            </a:r>
            <a:endParaRPr lang="ru-RU" sz="1800" dirty="0"/>
          </a:p>
          <a:p>
            <a:pPr marL="0" indent="0" algn="just">
              <a:buNone/>
            </a:pPr>
            <a:r>
              <a:rPr lang="ru-RU" sz="1800" b="1" i="1" dirty="0"/>
              <a:t> </a:t>
            </a:r>
            <a:r>
              <a:rPr lang="ru-RU" sz="1800" dirty="0" smtClean="0"/>
              <a:t>- </a:t>
            </a:r>
            <a:r>
              <a:rPr lang="ru-RU" sz="1800" dirty="0"/>
              <a:t>проанализировать литературу, имеющуюся по данной теме; </a:t>
            </a:r>
          </a:p>
          <a:p>
            <a:pPr marL="0" indent="0" algn="just">
              <a:buNone/>
            </a:pPr>
            <a:r>
              <a:rPr lang="ru-RU" sz="1800" dirty="0"/>
              <a:t>- подобрать упражнения направленные на развитие четкости произношения, фонематического слуха, развивающее боковое зрение и отрабатывающий прямой взгляд, вырабатывающее внимание к слову и его частям, развивающие оперативную память, способствующие синтезу восприятия и понимания;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309365"/>
            <a:ext cx="1656184" cy="24125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346657"/>
            <a:ext cx="3131840" cy="233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9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265030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3"/>
                </a:solidFill>
              </a:rPr>
              <a:t>В </a:t>
            </a:r>
            <a:r>
              <a:rPr lang="ru-RU" b="1" i="1" dirty="0">
                <a:solidFill>
                  <a:schemeClr val="accent3"/>
                </a:solidFill>
              </a:rPr>
              <a:t>работе по совершенствованию навыка чтения, можно использовать следующие упражнения: </a:t>
            </a:r>
            <a:r>
              <a:rPr lang="ru-RU" b="1" dirty="0">
                <a:solidFill>
                  <a:schemeClr val="accent3"/>
                </a:solidFill>
              </a:rPr>
              <a:t/>
            </a:r>
            <a:br>
              <a:rPr lang="ru-RU" b="1" dirty="0">
                <a:solidFill>
                  <a:schemeClr val="accent3"/>
                </a:solidFill>
              </a:rPr>
            </a:br>
            <a:endParaRPr lang="ru-RU" b="1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204864"/>
            <a:ext cx="8280920" cy="4536504"/>
          </a:xfrm>
        </p:spPr>
        <p:txBody>
          <a:bodyPr>
            <a:normAutofit/>
          </a:bodyPr>
          <a:lstStyle/>
          <a:p>
            <a:endParaRPr lang="ru-RU" sz="3600" b="1" dirty="0" smtClean="0"/>
          </a:p>
          <a:p>
            <a:r>
              <a:rPr lang="ru-RU" sz="3600" b="1" dirty="0" smtClean="0"/>
              <a:t>- </a:t>
            </a:r>
            <a:r>
              <a:rPr lang="ru-RU" sz="3600" b="1" dirty="0"/>
              <a:t>упражнения для развития четкости произношения;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- </a:t>
            </a:r>
            <a:r>
              <a:rPr lang="ru-RU" sz="3600" b="1" dirty="0"/>
              <a:t>упражнения для развития фонематического слуха;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4290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758" y="5301208"/>
            <a:ext cx="833060" cy="1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3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5801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8208912" cy="619268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sz="3600" b="1" dirty="0"/>
              <a:t>- </a:t>
            </a:r>
            <a:r>
              <a:rPr lang="ru-RU" sz="3300" b="1" dirty="0"/>
              <a:t>упражнения, развивающие боковое зрение и отрабатывающие прямой взгляд;</a:t>
            </a:r>
          </a:p>
          <a:p>
            <a:pPr marL="0" indent="0">
              <a:buNone/>
            </a:pPr>
            <a:r>
              <a:rPr lang="ru-RU" sz="3300" b="1" dirty="0"/>
              <a:t> </a:t>
            </a:r>
            <a:endParaRPr lang="ru-RU" sz="3300" b="1" dirty="0" smtClean="0"/>
          </a:p>
          <a:p>
            <a:endParaRPr lang="ru-RU" sz="3300" b="1" dirty="0" smtClean="0"/>
          </a:p>
          <a:p>
            <a:r>
              <a:rPr lang="ru-RU" sz="3300" b="1" dirty="0" smtClean="0"/>
              <a:t>- </a:t>
            </a:r>
            <a:r>
              <a:rPr lang="ru-RU" sz="3300" b="1" dirty="0"/>
              <a:t>упражнения, вырабатывающие внимание к слову и его частям и являющиеся    предпосылкой правильного и скоростного чтения;</a:t>
            </a:r>
          </a:p>
          <a:p>
            <a:endParaRPr lang="ru-RU" sz="33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2283598"/>
            <a:ext cx="1656184" cy="124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517232"/>
            <a:ext cx="1584299" cy="111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7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169224" cy="5801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8064896" cy="6069288"/>
          </a:xfrm>
        </p:spPr>
        <p:txBody>
          <a:bodyPr/>
          <a:lstStyle/>
          <a:p>
            <a:r>
              <a:rPr lang="ru-RU" sz="3200" b="1" dirty="0"/>
              <a:t>упражнения, развивающие оперативную память, устойчивость внимания</a:t>
            </a:r>
            <a:r>
              <a:rPr lang="ru-RU" sz="3200" b="1" dirty="0" smtClean="0"/>
              <a:t>.</a:t>
            </a:r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r>
              <a:rPr lang="ru-RU" sz="3200" b="1" dirty="0" smtClean="0"/>
              <a:t>- </a:t>
            </a:r>
            <a:r>
              <a:rPr lang="ru-RU" sz="3200" b="1" dirty="0"/>
              <a:t>упражнения, развивающие гибкость и скорость чтения про себя и вслух;</a:t>
            </a:r>
          </a:p>
          <a:p>
            <a:endParaRPr lang="ru-RU" sz="3200" b="1" dirty="0" smtClean="0"/>
          </a:p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869160"/>
            <a:ext cx="26003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72817"/>
            <a:ext cx="1792610" cy="1768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68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385248" cy="13002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764704"/>
            <a:ext cx="7385248" cy="5709248"/>
          </a:xfrm>
        </p:spPr>
        <p:txBody>
          <a:bodyPr/>
          <a:lstStyle/>
          <a:p>
            <a:r>
              <a:rPr lang="ru-RU" sz="3200" b="1" dirty="0"/>
              <a:t>- упражнения, способствующие </a:t>
            </a:r>
            <a:r>
              <a:rPr lang="ru-RU" sz="3200" b="1"/>
              <a:t>синтезу </a:t>
            </a:r>
            <a:r>
              <a:rPr lang="ru-RU" sz="3200" b="1" smtClean="0"/>
              <a:t>восприятия </a:t>
            </a:r>
            <a:r>
              <a:rPr lang="ru-RU" sz="3200" b="1" dirty="0"/>
              <a:t>и понимания;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574" y="2564904"/>
            <a:ext cx="25622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5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963544" cy="7200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980728"/>
            <a:ext cx="8424936" cy="549322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b="1" dirty="0"/>
              <a:t>«Чтение – это окошко, через которое дети видят и познают мир и самих себя. Оно открывается перед ребенком лишь тогда, когда наряду с чтением, одновременно с ним и даже раньше, чем впервые раскрыта книга, начинается кропотливая работа над словами</a:t>
            </a:r>
            <a:r>
              <a:rPr lang="ru-RU" b="1" dirty="0" smtClean="0"/>
              <a:t>».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В.А</a:t>
            </a:r>
            <a:r>
              <a:rPr lang="ru-RU" b="1" dirty="0"/>
              <a:t>. Сухомлинский 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717032"/>
            <a:ext cx="3318055" cy="247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68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395592" cy="1431032"/>
          </a:xfrm>
        </p:spPr>
        <p:txBody>
          <a:bodyPr>
            <a:noAutofit/>
          </a:bodyPr>
          <a:lstStyle/>
          <a:p>
            <a:pPr lvl="0" algn="ctr"/>
            <a:r>
              <a:rPr lang="ru-RU" sz="4400" b="1" dirty="0" smtClean="0">
                <a:solidFill>
                  <a:schemeClr val="accent3"/>
                </a:solidFill>
              </a:rPr>
              <a:t>Результативность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075240" cy="49891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/>
              <a:t>Данные упражнения  предназначены для </a:t>
            </a:r>
            <a:r>
              <a:rPr lang="ru-RU" dirty="0" smtClean="0"/>
              <a:t>работы с первоклассниками. В течение первого года обучения    на уроках чтения систематически использовала </a:t>
            </a:r>
            <a:r>
              <a:rPr lang="ru-RU" dirty="0"/>
              <a:t>задания</a:t>
            </a:r>
          </a:p>
          <a:p>
            <a:pPr marL="0" indent="0">
              <a:buNone/>
            </a:pPr>
            <a:r>
              <a:rPr lang="ru-RU" dirty="0"/>
              <a:t>т</a:t>
            </a:r>
            <a:r>
              <a:rPr lang="ru-RU" dirty="0" smtClean="0"/>
              <a:t>ренировочного характера всех групп.</a:t>
            </a:r>
          </a:p>
          <a:p>
            <a:pPr marL="0" indent="0">
              <a:buNone/>
            </a:pPr>
            <a:r>
              <a:rPr lang="ru-RU" dirty="0" smtClean="0"/>
              <a:t> 	Эта работа </a:t>
            </a:r>
            <a:r>
              <a:rPr lang="ru-RU" dirty="0"/>
              <a:t>помогла значительно улучшить процесс обучения чтению, повысить интерес к нему учащихся, что сказалась на конечных результатах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- у детей улучшилась техника чтения;</a:t>
            </a:r>
          </a:p>
          <a:p>
            <a:r>
              <a:rPr lang="ru-RU" dirty="0"/>
              <a:t>- увеличился объем чтения;</a:t>
            </a:r>
          </a:p>
          <a:p>
            <a:r>
              <a:rPr lang="ru-RU" dirty="0"/>
              <a:t> - чтение стало выразительным и осмысленным;</a:t>
            </a:r>
          </a:p>
          <a:p>
            <a:r>
              <a:rPr lang="ru-RU" dirty="0"/>
              <a:t> - повысилась читательская активность;</a:t>
            </a:r>
          </a:p>
          <a:p>
            <a:r>
              <a:rPr lang="ru-RU" dirty="0"/>
              <a:t> - урок чтения стал любимым уроком для многих детей.</a:t>
            </a:r>
            <a:r>
              <a:rPr lang="ru-RU" b="1" dirty="0"/>
              <a:t>   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450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7"/>
            <a:ext cx="6891536" cy="1128911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err="1">
                <a:solidFill>
                  <a:schemeClr val="accent3"/>
                </a:solidFill>
              </a:rPr>
              <a:t>Синквейн</a:t>
            </a:r>
            <a:endParaRPr lang="ru-RU" sz="7200" i="1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352928" cy="513318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 </a:t>
            </a:r>
            <a:r>
              <a:rPr lang="ru-RU" b="1" u="sng" dirty="0"/>
              <a:t>Первая строка </a:t>
            </a:r>
            <a:r>
              <a:rPr lang="ru-RU" dirty="0"/>
              <a:t>— тема </a:t>
            </a:r>
            <a:r>
              <a:rPr lang="ru-RU" dirty="0" err="1"/>
              <a:t>синквейна</a:t>
            </a:r>
            <a:r>
              <a:rPr lang="ru-RU" dirty="0"/>
              <a:t>, заключает в себе одно слово (обычно существительное или местоимение), которое обозначает объект или предмет, о котором пойдет речь.</a:t>
            </a:r>
          </a:p>
          <a:p>
            <a:pPr algn="just"/>
            <a:r>
              <a:rPr lang="ru-RU" b="1" u="sng" dirty="0"/>
              <a:t>Вторая строка </a:t>
            </a:r>
            <a:r>
              <a:rPr lang="ru-RU" dirty="0"/>
              <a:t>— два слова (чаще всего прилагательные или причастия), они дают описание признаков и свойств выбранного в </a:t>
            </a:r>
            <a:r>
              <a:rPr lang="ru-RU" dirty="0" err="1"/>
              <a:t>синквейне</a:t>
            </a:r>
            <a:r>
              <a:rPr lang="ru-RU" dirty="0"/>
              <a:t> предмета или объекта.</a:t>
            </a:r>
          </a:p>
          <a:p>
            <a:pPr algn="just"/>
            <a:r>
              <a:rPr lang="ru-RU" b="1" u="sng" dirty="0"/>
              <a:t>Третья строка </a:t>
            </a:r>
            <a:r>
              <a:rPr lang="ru-RU" dirty="0"/>
              <a:t>— образована тремя глаголами или деепричастиями, описывающими характерные действия объекта.</a:t>
            </a:r>
          </a:p>
          <a:p>
            <a:pPr algn="just"/>
            <a:r>
              <a:rPr lang="ru-RU" b="1" u="sng" dirty="0"/>
              <a:t>Четвертая строка</a:t>
            </a:r>
            <a:r>
              <a:rPr lang="ru-RU" dirty="0"/>
              <a:t> — фраза из четырёх слов, выражающая личное отношение автора </a:t>
            </a:r>
            <a:r>
              <a:rPr lang="ru-RU" dirty="0" err="1"/>
              <a:t>синквейна</a:t>
            </a:r>
            <a:r>
              <a:rPr lang="ru-RU" dirty="0"/>
              <a:t> к описываемому предмету или объекту.</a:t>
            </a:r>
          </a:p>
          <a:p>
            <a:pPr algn="just"/>
            <a:r>
              <a:rPr lang="ru-RU" b="1" u="sng" dirty="0"/>
              <a:t>Пятая строк</a:t>
            </a:r>
            <a:r>
              <a:rPr lang="ru-RU" dirty="0"/>
              <a:t>а — одно слово-резюме, характеризующее суть предмета или объекта.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121318" cy="12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89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323</TotalTime>
  <Words>277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Формирование навыка чтения  у первоклассников средствами заданий тренировочного характера  </vt:lpstr>
      <vt:lpstr>Презентация PowerPoint</vt:lpstr>
      <vt:lpstr>В работе по совершенствованию навыка чтения, можно использовать следующие упражнения:  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Результативность </vt:lpstr>
      <vt:lpstr>Синквейн</vt:lpstr>
      <vt:lpstr>Пример синквейна на тему « учитель»: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навыка чтения у первоклассников средствами заданий тренировочного характера</dc:title>
  <dc:creator>user</dc:creator>
  <cp:lastModifiedBy>user</cp:lastModifiedBy>
  <cp:revision>19</cp:revision>
  <cp:lastPrinted>2013-02-27T14:54:11Z</cp:lastPrinted>
  <dcterms:created xsi:type="dcterms:W3CDTF">2013-02-25T15:11:53Z</dcterms:created>
  <dcterms:modified xsi:type="dcterms:W3CDTF">2013-02-27T16:01:59Z</dcterms:modified>
</cp:coreProperties>
</file>