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3" r:id="rId8"/>
    <p:sldId id="268" r:id="rId9"/>
    <p:sldId id="264" r:id="rId10"/>
    <p:sldId id="265" r:id="rId11"/>
    <p:sldId id="266" r:id="rId12"/>
    <p:sldId id="269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C00612A-4273-48D0-9CD0-61C2D005D7AF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AD33FB2-8166-491E-8007-041F64F2B1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080;%20&#1076;&#1086;&#1082;&#1091;&#1084;&#1077;&#1085;&#1090;&#1099;\P.%20CHaikovskii%20-%20Vremena%20goda%20Zima.mp3" TargetMode="Externa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4714907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Bookman Old Style" pitchFamily="18" charset="0"/>
              </a:rPr>
              <a:t>Однородные члены предложения.</a:t>
            </a:r>
            <a:br>
              <a:rPr lang="ru-RU" sz="6000" b="1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 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6715147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Зимний вечер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785794"/>
            <a:ext cx="5143536" cy="59293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зимний вече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785794"/>
            <a:ext cx="5143518" cy="585791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-45718"/>
            <a:ext cx="814393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68579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85728"/>
          <a:ext cx="8143932" cy="635798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071966"/>
                <a:gridCol w="4071966"/>
              </a:tblGrid>
              <a:tr h="43597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Предложения для перестройки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Слова для справок</a:t>
                      </a:r>
                      <a:endParaRPr lang="ru-RU" dirty="0"/>
                    </a:p>
                  </a:txBody>
                  <a:tcPr/>
                </a:tc>
              </a:tr>
              <a:tr h="592200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Bookman Old Style" pitchFamily="18" charset="0"/>
                        </a:rPr>
                        <a:t>Зимний день ярок. Мороз подгоняет прохожих. Снег переливается серебром. Деревья, крыши домов украшены инеем. А зимний вечер приносит ощущение тайны.</a:t>
                      </a:r>
                      <a:endParaRPr lang="ru-RU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smtClean="0">
                          <a:latin typeface="Bookman Old Style" pitchFamily="18" charset="0"/>
                        </a:rPr>
                        <a:t>торопит наряден сказка искрится кусты колдовство </a:t>
                      </a:r>
                      <a:r>
                        <a:rPr lang="ru-RU" sz="4800" dirty="0" smtClean="0">
                          <a:latin typeface="Bookman Old Style" pitchFamily="18" charset="0"/>
                        </a:rPr>
                        <a:t>провода</a:t>
                      </a:r>
                      <a:endParaRPr lang="ru-RU" sz="48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2123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Зимний день ярок и наряден. Мороз подгоняет, торопит прохожих. Снег искрится, переливается серебром. Деревья, кусты, крыши домов, провода украшены инеем. </a:t>
            </a:r>
            <a:br>
              <a:rPr lang="ru-RU" dirty="0" smtClean="0">
                <a:latin typeface="Bookman Old Style" pitchFamily="18" charset="0"/>
              </a:rPr>
            </a:br>
            <a:r>
              <a:rPr lang="ru-RU" dirty="0" smtClean="0">
                <a:latin typeface="Bookman Old Style" pitchFamily="18" charset="0"/>
              </a:rPr>
              <a:t>А зимний вечер приносит ощущение колдовства, тайны.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572272"/>
            <a:ext cx="740664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2852"/>
            <a:ext cx="7406640" cy="107157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Bookman Old Style" pitchFamily="18" charset="0"/>
              </a:rPr>
              <a:t>Петр Ильич Чайковский </a:t>
            </a:r>
            <a:br>
              <a:rPr lang="ru-RU" sz="3600" b="1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(1840 – 1893)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1285860"/>
            <a:ext cx="4000528" cy="51435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чайковский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1285860"/>
            <a:ext cx="4000528" cy="5143536"/>
          </a:xfrm>
          <a:prstGeom prst="rect">
            <a:avLst/>
          </a:prstGeom>
        </p:spPr>
      </p:pic>
      <p:pic>
        <p:nvPicPr>
          <p:cNvPr id="5" name="P. CHaikovskii - Vremena goda Zim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786578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2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14080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Bookman Old Style" pitchFamily="18" charset="0"/>
              </a:rPr>
              <a:t>Домашнее задание:</a:t>
            </a:r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r>
              <a:rPr lang="ru-RU" dirty="0" smtClean="0">
                <a:latin typeface="Bookman Old Style" pitchFamily="18" charset="0"/>
              </a:rPr>
              <a:t>Написать сочинение-миниатюру о том, как вы проводите свой выходной день. Обязательно использовать однородные члены предложения.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643710"/>
            <a:ext cx="740664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578647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Русский язык </a:t>
            </a:r>
            <a:br>
              <a:rPr lang="ru-RU" b="1" dirty="0" smtClean="0">
                <a:latin typeface="Bookman Old Style" pitchFamily="18" charset="0"/>
              </a:rPr>
            </a:br>
            <a:r>
              <a:rPr lang="ru-RU" b="1" dirty="0" smtClean="0">
                <a:latin typeface="Bookman Old Style" pitchFamily="18" charset="0"/>
              </a:rPr>
              <a:t>в умелых руках </a:t>
            </a:r>
            <a:br>
              <a:rPr lang="ru-RU" b="1" dirty="0" smtClean="0">
                <a:latin typeface="Bookman Old Style" pitchFamily="18" charset="0"/>
              </a:rPr>
            </a:br>
            <a:r>
              <a:rPr lang="ru-RU" b="1" dirty="0" smtClean="0">
                <a:latin typeface="Bookman Old Style" pitchFamily="18" charset="0"/>
              </a:rPr>
              <a:t>и в опытных устах красив, певуч, выразителен, гибок, послушен, ловок </a:t>
            </a:r>
            <a:br>
              <a:rPr lang="ru-RU" b="1" dirty="0" smtClean="0">
                <a:latin typeface="Bookman Old Style" pitchFamily="18" charset="0"/>
              </a:rPr>
            </a:br>
            <a:r>
              <a:rPr lang="ru-RU" b="1" dirty="0" smtClean="0">
                <a:latin typeface="Bookman Old Style" pitchFamily="18" charset="0"/>
              </a:rPr>
              <a:t>и вместителен.</a:t>
            </a:r>
            <a:br>
              <a:rPr lang="ru-RU" b="1" dirty="0" smtClean="0">
                <a:latin typeface="Bookman Old Style" pitchFamily="18" charset="0"/>
              </a:rPr>
            </a:br>
            <a:r>
              <a:rPr lang="ru-RU" b="1" dirty="0" smtClean="0">
                <a:latin typeface="Bookman Old Style" pitchFamily="18" charset="0"/>
              </a:rPr>
              <a:t/>
            </a:r>
            <a:br>
              <a:rPr lang="ru-RU" b="1" dirty="0" smtClean="0">
                <a:latin typeface="Bookman Old Style" pitchFamily="18" charset="0"/>
              </a:rPr>
            </a:br>
            <a:r>
              <a:rPr lang="ru-RU" b="1" dirty="0" smtClean="0">
                <a:latin typeface="Bookman Old Style" pitchFamily="18" charset="0"/>
              </a:rPr>
              <a:t>А.Куприн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643710"/>
            <a:ext cx="64008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6357981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latin typeface="Bookman Old Style" pitchFamily="18" charset="0"/>
              </a:rPr>
              <a:t>Цели и задачи урока:</a:t>
            </a: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>1. Повторить и систематизировать сведения об однородных членах предложения.</a:t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>2. </a:t>
            </a:r>
            <a:r>
              <a:rPr lang="ru-RU" sz="2800" b="1" u="sng" dirty="0" smtClean="0">
                <a:latin typeface="Bookman Old Style" pitchFamily="18" charset="0"/>
              </a:rPr>
              <a:t>Знать</a:t>
            </a:r>
            <a:r>
              <a:rPr lang="ru-RU" sz="2800" b="1" dirty="0" smtClean="0">
                <a:latin typeface="Bookman Old Style" pitchFamily="18" charset="0"/>
              </a:rPr>
              <a:t> признаки ОЧ, изобразительно-выразительную роль данных конструкций.</a:t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>3. </a:t>
            </a:r>
            <a:r>
              <a:rPr lang="ru-RU" sz="2800" b="1" u="sng" dirty="0" smtClean="0">
                <a:latin typeface="Bookman Old Style" pitchFamily="18" charset="0"/>
              </a:rPr>
              <a:t>Уметь</a:t>
            </a:r>
            <a:r>
              <a:rPr lang="ru-RU" sz="2800" b="1" dirty="0" smtClean="0">
                <a:latin typeface="Bookman Old Style" pitchFamily="18" charset="0"/>
              </a:rPr>
              <a:t> находить ОЧ, определять их синтаксическую роль, составлять схемы, конструировать предложения с ОЧ.</a:t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>4. Развивать речь учеников, интерес к языку, воспитывать коммуникабельность. 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72272"/>
            <a:ext cx="6400800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650085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latin typeface="Bookman Old Style" pitchFamily="18" charset="0"/>
              </a:rPr>
              <a:t>Проверьте, пожалуйста:</a:t>
            </a:r>
            <a:r>
              <a:rPr lang="ru-RU" sz="4000" dirty="0" smtClean="0">
                <a:latin typeface="Bookman Old Style" pitchFamily="18" charset="0"/>
              </a:rPr>
              <a:t/>
            </a:r>
            <a:br>
              <a:rPr lang="ru-RU" sz="4000" dirty="0" smtClean="0">
                <a:latin typeface="Bookman Old Style" pitchFamily="18" charset="0"/>
              </a:rPr>
            </a:br>
            <a:r>
              <a:rPr lang="ru-RU" sz="4000" dirty="0" smtClean="0">
                <a:latin typeface="Bookman Old Style" pitchFamily="18" charset="0"/>
              </a:rPr>
              <a:t/>
            </a:r>
            <a:br>
              <a:rPr lang="ru-RU" sz="4000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1</a:t>
            </a:r>
            <a:r>
              <a:rPr lang="ru-RU" sz="3600" dirty="0" smtClean="0">
                <a:latin typeface="Bookman Old Style" pitchFamily="18" charset="0"/>
              </a:rPr>
              <a:t>. Много прочёл, да мало учёл.</a:t>
            </a:r>
            <a:r>
              <a:rPr lang="ru-RU" sz="3600" b="1" dirty="0" smtClean="0">
                <a:latin typeface="Bookman Old Style" pitchFamily="18" charset="0"/>
              </a:rPr>
              <a:t>(+)</a:t>
            </a: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2</a:t>
            </a:r>
            <a:r>
              <a:rPr lang="ru-RU" sz="3600" dirty="0" smtClean="0">
                <a:latin typeface="Bookman Old Style" pitchFamily="18" charset="0"/>
              </a:rPr>
              <a:t>. Щи да каша – пища наша.</a:t>
            </a:r>
            <a:r>
              <a:rPr lang="ru-RU" sz="3600" b="1" dirty="0" smtClean="0">
                <a:latin typeface="Bookman Old Style" pitchFamily="18" charset="0"/>
              </a:rPr>
              <a:t>(-)</a:t>
            </a:r>
            <a:br>
              <a:rPr lang="ru-RU" sz="3600" b="1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3</a:t>
            </a:r>
            <a:r>
              <a:rPr lang="ru-RU" sz="3600" dirty="0" smtClean="0">
                <a:latin typeface="Bookman Old Style" pitchFamily="18" charset="0"/>
              </a:rPr>
              <a:t>. Голова завита, да не делом занята.</a:t>
            </a:r>
            <a:r>
              <a:rPr lang="ru-RU" sz="3600" b="1" dirty="0" smtClean="0">
                <a:latin typeface="Bookman Old Style" pitchFamily="18" charset="0"/>
              </a:rPr>
              <a:t>(+)</a:t>
            </a: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4</a:t>
            </a:r>
            <a:r>
              <a:rPr lang="ru-RU" sz="3600" dirty="0" smtClean="0">
                <a:latin typeface="Bookman Old Style" pitchFamily="18" charset="0"/>
              </a:rPr>
              <a:t>. Снайпер бьет редко, да попадает метко.</a:t>
            </a:r>
            <a:r>
              <a:rPr lang="ru-RU" sz="3600" b="1" dirty="0" smtClean="0">
                <a:latin typeface="Bookman Old Style" pitchFamily="18" charset="0"/>
              </a:rPr>
              <a:t>(+)</a:t>
            </a: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5</a:t>
            </a:r>
            <a:r>
              <a:rPr lang="ru-RU" sz="3600" dirty="0" smtClean="0">
                <a:latin typeface="Bookman Old Style" pitchFamily="18" charset="0"/>
              </a:rPr>
              <a:t>. Отсталый да ленивый всегда позади.</a:t>
            </a:r>
            <a:r>
              <a:rPr lang="ru-RU" sz="3600" b="1" dirty="0" smtClean="0">
                <a:latin typeface="Bookman Old Style" pitchFamily="18" charset="0"/>
              </a:rPr>
              <a:t>(-)</a:t>
            </a: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6</a:t>
            </a:r>
            <a:r>
              <a:rPr lang="ru-RU" sz="3600" dirty="0" smtClean="0">
                <a:latin typeface="Bookman Old Style" pitchFamily="18" charset="0"/>
              </a:rPr>
              <a:t>. Мал золотник, да дорог.</a:t>
            </a:r>
            <a:r>
              <a:rPr lang="ru-RU" sz="3600" b="1" dirty="0" smtClean="0">
                <a:latin typeface="Bookman Old Style" pitchFamily="18" charset="0"/>
              </a:rPr>
              <a:t>(+)</a:t>
            </a: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643710"/>
            <a:ext cx="64008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14290"/>
            <a:ext cx="7406640" cy="6000792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/>
              <a:t/>
            </a:r>
            <a:br>
              <a:rPr lang="ru-RU" sz="4000" b="1" u="sng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b="1" u="sng" dirty="0" smtClean="0">
                <a:latin typeface="Bookman Old Style" pitchFamily="18" charset="0"/>
              </a:rPr>
              <a:t>Словарь:</a:t>
            </a:r>
            <a:r>
              <a:rPr lang="ru-RU" sz="3100" dirty="0" smtClean="0">
                <a:latin typeface="Bookman Old Style" pitchFamily="18" charset="0"/>
              </a:rPr>
              <a:t/>
            </a:r>
            <a:br>
              <a:rPr lang="ru-RU" sz="3100" dirty="0" smtClean="0">
                <a:latin typeface="Bookman Old Style" pitchFamily="18" charset="0"/>
              </a:rPr>
            </a:br>
            <a:r>
              <a:rPr lang="ru-RU" sz="3100" dirty="0" smtClean="0">
                <a:latin typeface="Bookman Old Style" pitchFamily="18" charset="0"/>
              </a:rPr>
              <a:t/>
            </a:r>
            <a:br>
              <a:rPr lang="ru-RU" sz="3100" dirty="0" smtClean="0">
                <a:latin typeface="Bookman Old Style" pitchFamily="18" charset="0"/>
              </a:rPr>
            </a:br>
            <a:r>
              <a:rPr lang="ru-RU" sz="3100" dirty="0" smtClean="0">
                <a:latin typeface="Bookman Old Style" pitchFamily="18" charset="0"/>
              </a:rPr>
              <a:t>1. </a:t>
            </a:r>
            <a:r>
              <a:rPr lang="ru-RU" sz="3100" b="1" dirty="0" smtClean="0">
                <a:latin typeface="Bookman Old Style" pitchFamily="18" charset="0"/>
              </a:rPr>
              <a:t>Снайпер</a:t>
            </a:r>
            <a:r>
              <a:rPr lang="ru-RU" sz="3100" dirty="0" smtClean="0">
                <a:latin typeface="Bookman Old Style" pitchFamily="18" charset="0"/>
              </a:rPr>
              <a:t> – стрелок, поражающий цель с первого выстрела.</a:t>
            </a:r>
            <a:br>
              <a:rPr lang="ru-RU" sz="3100" dirty="0" smtClean="0">
                <a:latin typeface="Bookman Old Style" pitchFamily="18" charset="0"/>
              </a:rPr>
            </a:br>
            <a:r>
              <a:rPr lang="ru-RU" sz="3100" dirty="0" smtClean="0">
                <a:latin typeface="Bookman Old Style" pitchFamily="18" charset="0"/>
              </a:rPr>
              <a:t>2. </a:t>
            </a:r>
            <a:r>
              <a:rPr lang="ru-RU" sz="3100" b="1" dirty="0" smtClean="0">
                <a:latin typeface="Bookman Old Style" pitchFamily="18" charset="0"/>
              </a:rPr>
              <a:t>Золотник</a:t>
            </a:r>
            <a:r>
              <a:rPr lang="ru-RU" sz="3100" dirty="0" smtClean="0">
                <a:latin typeface="Bookman Old Style" pitchFamily="18" charset="0"/>
              </a:rPr>
              <a:t> – старинная мера веса – 4,26 грамма.</a:t>
            </a:r>
            <a:br>
              <a:rPr lang="ru-RU" sz="3100" dirty="0" smtClean="0">
                <a:latin typeface="Bookman Old Style" pitchFamily="18" charset="0"/>
              </a:rPr>
            </a:br>
            <a:r>
              <a:rPr lang="ru-RU" sz="3100" u="sng" dirty="0" smtClean="0">
                <a:latin typeface="Bookman Old Style" pitchFamily="18" charset="0"/>
              </a:rPr>
              <a:t>Разг.</a:t>
            </a:r>
            <a:r>
              <a:rPr lang="ru-RU" sz="3100" dirty="0" smtClean="0">
                <a:latin typeface="Bookman Old Style" pitchFamily="18" charset="0"/>
              </a:rPr>
              <a:t> – нечто с виду незначительное, но ценное.</a:t>
            </a:r>
            <a:br>
              <a:rPr lang="ru-RU" sz="3100" dirty="0" smtClean="0">
                <a:latin typeface="Bookman Old Style" pitchFamily="18" charset="0"/>
              </a:rPr>
            </a:br>
            <a:r>
              <a:rPr lang="ru-RU" sz="3100" dirty="0" smtClean="0">
                <a:latin typeface="Bookman Old Style" pitchFamily="18" charset="0"/>
              </a:rPr>
              <a:t>3. </a:t>
            </a:r>
            <a:r>
              <a:rPr lang="ru-RU" sz="3100" b="1" dirty="0" smtClean="0">
                <a:latin typeface="Bookman Old Style" pitchFamily="18" charset="0"/>
              </a:rPr>
              <a:t>Скирды </a:t>
            </a:r>
            <a:r>
              <a:rPr lang="ru-RU" sz="3100" dirty="0" smtClean="0">
                <a:latin typeface="Bookman Old Style" pitchFamily="18" charset="0"/>
              </a:rPr>
              <a:t>– сложенные по особому способу снопы хлеба для хранения под открытым небом.</a:t>
            </a:r>
            <a:br>
              <a:rPr lang="ru-RU" sz="3100" dirty="0" smtClean="0">
                <a:latin typeface="Bookman Old Style" pitchFamily="18" charset="0"/>
              </a:rPr>
            </a:br>
            <a:endParaRPr lang="ru-RU" sz="31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643710"/>
            <a:ext cx="740664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6572296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latin typeface="Bookman Old Style" pitchFamily="18" charset="0"/>
              </a:rPr>
              <a:t>I. </a:t>
            </a:r>
            <a:r>
              <a:rPr lang="ru-RU" sz="3600" dirty="0" smtClean="0">
                <a:latin typeface="Bookman Old Style" pitchFamily="18" charset="0"/>
              </a:rPr>
              <a:t>Береги, щади неприкосновенность, уязвимость, ранимость другого человека, не причиняй людям зла, обиды, боли, тревоги, беспокойства</a:t>
            </a:r>
            <a:r>
              <a:rPr lang="ru-RU" sz="3600" dirty="0" smtClean="0">
                <a:latin typeface="Bookman Old Style" pitchFamily="18" charset="0"/>
              </a:rPr>
              <a:t>. (В.Сухомлинский)</a:t>
            </a: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en-US" sz="3600" dirty="0" smtClean="0">
                <a:latin typeface="Bookman Old Style" pitchFamily="18" charset="0"/>
              </a:rPr>
              <a:t>II. </a:t>
            </a:r>
            <a:r>
              <a:rPr lang="ru-RU" sz="3600" dirty="0" smtClean="0">
                <a:latin typeface="Bookman Old Style" pitchFamily="18" charset="0"/>
              </a:rPr>
              <a:t>Умей чувствовать рядом с собой человека, умей читать его душу, увидеть в его глазах радость, беду, несчастье, горе</a:t>
            </a:r>
            <a:r>
              <a:rPr lang="ru-RU" sz="3600" dirty="0" smtClean="0">
                <a:latin typeface="Bookman Old Style" pitchFamily="18" charset="0"/>
              </a:rPr>
              <a:t>. (В.Сухомлинский)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643710"/>
            <a:ext cx="64008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6357981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Bookman Old Style" pitchFamily="18" charset="0"/>
              </a:rPr>
              <a:t>1) Для человека всё должно быть дорого на своей Родине и её народ и её земля и её история и её завтрашний день.</a:t>
            </a:r>
            <a:br>
              <a:rPr lang="ru-RU" sz="3200" dirty="0" smtClean="0">
                <a:latin typeface="Bookman Old Style" pitchFamily="18" charset="0"/>
              </a:rPr>
            </a:br>
            <a:r>
              <a:rPr lang="ru-RU" sz="3200" dirty="0" smtClean="0">
                <a:latin typeface="Bookman Old Style" pitchFamily="18" charset="0"/>
              </a:rPr>
              <a:t/>
            </a:r>
            <a:br>
              <a:rPr lang="ru-RU" sz="3200" dirty="0" smtClean="0">
                <a:latin typeface="Bookman Old Style" pitchFamily="18" charset="0"/>
              </a:rPr>
            </a:br>
            <a:r>
              <a:rPr lang="ru-RU" sz="3200" dirty="0" smtClean="0">
                <a:latin typeface="Bookman Old Style" pitchFamily="18" charset="0"/>
              </a:rPr>
              <a:t>2) Холмы и овраги леса и озёра реки и степи стога и скирды хлеба всё это в зрелом возрасте складывается в совершенно конкретное понятие – Родина.</a:t>
            </a:r>
            <a:br>
              <a:rPr lang="ru-RU" sz="3200" dirty="0" smtClean="0">
                <a:latin typeface="Bookman Old Style" pitchFamily="18" charset="0"/>
              </a:rPr>
            </a:br>
            <a:r>
              <a:rPr lang="ru-RU" sz="3200" dirty="0" smtClean="0">
                <a:latin typeface="Bookman Old Style" pitchFamily="18" charset="0"/>
              </a:rPr>
              <a:t/>
            </a:r>
            <a:br>
              <a:rPr lang="ru-RU" sz="3200" dirty="0" smtClean="0">
                <a:latin typeface="Bookman Old Style" pitchFamily="18" charset="0"/>
              </a:rPr>
            </a:br>
            <a:r>
              <a:rPr lang="ru-RU" sz="3200" dirty="0" smtClean="0">
                <a:latin typeface="Bookman Old Style" pitchFamily="18" charset="0"/>
              </a:rPr>
              <a:t>3) Всё это и ночь и дали и горы и звёзды и туманы казалось мне исполненным невиданной прелести.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715148"/>
            <a:ext cx="6400800" cy="14285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14290"/>
            <a:ext cx="7406640" cy="65008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1) Для человека всё должно быть дорого на своей Родине: и её народ, и её земля, и её история, и её завтрашний день. </a:t>
            </a:r>
            <a:r>
              <a:rPr lang="ru-RU" sz="2800" dirty="0" smtClean="0">
                <a:latin typeface="Bookman Old Style" pitchFamily="18" charset="0"/>
              </a:rPr>
              <a:t>(Ю.Яковлев)</a:t>
            </a:r>
            <a:r>
              <a:rPr lang="ru-RU" sz="2800" dirty="0" smtClean="0">
                <a:latin typeface="Bookman Old Style" pitchFamily="18" charset="0"/>
              </a:rPr>
              <a:t/>
            </a:r>
            <a:br>
              <a:rPr lang="ru-RU" sz="2800" dirty="0" smtClean="0">
                <a:latin typeface="Bookman Old Style" pitchFamily="18" charset="0"/>
              </a:rPr>
            </a:br>
            <a:r>
              <a:rPr lang="ru-RU" sz="2800" dirty="0" smtClean="0">
                <a:latin typeface="Bookman Old Style" pitchFamily="18" charset="0"/>
              </a:rPr>
              <a:t/>
            </a:r>
            <a:br>
              <a:rPr lang="ru-RU" sz="2800" dirty="0" smtClean="0">
                <a:latin typeface="Bookman Old Style" pitchFamily="18" charset="0"/>
              </a:rPr>
            </a:br>
            <a:r>
              <a:rPr lang="ru-RU" sz="2800" dirty="0" smtClean="0">
                <a:latin typeface="Bookman Old Style" pitchFamily="18" charset="0"/>
              </a:rPr>
              <a:t>2) Холмы и овраги, леса и озёра, реки и степи, стога и скирды хлеба – всё это в зрелом возрасте складывается в совершенно конкретное понятие – Родина. </a:t>
            </a:r>
            <a:r>
              <a:rPr lang="ru-RU" sz="2800" dirty="0" smtClean="0">
                <a:latin typeface="Bookman Old Style" pitchFamily="18" charset="0"/>
              </a:rPr>
              <a:t>(Г.Титов)</a:t>
            </a:r>
            <a:r>
              <a:rPr lang="ru-RU" sz="2800" dirty="0" smtClean="0">
                <a:latin typeface="Bookman Old Style" pitchFamily="18" charset="0"/>
              </a:rPr>
              <a:t/>
            </a:r>
            <a:br>
              <a:rPr lang="ru-RU" sz="2800" dirty="0" smtClean="0">
                <a:latin typeface="Bookman Old Style" pitchFamily="18" charset="0"/>
              </a:rPr>
            </a:br>
            <a:r>
              <a:rPr lang="ru-RU" sz="2800" dirty="0" smtClean="0">
                <a:latin typeface="Bookman Old Style" pitchFamily="18" charset="0"/>
              </a:rPr>
              <a:t/>
            </a:r>
            <a:br>
              <a:rPr lang="ru-RU" sz="2800" dirty="0" smtClean="0">
                <a:latin typeface="Bookman Old Style" pitchFamily="18" charset="0"/>
              </a:rPr>
            </a:br>
            <a:r>
              <a:rPr lang="ru-RU" sz="2800" dirty="0" smtClean="0">
                <a:latin typeface="Bookman Old Style" pitchFamily="18" charset="0"/>
              </a:rPr>
              <a:t>3) Всё это: и ночь, и дали, и горы, и звёзды, и туманы – казалось мне исполненным невиданной прелести</a:t>
            </a:r>
            <a:r>
              <a:rPr lang="ru-RU" sz="2800" dirty="0" smtClean="0">
                <a:latin typeface="Bookman Old Style" pitchFamily="18" charset="0"/>
              </a:rPr>
              <a:t>.(В.Короленко)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32560" y="6715148"/>
            <a:ext cx="7406640" cy="14285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Зимний день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8286808" cy="5715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сказк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8286807" cy="571504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</TotalTime>
  <Words>179</Words>
  <Application>Microsoft Office PowerPoint</Application>
  <PresentationFormat>Экран (4:3)</PresentationFormat>
  <Paragraphs>17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Однородные члены предложения.  </vt:lpstr>
      <vt:lpstr>Русский язык  в умелых руках  и в опытных устах красив, певуч, выразителен, гибок, послушен, ловок  и вместителен.  А.Куприн</vt:lpstr>
      <vt:lpstr>Цели и задачи урока:  1. Повторить и систематизировать сведения об однородных членах предложения. 2. Знать признаки ОЧ, изобразительно-выразительную роль данных конструкций. 3. Уметь находить ОЧ, определять их синтаксическую роль, составлять схемы, конструировать предложения с ОЧ. 4. Развивать речь учеников, интерес к языку, воспитывать коммуникабельность. </vt:lpstr>
      <vt:lpstr>Проверьте, пожалуйста:  1. Много прочёл, да мало учёл.(+) 2. Щи да каша – пища наша.(-) 3. Голова завита, да не делом занята.(+) 4. Снайпер бьет редко, да попадает метко.(+) 5. Отсталый да ленивый всегда позади.(-) 6. Мал золотник, да дорог.(+) </vt:lpstr>
      <vt:lpstr>    Словарь:  1. Снайпер – стрелок, поражающий цель с первого выстрела. 2. Золотник – старинная мера веса – 4,26 грамма. Разг. – нечто с виду незначительное, но ценное. 3. Скирды – сложенные по особому способу снопы хлеба для хранения под открытым небом. </vt:lpstr>
      <vt:lpstr>I. Береги, щади неприкосновенность, уязвимость, ранимость другого человека, не причиняй людям зла, обиды, боли, тревоги, беспокойства. (В.Сухомлинский)  II. Умей чувствовать рядом с собой человека, умей читать его душу, увидеть в его глазах радость, беду, несчастье, горе. (В.Сухомлинский)</vt:lpstr>
      <vt:lpstr>1) Для человека всё должно быть дорого на своей Родине и её народ и её земля и её история и её завтрашний день.  2) Холмы и овраги леса и озёра реки и степи стога и скирды хлеба всё это в зрелом возрасте складывается в совершенно конкретное понятие – Родина.  3) Всё это и ночь и дали и горы и звёзды и туманы казалось мне исполненным невиданной прелести.</vt:lpstr>
      <vt:lpstr>1) Для человека всё должно быть дорого на своей Родине: и её народ, и её земля, и её история, и её завтрашний день. (Ю.Яковлев)  2) Холмы и овраги, леса и озёра, реки и степи, стога и скирды хлеба – всё это в зрелом возрасте складывается в совершенно конкретное понятие – Родина. (Г.Титов)  3) Всё это: и ночь, и дали, и горы, и звёзды, и туманы – казалось мне исполненным невиданной прелести.(В.Короленко)</vt:lpstr>
      <vt:lpstr>Зимний день</vt:lpstr>
      <vt:lpstr>Зимний вечер</vt:lpstr>
      <vt:lpstr>Слайд 11</vt:lpstr>
      <vt:lpstr>Зимний день ярок и наряден. Мороз подгоняет, торопит прохожих. Снег искрится, переливается серебром. Деревья, кусты, крыши домов, провода украшены инеем.  А зимний вечер приносит ощущение колдовства, тайны.</vt:lpstr>
      <vt:lpstr>Петр Ильич Чайковский  (1840 – 1893)</vt:lpstr>
      <vt:lpstr>Домашнее задание: Написать сочинение-миниатюру о том, как вы проводите свой выходной день. Обязательно использовать однородные члены предложения.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Однородные члены предложения</dc:title>
  <dc:creator>user</dc:creator>
  <cp:lastModifiedBy>user</cp:lastModifiedBy>
  <cp:revision>19</cp:revision>
  <dcterms:created xsi:type="dcterms:W3CDTF">2013-01-27T11:41:43Z</dcterms:created>
  <dcterms:modified xsi:type="dcterms:W3CDTF">2013-04-05T12:44:52Z</dcterms:modified>
</cp:coreProperties>
</file>